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42" r:id="rId2"/>
    <p:sldId id="543" r:id="rId3"/>
    <p:sldId id="592" r:id="rId4"/>
    <p:sldId id="593" r:id="rId5"/>
    <p:sldId id="619" r:id="rId6"/>
    <p:sldId id="620" r:id="rId7"/>
    <p:sldId id="612" r:id="rId8"/>
    <p:sldId id="617" r:id="rId9"/>
    <p:sldId id="594" r:id="rId10"/>
    <p:sldId id="595" r:id="rId11"/>
    <p:sldId id="613" r:id="rId12"/>
    <p:sldId id="584" r:id="rId13"/>
    <p:sldId id="598" r:id="rId14"/>
    <p:sldId id="597" r:id="rId15"/>
    <p:sldId id="545" r:id="rId16"/>
    <p:sldId id="599" r:id="rId17"/>
    <p:sldId id="583" r:id="rId18"/>
    <p:sldId id="546" r:id="rId19"/>
    <p:sldId id="548" r:id="rId20"/>
    <p:sldId id="621" r:id="rId21"/>
    <p:sldId id="547" r:id="rId22"/>
    <p:sldId id="600" r:id="rId23"/>
    <p:sldId id="550" r:id="rId24"/>
    <p:sldId id="602" r:id="rId25"/>
    <p:sldId id="601" r:id="rId26"/>
    <p:sldId id="604" r:id="rId27"/>
    <p:sldId id="605" r:id="rId28"/>
    <p:sldId id="603" r:id="rId29"/>
    <p:sldId id="551" r:id="rId30"/>
    <p:sldId id="567" r:id="rId31"/>
    <p:sldId id="552" r:id="rId32"/>
    <p:sldId id="553" r:id="rId33"/>
    <p:sldId id="554" r:id="rId34"/>
    <p:sldId id="589" r:id="rId35"/>
    <p:sldId id="590" r:id="rId36"/>
    <p:sldId id="591" r:id="rId37"/>
    <p:sldId id="628" r:id="rId38"/>
    <p:sldId id="555" r:id="rId39"/>
    <p:sldId id="556" r:id="rId40"/>
    <p:sldId id="557" r:id="rId41"/>
    <p:sldId id="558" r:id="rId42"/>
    <p:sldId id="559" r:id="rId43"/>
    <p:sldId id="569" r:id="rId44"/>
    <p:sldId id="560" r:id="rId45"/>
    <p:sldId id="561" r:id="rId46"/>
    <p:sldId id="618" r:id="rId47"/>
    <p:sldId id="562" r:id="rId48"/>
    <p:sldId id="563" r:id="rId49"/>
    <p:sldId id="564" r:id="rId50"/>
    <p:sldId id="627" r:id="rId51"/>
    <p:sldId id="565" r:id="rId52"/>
    <p:sldId id="574" r:id="rId53"/>
    <p:sldId id="570" r:id="rId54"/>
    <p:sldId id="572" r:id="rId55"/>
    <p:sldId id="608" r:id="rId56"/>
    <p:sldId id="622" r:id="rId57"/>
    <p:sldId id="623" r:id="rId58"/>
    <p:sldId id="624" r:id="rId59"/>
    <p:sldId id="625" r:id="rId60"/>
    <p:sldId id="626" r:id="rId61"/>
    <p:sldId id="609" r:id="rId62"/>
    <p:sldId id="610" r:id="rId63"/>
    <p:sldId id="615" r:id="rId64"/>
    <p:sldId id="573" r:id="rId65"/>
    <p:sldId id="579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EAEAFA"/>
    <a:srgbClr val="D5F1CF"/>
    <a:srgbClr val="F1C7C7"/>
    <a:srgbClr val="B3B3B3"/>
    <a:srgbClr val="E6E6E6"/>
    <a:srgbClr val="990000"/>
    <a:srgbClr val="D09E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1839" autoAdjust="0"/>
  </p:normalViewPr>
  <p:slideViewPr>
    <p:cSldViewPr snapToObjects="1">
      <p:cViewPr varScale="1">
        <p:scale>
          <a:sx n="95" d="100"/>
          <a:sy n="95" d="100"/>
        </p:scale>
        <p:origin x="207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62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09870080"/>
        <c:axId val="109896448"/>
      </c:barChart>
      <c:catAx>
        <c:axId val="10987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96448"/>
        <c:crosses val="autoZero"/>
        <c:auto val="1"/>
        <c:lblAlgn val="ctr"/>
        <c:lblOffset val="100"/>
        <c:noMultiLvlLbl val="0"/>
      </c:catAx>
      <c:valAx>
        <c:axId val="109896448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70080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182784"/>
        <c:axId val="110184320"/>
      </c:barChart>
      <c:catAx>
        <c:axId val="110182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184320"/>
        <c:crosses val="autoZero"/>
        <c:auto val="1"/>
        <c:lblAlgn val="ctr"/>
        <c:lblOffset val="100"/>
        <c:noMultiLvlLbl val="0"/>
      </c:catAx>
      <c:valAx>
        <c:axId val="11018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182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224896"/>
        <c:axId val="110226432"/>
      </c:barChart>
      <c:catAx>
        <c:axId val="110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226432"/>
        <c:crosses val="autoZero"/>
        <c:auto val="1"/>
        <c:lblAlgn val="ctr"/>
        <c:lblOffset val="100"/>
        <c:noMultiLvlLbl val="0"/>
      </c:catAx>
      <c:valAx>
        <c:axId val="110226432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22489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How do you handle receiving requests?</a:t>
            </a:r>
            <a:r>
              <a:rPr lang="en-US" baseline="0" dirty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2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0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5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9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6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3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November 16,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553200" y="2743200"/>
            <a:ext cx="1657471" cy="1551383"/>
            <a:chOff x="6553200" y="2743200"/>
            <a:chExt cx="1657471" cy="1551383"/>
          </a:xfrm>
        </p:grpSpPr>
        <p:sp>
          <p:nvSpPr>
            <p:cNvPr id="11" name="Donut 10"/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/>
              <a:t>Yellow must yield to green</a:t>
            </a:r>
          </a:p>
          <a:p>
            <a:r>
              <a:rPr lang="en-US" dirty="0"/>
              <a:t>Continuous stream of green cars</a:t>
            </a:r>
          </a:p>
          <a:p>
            <a:r>
              <a:rPr lang="en-US" dirty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7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it can be useful and sometimes necessary!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3930" y="3429000"/>
            <a:ext cx="453387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more and more </a:t>
            </a:r>
            <a:r>
              <a:rPr lang="en-US" sz="3200" dirty="0">
                <a:latin typeface="Calibri" pitchFamily="34" charset="0"/>
              </a:rPr>
              <a:t>necessary!</a:t>
            </a:r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Reminder: Iterative Echo Server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</a:t>
            </a:r>
            <a:r>
              <a:rPr lang="en-US" sz="2200" dirty="0">
                <a:solidFill>
                  <a:srgbClr val="FF0000"/>
                </a:solidFill>
              </a:rPr>
              <a:t>private</a:t>
            </a:r>
            <a:r>
              <a:rPr lang="en-US" sz="2200" dirty="0"/>
              <a:t>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</a:t>
            </a:r>
            <a:r>
              <a:rPr lang="en-US" sz="2200" dirty="0">
                <a:solidFill>
                  <a:srgbClr val="FF0000"/>
                </a:solidFill>
              </a:rPr>
              <a:t>same</a:t>
            </a:r>
            <a:r>
              <a:rPr lang="en-US" sz="2200" dirty="0"/>
              <a:t>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  <p:extLst>
      <p:ext uri="{BB962C8B-B14F-4D97-AF65-F5344CB8AC3E}">
        <p14:creationId xmlns:p14="http://schemas.microsoft.com/office/powerpoint/2010/main" val="361831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echo(connfd);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Iterative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/>
              <a:t>Accept a connection request</a:t>
            </a:r>
          </a:p>
          <a:p>
            <a:pPr marL="165100" lvl="1" indent="-165100"/>
            <a:r>
              <a:rPr lang="en-US" sz="2400" b="0" kern="0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b="1" dirty="0" err="1">
                <a:latin typeface="Courier New"/>
                <a:cs typeface="Courier New"/>
              </a:rPr>
              <a:t>connfd</a:t>
            </a:r>
            <a:endParaRPr lang="en-US" sz="2200" b="1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b="1" dirty="0" err="1">
                <a:latin typeface="Courier New"/>
                <a:cs typeface="Courier New"/>
              </a:rPr>
              <a:t>listenfd</a:t>
            </a:r>
            <a:r>
              <a:rPr lang="en-US" sz="22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2</a:t>
            </a:r>
            <a:endParaRPr lang="en-US" sz="2200" b="1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0</a:t>
            </a:r>
            <a:endParaRPr lang="en-US" sz="2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0" y="3810000"/>
            <a:ext cx="8316928" cy="3810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echo(connfd);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client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191000" y="4191000"/>
            <a:ext cx="2514600" cy="2514600"/>
          </a:xfrm>
          <a:prstGeom prst="noSmoking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(This example too simple to demonstrate)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b="1" dirty="0" err="1">
                <a:latin typeface="Courier New"/>
                <a:cs typeface="Courier New"/>
              </a:rPr>
              <a:t>connfd</a:t>
            </a:r>
            <a:r>
              <a:rPr lang="en-US" dirty="0" err="1"/>
              <a:t>’s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b="1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Anything</a:t>
            </a:r>
          </a:p>
          <a:p>
            <a:r>
              <a:rPr lang="en-US" sz="2800" dirty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347663" indent="-347663"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EA4-9FBF-46FA-9CA0-3E51979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E3B-8A3E-489C-BB7B-9E3883D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https://canvas.cmu.edu/courses/24383/quizzes/67238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56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9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pthread_create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pthread_join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pthread_self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pthread_cancel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pthread_exit</a:t>
            </a:r>
            <a:r>
              <a:rPr lang="en-US" b="1" dirty="0">
                <a:latin typeface="Courier New" pitchFamily="49" charset="0"/>
              </a:rPr>
              <a:t>()</a:t>
            </a:r>
            <a:endParaRPr lang="en-US" b="1" dirty="0"/>
          </a:p>
          <a:p>
            <a:pPr lvl="2"/>
            <a:r>
              <a:rPr lang="en-US" b="1" dirty="0">
                <a:latin typeface="Courier New" pitchFamily="49" charset="0"/>
              </a:rPr>
              <a:t>exit()</a:t>
            </a:r>
            <a:r>
              <a:rPr lang="en-US" b="1" dirty="0"/>
              <a:t> </a:t>
            </a:r>
            <a:r>
              <a:rPr lang="en-US" dirty="0"/>
              <a:t>[terminates all threads] 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pthread_mutex_init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b="1" dirty="0" err="1">
                <a:latin typeface="Courier New" pitchFamily="49" charset="0"/>
              </a:rPr>
              <a:t>pthread_mutex</a:t>
            </a:r>
            <a:r>
              <a:rPr lang="en-US" b="1" dirty="0">
                <a:latin typeface="Courier New" pitchFamily="49" charset="0"/>
              </a:rPr>
              <a:t>_[un]lock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Return 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807123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817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…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609599" y="3364210"/>
            <a:ext cx="283157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doesn’t need to wait for 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5111799"/>
            <a:ext cx="3505200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And many </a:t>
            </a:r>
            <a:r>
              <a:rPr lang="en-US" sz="2800" dirty="0" err="1">
                <a:latin typeface="Calibri" pitchFamily="34" charset="0"/>
              </a:rPr>
              <a:t>many</a:t>
            </a:r>
            <a:r>
              <a:rPr lang="en-US" sz="2800" dirty="0">
                <a:latin typeface="Calibri" pitchFamily="34" charset="0"/>
              </a:rPr>
              <a:t> more possible ways for this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38675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/>
              <a:t>Spawn new thread for each client</a:t>
            </a:r>
          </a:p>
          <a:p>
            <a:pPr lvl="1"/>
            <a:r>
              <a:rPr lang="en-US" b="0" kern="0" dirty="0"/>
              <a:t>Pass it copy of connection file descriptor</a:t>
            </a:r>
          </a:p>
          <a:p>
            <a:pPr lvl="1"/>
            <a:r>
              <a:rPr lang="en-US" b="0" kern="0" dirty="0"/>
              <a:t>Note use of </a:t>
            </a:r>
            <a:r>
              <a:rPr lang="en-US" kern="0" dirty="0" err="1">
                <a:latin typeface="Courier New"/>
                <a:cs typeface="Courier New"/>
              </a:rPr>
              <a:t>Malloc</a:t>
            </a:r>
            <a:r>
              <a:rPr lang="en-US" kern="0" dirty="0">
                <a:latin typeface="Courier New"/>
                <a:cs typeface="Courier New"/>
              </a:rPr>
              <a:t>()</a:t>
            </a:r>
            <a:r>
              <a:rPr lang="en-US" b="0" kern="0" dirty="0"/>
              <a:t>! 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endParaRPr lang="en-US" sz="2600" dirty="0">
              <a:latin typeface="+mn-lt"/>
              <a:cs typeface="Courier New"/>
            </a:endParaRP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 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b="1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pthread_detach(pthread_self</a:t>
            </a:r>
            <a:r>
              <a:rPr lang="en-US" b="1" dirty="0">
                <a:latin typeface="Courier New" pitchFamily="49" charset="0"/>
              </a:rPr>
              <a:t>())</a:t>
            </a:r>
            <a:r>
              <a:rPr lang="en-US" b="1" dirty="0"/>
              <a:t> </a:t>
            </a:r>
            <a:r>
              <a:rPr lang="en-US" dirty="0"/>
              <a:t>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b="1" dirty="0" err="1">
                <a:latin typeface="Courier New" pitchFamily="49" charset="0"/>
              </a:rPr>
              <a:t>Pthread_create(&amp;tid</a:t>
            </a:r>
            <a:r>
              <a:rPr lang="en-US" sz="1800" b="1" dirty="0">
                <a:latin typeface="Courier New" pitchFamily="49" charset="0"/>
              </a:rPr>
              <a:t>, NULL, thread, (void *)&amp;</a:t>
            </a:r>
            <a:r>
              <a:rPr lang="en-US" sz="1800" b="1" dirty="0" err="1">
                <a:latin typeface="Courier New" pitchFamily="49" charset="0"/>
              </a:rPr>
              <a:t>connfd</a:t>
            </a:r>
            <a:r>
              <a:rPr lang="en-US" sz="1800" b="1" dirty="0">
                <a:latin typeface="Courier New" pitchFamily="49" charset="0"/>
              </a:rPr>
              <a:t>);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024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6608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ALL memory is shared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385053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5946775" y="3748088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5946775" y="40132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5946775" y="4253349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5715000" y="5266174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5946775" y="4488299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5946775" y="4808974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5946775" y="5113774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108700" y="5536049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3146425" y="1408926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647634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3491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284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  <a:p>
            <a:r>
              <a:rPr lang="en-US" dirty="0"/>
              <a:t>What if signal handler interrupts call to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Line 93"/>
          <p:cNvSpPr>
            <a:spLocks noChangeShapeType="1"/>
          </p:cNvSpPr>
          <p:nvPr/>
        </p:nvSpPr>
        <p:spPr bwMode="auto">
          <a:xfrm>
            <a:off x="4084638" y="3324443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4090988" y="3929281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Line 95"/>
          <p:cNvSpPr>
            <a:spLocks noChangeShapeType="1"/>
          </p:cNvSpPr>
          <p:nvPr/>
        </p:nvSpPr>
        <p:spPr bwMode="auto">
          <a:xfrm flipH="1">
            <a:off x="6489700" y="3935631"/>
            <a:ext cx="0" cy="2464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3581400" y="3646706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6" name="Text Box 102"/>
          <p:cNvSpPr txBox="1">
            <a:spLocks noChangeArrowheads="1"/>
          </p:cNvSpPr>
          <p:nvPr/>
        </p:nvSpPr>
        <p:spPr bwMode="auto">
          <a:xfrm>
            <a:off x="3581400" y="3843556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1189" y="3276600"/>
            <a:ext cx="9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2557" y="3689140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(Try to)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 flipH="1">
            <a:off x="6489700" y="4182110"/>
            <a:ext cx="0" cy="26152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079278" y="3289300"/>
            <a:ext cx="97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Receive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signal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688550" y="4519831"/>
            <a:ext cx="1752600" cy="433169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Deadlocked!</a:t>
            </a:r>
          </a:p>
        </p:txBody>
      </p:sp>
    </p:spTree>
    <p:extLst>
      <p:ext uri="{BB962C8B-B14F-4D97-AF65-F5344CB8AC3E}">
        <p14:creationId xmlns:p14="http://schemas.microsoft.com/office/powerpoint/2010/main" val="38299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29387" y="891118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4049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</a:t>
            </a:r>
          </a:p>
          <a:p>
            <a:r>
              <a:rPr lang="en-US" sz="1800" dirty="0">
                <a:latin typeface="Courier New" pitchFamily="49" charset="0"/>
              </a:rPr>
              <a:t>                 thread,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b="1" dirty="0" err="1">
                <a:latin typeface="Courier New"/>
                <a:cs typeface="Courier New"/>
              </a:rPr>
              <a:t>i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save_value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7200" y="3364468"/>
            <a:ext cx="8153399" cy="3036332"/>
            <a:chOff x="457200" y="3364468"/>
            <a:chExt cx="8153399" cy="3036332"/>
          </a:xfrm>
        </p:grpSpPr>
        <p:sp>
          <p:nvSpPr>
            <p:cNvPr id="10" name="TextBox 9"/>
            <p:cNvSpPr txBox="1"/>
            <p:nvPr/>
          </p:nvSpPr>
          <p:spPr>
            <a:xfrm>
              <a:off x="495300" y="3364468"/>
              <a:ext cx="1763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Multicore</a:t>
              </a:r>
              <a:r>
                <a:rPr lang="en-US" sz="1800" dirty="0">
                  <a:latin typeface="Calibri" pitchFamily="34" charset="0"/>
                </a:rPr>
                <a:t> server</a:t>
              </a:r>
            </a:p>
          </p:txBody>
        </p:sp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807079588"/>
                </p:ext>
              </p:extLst>
            </p:nvPr>
          </p:nvGraphicFramePr>
          <p:xfrm>
            <a:off x="457200" y="3657600"/>
            <a:ext cx="8153399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495300" y="2088119"/>
            <a:ext cx="8153399" cy="1359932"/>
            <a:chOff x="495300" y="2088119"/>
            <a:chExt cx="8153399" cy="1359932"/>
          </a:xfrm>
        </p:grpSpPr>
        <p:sp>
          <p:nvSpPr>
            <p:cNvPr id="15" name="TextBox 14"/>
            <p:cNvSpPr txBox="1"/>
            <p:nvPr/>
          </p:nvSpPr>
          <p:spPr>
            <a:xfrm>
              <a:off x="495300" y="2088119"/>
              <a:ext cx="18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Single core laptop</a:t>
              </a:r>
            </a:p>
          </p:txBody>
        </p:sp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2617729828"/>
                </p:ext>
              </p:extLst>
            </p:nvPr>
          </p:nvGraphicFramePr>
          <p:xfrm>
            <a:off x="495300" y="2381251"/>
            <a:ext cx="8153399" cy="1066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Correct passing of thread arguments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Main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 . . . 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Producer-Consumer Model</a:t>
            </a:r>
          </a:p>
          <a:p>
            <a:pPr lvl="1"/>
            <a:r>
              <a:rPr lang="en-US" b="0" kern="0" dirty="0"/>
              <a:t>Allocate in main</a:t>
            </a:r>
          </a:p>
          <a:p>
            <a:pPr lvl="1"/>
            <a:r>
              <a:rPr lang="en-US" b="0" kern="0" dirty="0"/>
              <a:t>Free in thread routine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55884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16239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the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326212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32341</TotalTime>
  <Words>5065</Words>
  <Application>Microsoft Office PowerPoint</Application>
  <PresentationFormat>On-screen Show (4:3)</PresentationFormat>
  <Paragraphs>1148</Paragraphs>
  <Slides>65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Concurrent Programming  15-213/14-513/15-513: Introduction to Computer Systems 22nd Lecture, November 16, 2021</vt:lpstr>
      <vt:lpstr>Concurrent Programming is Hard!</vt:lpstr>
      <vt:lpstr>Data Race</vt:lpstr>
      <vt:lpstr>Deadlock</vt:lpstr>
      <vt:lpstr>Deadlock</vt:lpstr>
      <vt:lpstr>Deadlock</vt:lpstr>
      <vt:lpstr>Testing Printf Deadlock</vt:lpstr>
      <vt:lpstr>Why Does Printf require Locks?</vt:lpstr>
      <vt:lpstr>Livelock</vt:lpstr>
      <vt:lpstr>Livelock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Quiz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Or, …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A Process With Multiple Threads</vt:lpstr>
      <vt:lpstr>But ALL memory is shared</vt:lpstr>
      <vt:lpstr>PowerPoint Presentation</vt:lpstr>
      <vt:lpstr>PowerPoint Presentation</vt:lpstr>
      <vt:lpstr>PowerPoint Presentation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982</cp:revision>
  <cp:lastPrinted>2012-11-14T01:18:46Z</cp:lastPrinted>
  <dcterms:created xsi:type="dcterms:W3CDTF">2012-11-14T01:16:09Z</dcterms:created>
  <dcterms:modified xsi:type="dcterms:W3CDTF">2021-11-13T08:05:26Z</dcterms:modified>
</cp:coreProperties>
</file>