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42" r:id="rId2"/>
    <p:sldId id="638" r:id="rId3"/>
    <p:sldId id="652" r:id="rId4"/>
    <p:sldId id="684" r:id="rId5"/>
    <p:sldId id="696" r:id="rId6"/>
    <p:sldId id="691" r:id="rId7"/>
    <p:sldId id="692" r:id="rId8"/>
    <p:sldId id="655" r:id="rId9"/>
    <p:sldId id="617" r:id="rId10"/>
    <p:sldId id="674" r:id="rId11"/>
    <p:sldId id="618" r:id="rId12"/>
    <p:sldId id="619" r:id="rId13"/>
    <p:sldId id="675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81" r:id="rId23"/>
    <p:sldId id="682" r:id="rId24"/>
    <p:sldId id="683" r:id="rId25"/>
    <p:sldId id="693" r:id="rId26"/>
    <p:sldId id="694" r:id="rId27"/>
    <p:sldId id="695" r:id="rId28"/>
    <p:sldId id="685" r:id="rId29"/>
    <p:sldId id="657" r:id="rId30"/>
    <p:sldId id="574" r:id="rId31"/>
    <p:sldId id="676" r:id="rId32"/>
    <p:sldId id="575" r:id="rId33"/>
    <p:sldId id="653" r:id="rId34"/>
    <p:sldId id="576" r:id="rId35"/>
    <p:sldId id="697" r:id="rId36"/>
    <p:sldId id="577" r:id="rId37"/>
    <p:sldId id="578" r:id="rId38"/>
    <p:sldId id="677" r:id="rId39"/>
    <p:sldId id="579" r:id="rId40"/>
    <p:sldId id="596" r:id="rId41"/>
    <p:sldId id="680" r:id="rId42"/>
    <p:sldId id="698" r:id="rId43"/>
    <p:sldId id="699" r:id="rId44"/>
    <p:sldId id="700" r:id="rId45"/>
    <p:sldId id="656" r:id="rId46"/>
    <p:sldId id="625" r:id="rId47"/>
    <p:sldId id="626" r:id="rId48"/>
    <p:sldId id="627" r:id="rId49"/>
    <p:sldId id="628" r:id="rId50"/>
    <p:sldId id="632" r:id="rId51"/>
    <p:sldId id="630" r:id="rId52"/>
    <p:sldId id="633" r:id="rId53"/>
    <p:sldId id="631" r:id="rId54"/>
    <p:sldId id="688" r:id="rId55"/>
    <p:sldId id="689" r:id="rId56"/>
    <p:sldId id="690" r:id="rId57"/>
    <p:sldId id="686" r:id="rId58"/>
    <p:sldId id="593" r:id="rId59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494"/>
    <a:srgbClr val="990000"/>
    <a:srgbClr val="F7F5CD"/>
    <a:srgbClr val="000000"/>
    <a:srgbClr val="9D3E4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 autoAdjust="0"/>
    <p:restoredTop sz="96071" autoAdjust="0"/>
  </p:normalViewPr>
  <p:slideViewPr>
    <p:cSldViewPr snapToObjects="1">
      <p:cViewPr varScale="1">
        <p:scale>
          <a:sx n="116" d="100"/>
          <a:sy n="116" d="100"/>
        </p:scale>
        <p:origin x="1566" y="66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8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4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84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1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3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23, 2021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1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Reminder: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atomically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readers will block writers indefinitely</a:t>
            </a:r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writes could block all reads</a:t>
            </a:r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rwqueue</a:t>
            </a:r>
            <a:r>
              <a:rPr lang="en-US" dirty="0"/>
              <a:t> code in code directory</a:t>
            </a:r>
          </a:p>
          <a:p>
            <a:pPr lvl="1"/>
            <a:r>
              <a:rPr lang="en-US" dirty="0"/>
              <a:t>Service requests 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9A-6539-E54B-B9A9-259F2E9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Readers/Writers with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C9B2-790A-D341-8864-8F309324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535187"/>
            <a:ext cx="7896225" cy="2798938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Read &amp; Write requests are inserted into FIFO</a:t>
            </a:r>
          </a:p>
          <a:p>
            <a:pPr lvl="1"/>
            <a:r>
              <a:rPr lang="en-US" dirty="0"/>
              <a:t>Requests handled as remove from FIFO</a:t>
            </a:r>
          </a:p>
          <a:p>
            <a:pPr lvl="2"/>
            <a:r>
              <a:rPr lang="en-US" dirty="0"/>
              <a:t>Read allowed to proceed if currently idle or processing read</a:t>
            </a:r>
          </a:p>
          <a:p>
            <a:pPr lvl="2"/>
            <a:r>
              <a:rPr lang="en-US" dirty="0"/>
              <a:t>Write allowed to proceed only when idle</a:t>
            </a:r>
          </a:p>
          <a:p>
            <a:pPr lvl="1"/>
            <a:r>
              <a:rPr lang="en-US" dirty="0"/>
              <a:t>Requests inform controller when they have completed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/>
              <a:t>Guarantee every </a:t>
            </a:r>
            <a:r>
              <a:rPr lang="en-US" dirty="0"/>
              <a:t>request is eventually handled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BFDF576-2316-7547-A2A8-91ADE237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A7C6000-4A76-1043-BCEF-2D6F17C6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BC4345C-9549-7749-B319-9838C0E7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F9538C2-89B7-884A-88FD-3923D009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5625B14-8E94-7842-A352-C1F8D998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40D7D90-25B5-DE4F-A8AB-F4E6C67E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FBC95DD-A94D-9543-A5E7-FA461CE3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5511F0E-7528-BC4E-9D00-662F9F42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092A8E9-6FA1-914D-B040-669CA485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511C4EE-3B11-D840-9EAF-C31C08DF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86523-32AC-B84F-BDB2-20A09715CD9C}"/>
              </a:ext>
            </a:extLst>
          </p:cNvPr>
          <p:cNvCxnSpPr/>
          <p:nvPr/>
        </p:nvCxnSpPr>
        <p:spPr bwMode="auto">
          <a:xfrm>
            <a:off x="2598280" y="1447800"/>
            <a:ext cx="433592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C054AB-FE48-1546-9A91-1243F4DD673A}"/>
              </a:ext>
            </a:extLst>
          </p:cNvPr>
          <p:cNvSpPr txBox="1"/>
          <p:nvPr/>
        </p:nvSpPr>
        <p:spPr>
          <a:xfrm>
            <a:off x="4325484" y="126313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B9570-B986-304C-8740-3D5B13747811}"/>
              </a:ext>
            </a:extLst>
          </p:cNvPr>
          <p:cNvSpPr txBox="1"/>
          <p:nvPr/>
        </p:nvSpPr>
        <p:spPr>
          <a:xfrm>
            <a:off x="1447800" y="2043453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B74F8-F7F1-5645-BA91-31791F41A2B4}"/>
              </a:ext>
            </a:extLst>
          </p:cNvPr>
          <p:cNvSpPr txBox="1"/>
          <p:nvPr/>
        </p:nvSpPr>
        <p:spPr>
          <a:xfrm>
            <a:off x="1118992" y="2570202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Allowed</a:t>
            </a:r>
          </a:p>
          <a:p>
            <a:pPr algn="r"/>
            <a:r>
              <a:rPr lang="en-US" sz="1800" dirty="0">
                <a:latin typeface="Calibri" pitchFamily="34" charset="0"/>
              </a:rPr>
              <a:t>Concurrency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A742F5-1D15-7B42-B08C-97FD4848EAB5}"/>
              </a:ext>
            </a:extLst>
          </p:cNvPr>
          <p:cNvCxnSpPr/>
          <p:nvPr/>
        </p:nvCxnSpPr>
        <p:spPr bwMode="auto">
          <a:xfrm>
            <a:off x="3465464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DBE56-AAB3-DF48-B4DE-E5F3A8883E42}"/>
              </a:ext>
            </a:extLst>
          </p:cNvPr>
          <p:cNvCxnSpPr/>
          <p:nvPr/>
        </p:nvCxnSpPr>
        <p:spPr bwMode="auto">
          <a:xfrm>
            <a:off x="3894831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8274FC-63EC-1340-BEE9-B81E9A34ED32}"/>
              </a:ext>
            </a:extLst>
          </p:cNvPr>
          <p:cNvCxnSpPr/>
          <p:nvPr/>
        </p:nvCxnSpPr>
        <p:spPr bwMode="auto">
          <a:xfrm>
            <a:off x="5182932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617D1-8FA3-154D-8D41-577BC23AB084}"/>
              </a:ext>
            </a:extLst>
          </p:cNvPr>
          <p:cNvCxnSpPr/>
          <p:nvPr/>
        </p:nvCxnSpPr>
        <p:spPr bwMode="auto">
          <a:xfrm>
            <a:off x="5612299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63B7CE-2ED1-414B-B47D-32665E6E1A0D}"/>
              </a:ext>
            </a:extLst>
          </p:cNvPr>
          <p:cNvCxnSpPr/>
          <p:nvPr/>
        </p:nvCxnSpPr>
        <p:spPr bwMode="auto">
          <a:xfrm>
            <a:off x="6041666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71D69-2AF9-4F4C-A817-F2C2AA3328F7}"/>
              </a:ext>
            </a:extLst>
          </p:cNvPr>
          <p:cNvCxnSpPr/>
          <p:nvPr/>
        </p:nvCxnSpPr>
        <p:spPr bwMode="auto">
          <a:xfrm>
            <a:off x="6471033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7ABAC-2CD3-444A-9ABE-CB1FF1C9AB3F}"/>
              </a:ext>
            </a:extLst>
          </p:cNvPr>
          <p:cNvCxnSpPr/>
          <p:nvPr/>
        </p:nvCxnSpPr>
        <p:spPr bwMode="auto">
          <a:xfrm>
            <a:off x="6900400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BA4885-8FCB-4142-A70B-3E86AB31F856}"/>
              </a:ext>
            </a:extLst>
          </p:cNvPr>
          <p:cNvCxnSpPr/>
          <p:nvPr/>
        </p:nvCxnSpPr>
        <p:spPr bwMode="auto">
          <a:xfrm>
            <a:off x="2594055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42438-726E-1D44-B7A0-0CB577469316}"/>
              </a:ext>
            </a:extLst>
          </p:cNvPr>
          <p:cNvCxnSpPr>
            <a:cxnSpLocks/>
          </p:cNvCxnSpPr>
          <p:nvPr/>
        </p:nvCxnSpPr>
        <p:spPr bwMode="auto">
          <a:xfrm>
            <a:off x="2594055" y="2819400"/>
            <a:ext cx="87140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2B283-44B6-4E4A-939D-770F9A26357E}"/>
              </a:ext>
            </a:extLst>
          </p:cNvPr>
          <p:cNvCxnSpPr>
            <a:cxnSpLocks/>
          </p:cNvCxnSpPr>
          <p:nvPr/>
        </p:nvCxnSpPr>
        <p:spPr bwMode="auto">
          <a:xfrm>
            <a:off x="3465464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762FD-AFBE-E84D-A4BE-0ED8A64BF49B}"/>
              </a:ext>
            </a:extLst>
          </p:cNvPr>
          <p:cNvCxnSpPr>
            <a:cxnSpLocks/>
          </p:cNvCxnSpPr>
          <p:nvPr/>
        </p:nvCxnSpPr>
        <p:spPr bwMode="auto">
          <a:xfrm>
            <a:off x="3896943" y="2819400"/>
            <a:ext cx="128598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4B1F8-18E4-244C-AFFB-986258C3C9AB}"/>
              </a:ext>
            </a:extLst>
          </p:cNvPr>
          <p:cNvCxnSpPr>
            <a:cxnSpLocks/>
          </p:cNvCxnSpPr>
          <p:nvPr/>
        </p:nvCxnSpPr>
        <p:spPr bwMode="auto">
          <a:xfrm>
            <a:off x="5182932" y="2819400"/>
            <a:ext cx="43570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49B803-6FE0-2243-A624-7ECC024247B1}"/>
              </a:ext>
            </a:extLst>
          </p:cNvPr>
          <p:cNvCxnSpPr>
            <a:cxnSpLocks/>
          </p:cNvCxnSpPr>
          <p:nvPr/>
        </p:nvCxnSpPr>
        <p:spPr bwMode="auto">
          <a:xfrm>
            <a:off x="5629199" y="2819400"/>
            <a:ext cx="4378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A6AB6-D4EB-994A-9BE4-1FA87DD7AEEA}"/>
              </a:ext>
            </a:extLst>
          </p:cNvPr>
          <p:cNvCxnSpPr>
            <a:cxnSpLocks/>
          </p:cNvCxnSpPr>
          <p:nvPr/>
        </p:nvCxnSpPr>
        <p:spPr bwMode="auto">
          <a:xfrm>
            <a:off x="6067016" y="2819400"/>
            <a:ext cx="4040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42E2C-A1B2-D541-BA8A-7BA8A64553FB}"/>
              </a:ext>
            </a:extLst>
          </p:cNvPr>
          <p:cNvCxnSpPr>
            <a:cxnSpLocks/>
          </p:cNvCxnSpPr>
          <p:nvPr/>
        </p:nvCxnSpPr>
        <p:spPr bwMode="auto">
          <a:xfrm>
            <a:off x="6471033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289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code in </a:t>
            </a:r>
            <a:r>
              <a:rPr lang="en-US" dirty="0" err="1"/>
              <a:t>rwqueue</a:t>
            </a:r>
            <a:r>
              <a:rPr lang="en-US" dirty="0"/>
              <a:t>.{</a:t>
            </a:r>
            <a:r>
              <a:rPr lang="en-US" dirty="0" err="1"/>
              <a:t>h,c</a:t>
            </a:r>
            <a:r>
              <a:rPr lang="en-US" dirty="0"/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31" y="2057400"/>
            <a:ext cx="7848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Queue data structure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Mutual exclusion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readers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writers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FIFO queue implemented as linked list with tail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80" y="4743212"/>
            <a:ext cx="7848600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Represents individual thread's position in queue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CD7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    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Enables access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Allows chaining as linked list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rwqueue-test.c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5272669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write access to data and write */</a:t>
            </a:r>
          </a:p>
          <a:p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iwriter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of Critical Section 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90062"/>
            <a:ext cx="4953000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read access to data and read */</a:t>
            </a: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5E3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End of Critical section */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21D-3368-514A-83BA-09898A1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Reader/Writer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FB5-1AF4-9C41-B476-25AD2E2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Operations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read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write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Release (either)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Observation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Library must be used correctly!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Up to programmer to decide what requires read access and what requires write access</a:t>
            </a:r>
          </a:p>
        </p:txBody>
      </p:sp>
    </p:spTree>
    <p:extLst>
      <p:ext uri="{BB962C8B-B14F-4D97-AF65-F5344CB8AC3E}">
        <p14:creationId xmlns:p14="http://schemas.microsoft.com/office/powerpoint/2010/main" val="321316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/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09937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Don’t share state</a:t>
            </a:r>
          </a:p>
          <a:p>
            <a:pPr lvl="1"/>
            <a:r>
              <a:rPr lang="en-US" dirty="0"/>
              <a:t>E.g., use malloc to generate separate copy of argument for each thread</a:t>
            </a:r>
          </a:p>
          <a:p>
            <a:pPr lvl="1"/>
            <a:endParaRPr lang="en-US" dirty="0"/>
          </a:p>
          <a:p>
            <a:r>
              <a:rPr lang="en-US" dirty="0"/>
              <a:t>Use synchronization primitives to control access to shared state</a:t>
            </a:r>
          </a:p>
          <a:p>
            <a:pPr lvl="1"/>
            <a:r>
              <a:rPr lang="en-US" dirty="0"/>
              <a:t>Different shared state can use different primitives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/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endParaRPr lang="en-US" dirty="0"/>
          </a:p>
          <a:p>
            <a:r>
              <a:rPr lang="en-US" dirty="0"/>
              <a:t>More fully (and beyond the scope of 213), a deadlock has four requirements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Circular waiting</a:t>
            </a:r>
          </a:p>
          <a:p>
            <a:pPr lvl="1"/>
            <a:r>
              <a:rPr lang="en-US" dirty="0"/>
              <a:t>Hold and wait</a:t>
            </a:r>
          </a:p>
          <a:p>
            <a:pPr lvl="1"/>
            <a:r>
              <a:rPr lang="en-US" dirty="0"/>
              <a:t>No pre-emption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356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Lock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>
              <a:tabLst>
                <a:tab pos="2054225" algn="l"/>
              </a:tabLst>
            </a:pPr>
            <a:r>
              <a:rPr lang="en-US" dirty="0"/>
              <a:t>Mutex is special case of semaphore that only has value 0 (locked) or 1 (unlocked)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while (m == 0); m=0; </a:t>
            </a:r>
            <a:r>
              <a:rPr lang="en-US" dirty="0"/>
              <a:t>]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Unlock(m):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m=1</a:t>
            </a:r>
            <a:r>
              <a:rPr lang="en-US" dirty="0"/>
              <a:t>]</a:t>
            </a:r>
          </a:p>
          <a:p>
            <a:pPr marL="742950" indent="-285750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~2x faster than using semaphore for this purpose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And, more clearly indicates programmer’s intention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50" y="4419600"/>
            <a:ext cx="2346325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lock(mutex)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unlock(mutex)</a:t>
            </a:r>
          </a:p>
        </p:txBody>
      </p:sp>
    </p:spTree>
    <p:extLst>
      <p:ext uri="{BB962C8B-B14F-4D97-AF65-F5344CB8AC3E}">
        <p14:creationId xmlns:p14="http://schemas.microsoft.com/office/powerpoint/2010/main" val="323063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</a:t>
            </a:r>
            <a:r>
              <a:rPr lang="en-US" dirty="0" err="1"/>
              <a:t>deadlock.c</a:t>
            </a:r>
            <a:endParaRPr lang="en-US" dirty="0"/>
          </a:p>
          <a:p>
            <a:r>
              <a:rPr lang="en-US" dirty="0"/>
              <a:t>100 threads, each acquiring same two locks</a:t>
            </a:r>
          </a:p>
          <a:p>
            <a:r>
              <a:rPr lang="en-US" dirty="0"/>
              <a:t>Risky mode</a:t>
            </a:r>
          </a:p>
          <a:p>
            <a:pPr lvl="1"/>
            <a:r>
              <a:rPr lang="en-US" dirty="0"/>
              <a:t>Even numbered threads request locks in opposite order of odd-numbered ones</a:t>
            </a:r>
          </a:p>
          <a:p>
            <a:endParaRPr lang="en-US" dirty="0"/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 err="1">
                <a:latin typeface="+mn-lt"/>
              </a:rPr>
              <a:t>Livelock</a:t>
            </a:r>
            <a:r>
              <a:rPr lang="en-US" sz="1800" dirty="0">
                <a:latin typeface="+mn-lt"/>
              </a:rPr>
              <a:t> is similar to a deadlock, except the threads change state, but remain in a deadlock trajectory.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94718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 err="1">
                <a:latin typeface="+mn-lt"/>
              </a:rPr>
              <a:t>Livelock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177188" y="2598182"/>
            <a:ext cx="1980461" cy="1841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780919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Livelock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cxnSp>
        <p:nvCxnSpPr>
          <p:cNvPr id="126" name="Straight Arrow Connector 125"/>
          <p:cNvCxnSpPr>
            <a:cxnSpLocks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627268-D7B8-4185-A886-82C48A8E200F}"/>
              </a:ext>
            </a:extLst>
          </p:cNvPr>
          <p:cNvGrpSpPr/>
          <p:nvPr/>
        </p:nvGrpSpPr>
        <p:grpSpPr>
          <a:xfrm>
            <a:off x="1691640" y="4420485"/>
            <a:ext cx="533400" cy="465587"/>
            <a:chOff x="6553200" y="2743200"/>
            <a:chExt cx="1657471" cy="1551383"/>
          </a:xfrm>
        </p:grpSpPr>
        <p:sp>
          <p:nvSpPr>
            <p:cNvPr id="36" name="Donut 10">
              <a:extLst>
                <a:ext uri="{FF2B5EF4-FFF2-40B4-BE49-F238E27FC236}">
                  <a16:creationId xmlns:a16="http://schemas.microsoft.com/office/drawing/2014/main" id="{4A4ED45A-F74B-45DD-A180-899077676860}"/>
                </a:ext>
              </a:extLst>
            </p:cNvPr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11">
              <a:extLst>
                <a:ext uri="{FF2B5EF4-FFF2-40B4-BE49-F238E27FC236}">
                  <a16:creationId xmlns:a16="http://schemas.microsoft.com/office/drawing/2014/main" id="{787BC07D-5337-47C5-9066-DC4F52A524C6}"/>
                </a:ext>
              </a:extLst>
            </p:cNvPr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ine 6">
            <a:extLst>
              <a:ext uri="{FF2B5EF4-FFF2-40B4-BE49-F238E27FC236}">
                <a16:creationId xmlns:a16="http://schemas.microsoft.com/office/drawing/2014/main" id="{51AE016B-5D0B-4A27-A89F-B6D8D702AC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905000" y="56388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7C79CF1A-84B9-47F6-BF19-BA6F30A9579C}"/>
              </a:ext>
            </a:extLst>
          </p:cNvPr>
          <p:cNvSpPr>
            <a:spLocks noChangeAspect="1" noChangeShapeType="1"/>
          </p:cNvSpPr>
          <p:nvPr/>
        </p:nvSpPr>
        <p:spPr bwMode="auto">
          <a:xfrm rot="-5400000">
            <a:off x="777081" y="4663282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5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20" grpId="0"/>
      <p:bldP spid="121" grpId="0" animBg="1"/>
      <p:bldP spid="1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C668-00CC-4B09-B916-451079E8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Deadlock, </a:t>
            </a:r>
            <a:r>
              <a:rPr lang="en-US" dirty="0" err="1"/>
              <a:t>Livelock</a:t>
            </a:r>
            <a:r>
              <a:rPr lang="en-US" dirty="0"/>
              <a:t>,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61CF-679A-46B5-9B00-00A9FBCA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One or more threads is waiting on a condition that will never be true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r>
              <a:rPr lang="en-US" dirty="0"/>
              <a:t>One or more threads is changing state, but will never leave a deadlock / </a:t>
            </a:r>
            <a:r>
              <a:rPr lang="en-US" dirty="0" err="1"/>
              <a:t>livelock</a:t>
            </a:r>
            <a:r>
              <a:rPr lang="en-US" dirty="0"/>
              <a:t> trajectory</a:t>
            </a:r>
          </a:p>
          <a:p>
            <a:pPr lvl="1"/>
            <a:endParaRPr lang="en-US" dirty="0"/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One or more threads is temporarily unable to make progress</a:t>
            </a:r>
          </a:p>
        </p:txBody>
      </p:sp>
    </p:spTree>
    <p:extLst>
      <p:ext uri="{BB962C8B-B14F-4D97-AF65-F5344CB8AC3E}">
        <p14:creationId xmlns:p14="http://schemas.microsoft.com/office/powerpoint/2010/main" val="488125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9493-7C09-463D-A83E-C34D5FDB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4115-F422-4894-9AA8-DCADDC0C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https://canvas.cmu.edu/courses/24383/quizzes/67239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53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/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threads. 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 (or mutex)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: set 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*nextp = *nextp*1103515245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CDD-CBAE-44D5-8AA0-0A4E0DC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634-8658-4207-84EC-B597F15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examples will use semaphores for both counting and mutual exclusion</a:t>
            </a:r>
          </a:p>
          <a:p>
            <a:pPr lvl="1"/>
            <a:r>
              <a:rPr lang="en-US" dirty="0"/>
              <a:t>Code is much shorter than using </a:t>
            </a:r>
            <a:r>
              <a:rPr lang="en-US" dirty="0" err="1"/>
              <a:t>pthread_mutex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 to a static variable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lc_itoa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char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static 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"%d", x);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</a:t>
            </a:r>
            <a:r>
              <a:rPr lang="en-US"/>
              <a:t>it reentrant </a:t>
            </a:r>
            <a:r>
              <a:rPr lang="en-US" dirty="0"/>
              <a:t>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 safety</a:t>
            </a:r>
          </a:p>
          <a:p>
            <a:pPr lvl="1"/>
            <a:r>
              <a:rPr lang="en-US" b="1" dirty="0"/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0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Handling Review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Action</a:t>
            </a:r>
          </a:p>
          <a:p>
            <a:pPr lvl="1"/>
            <a:r>
              <a:rPr lang="en-US" dirty="0"/>
              <a:t>Signal can occur at any point in program execution</a:t>
            </a:r>
          </a:p>
          <a:p>
            <a:pPr lvl="2"/>
            <a:r>
              <a:rPr lang="en-US" dirty="0"/>
              <a:t>Unless signal is blocked</a:t>
            </a:r>
          </a:p>
          <a:p>
            <a:pPr lvl="1"/>
            <a:r>
              <a:rPr lang="en-US" dirty="0"/>
              <a:t>Signal handler runs within same thread</a:t>
            </a:r>
          </a:p>
          <a:p>
            <a:pPr lvl="1"/>
            <a:r>
              <a:rPr lang="en-US" dirty="0"/>
              <a:t>Must run to completion and then return to regular program execution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81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/ Signals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Many library functions use lock-and-copy for thread safety</a:t>
            </a:r>
          </a:p>
          <a:p>
            <a:pPr lvl="1"/>
            <a:r>
              <a:rPr lang="en-US" dirty="0"/>
              <a:t>Because they have hidden state</a:t>
            </a:r>
          </a:p>
          <a:p>
            <a:pPr lvl="1"/>
            <a:r>
              <a:rPr lang="en-US" dirty="0"/>
              <a:t>malloc</a:t>
            </a:r>
          </a:p>
          <a:p>
            <a:pPr lvl="2"/>
            <a:r>
              <a:rPr lang="en-US" dirty="0"/>
              <a:t>Free lists</a:t>
            </a:r>
          </a:p>
          <a:p>
            <a:pPr lvl="1"/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en-US" dirty="0"/>
              <a:t>, puts</a:t>
            </a:r>
          </a:p>
          <a:p>
            <a:pPr lvl="2"/>
            <a:r>
              <a:rPr lang="en-US" dirty="0"/>
              <a:t>So that outputs from multiple threads don’t interleave</a:t>
            </a:r>
          </a:p>
          <a:p>
            <a:pPr lvl="1"/>
            <a:r>
              <a:rPr lang="en-US" dirty="0" err="1"/>
              <a:t>sprintf</a:t>
            </a:r>
            <a:endParaRPr lang="en-US" dirty="0"/>
          </a:p>
          <a:p>
            <a:pPr lvl="2"/>
            <a:r>
              <a:rPr lang="en-US" dirty="0"/>
              <a:t>Not officially </a:t>
            </a:r>
            <a:r>
              <a:rPr lang="en-US" dirty="0" err="1"/>
              <a:t>asynch</a:t>
            </a:r>
            <a:r>
              <a:rPr lang="en-US" dirty="0"/>
              <a:t>-signal-safe, but seems to be OK</a:t>
            </a:r>
          </a:p>
          <a:p>
            <a:r>
              <a:rPr lang="en-US" dirty="0"/>
              <a:t>OK for handler that doesn’t use these library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363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Thread / Signal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What if:</a:t>
            </a:r>
          </a:p>
          <a:p>
            <a:pPr lvl="1"/>
            <a:r>
              <a:rPr lang="en-US" sz="2200" dirty="0"/>
              <a:t>Signal received while library function holds lock</a:t>
            </a:r>
          </a:p>
          <a:p>
            <a:pPr lvl="1"/>
            <a:r>
              <a:rPr lang="en-US" sz="2200" dirty="0"/>
              <a:t>Handler calls same (or related) library function</a:t>
            </a:r>
          </a:p>
          <a:p>
            <a:r>
              <a:rPr lang="en-US" dirty="0"/>
              <a:t>Deadlock!</a:t>
            </a:r>
          </a:p>
          <a:p>
            <a:pPr lvl="1"/>
            <a:r>
              <a:rPr lang="en-US" dirty="0"/>
              <a:t>Signal handler cannot proceed until it gets lock</a:t>
            </a:r>
          </a:p>
          <a:p>
            <a:pPr lvl="1"/>
            <a:r>
              <a:rPr lang="en-US" dirty="0"/>
              <a:t>Main program cannot proceed until handler completes</a:t>
            </a:r>
          </a:p>
          <a:p>
            <a:r>
              <a:rPr lang="en-US" dirty="0"/>
              <a:t>Key Point</a:t>
            </a:r>
          </a:p>
          <a:p>
            <a:pPr lvl="1"/>
            <a:r>
              <a:rPr lang="en-US" dirty="0"/>
              <a:t>Threads employ symmetric concurrency</a:t>
            </a:r>
          </a:p>
          <a:p>
            <a:pPr lvl="1"/>
            <a:r>
              <a:rPr lang="en-US" dirty="0"/>
              <a:t>Signal handling is asymmetric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D46DC-49D0-804A-A785-2CBF9DE450A1}"/>
              </a:ext>
            </a:extLst>
          </p:cNvPr>
          <p:cNvSpPr txBox="1"/>
          <p:nvPr/>
        </p:nvSpPr>
        <p:spPr>
          <a:xfrm>
            <a:off x="5607720" y="190500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D10CF-E88D-274B-991B-9E9AE30228C0}"/>
              </a:ext>
            </a:extLst>
          </p:cNvPr>
          <p:cNvSpPr txBox="1"/>
          <p:nvPr/>
        </p:nvSpPr>
        <p:spPr>
          <a:xfrm>
            <a:off x="5587745" y="2190693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7488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1997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153400" cy="573088"/>
          </a:xfrm>
        </p:spPr>
        <p:txBody>
          <a:bodyPr/>
          <a:lstStyle/>
          <a:p>
            <a:r>
              <a:rPr lang="en-US" dirty="0"/>
              <a:t>Review: 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8919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Review: 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r>
              <a:rPr lang="en-US" dirty="0"/>
              <a:t>Single entry buffer implemented with two binary semaphores</a:t>
            </a:r>
          </a:p>
          <a:p>
            <a:pPr lvl="2"/>
            <a:r>
              <a:rPr lang="en-US" dirty="0"/>
              <a:t>One to control access by producer(s)</a:t>
            </a:r>
          </a:p>
          <a:p>
            <a:pPr lvl="2"/>
            <a:r>
              <a:rPr lang="en-US" dirty="0"/>
              <a:t>One to control access by consumer(s)</a:t>
            </a:r>
          </a:p>
          <a:p>
            <a:pPr lvl="1"/>
            <a:r>
              <a:rPr lang="en-US" dirty="0"/>
              <a:t>N-entry implemented with semaphores + circular buffer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semaphores to schedule shared resources</a:t>
            </a:r>
          </a:p>
          <a:p>
            <a:pPr lvl="1"/>
            <a:r>
              <a:rPr lang="en-US" b="1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30157</TotalTime>
  <Words>4964</Words>
  <Application>Microsoft Office PowerPoint</Application>
  <PresentationFormat>On-screen Show (4:3)</PresentationFormat>
  <Paragraphs>1063</Paragraphs>
  <Slides>58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Synchronization: Advanced  15-213/14-513/15-513: Introduction to Computer Systems 24th Lecture, November 23, 2021</vt:lpstr>
      <vt:lpstr>Reminder: Semaphores</vt:lpstr>
      <vt:lpstr>Review: Using semaphores to protect shared resources via mutual exclusion</vt:lpstr>
      <vt:lpstr>Review: Using Lock for Mutual Exclusion</vt:lpstr>
      <vt:lpstr>Note about Examples</vt:lpstr>
      <vt:lpstr>Review: Producer-Consumer Problem</vt:lpstr>
      <vt:lpstr>Review: Using Semaphores to Coordinate Access to Shared Resources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Managing Readers/Writers with FIFO</vt:lpstr>
      <vt:lpstr>Readers Writers FIFO Implementation</vt:lpstr>
      <vt:lpstr>Readers Writers FIFO Use</vt:lpstr>
      <vt:lpstr>Library Reader/Writer Lock</vt:lpstr>
      <vt:lpstr>Today</vt:lpstr>
      <vt:lpstr>One Worry: Races</vt:lpstr>
      <vt:lpstr>Data Race</vt:lpstr>
      <vt:lpstr>Race Elimination</vt:lpstr>
      <vt:lpstr>Today</vt:lpstr>
      <vt:lpstr>A Worry: Deadlock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Livelock Visualized in Progress Graph</vt:lpstr>
      <vt:lpstr>Deadlock, Livelock, Starvation</vt:lpstr>
      <vt:lpstr>Quiz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Today</vt:lpstr>
      <vt:lpstr>Signal Handling Review</vt:lpstr>
      <vt:lpstr>Threads / Signals Interactions</vt:lpstr>
      <vt:lpstr>Bad Thread / Signal Interactions</vt:lpstr>
      <vt:lpstr>Threads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931</cp:revision>
  <cp:lastPrinted>2019-11-15T19:17:28Z</cp:lastPrinted>
  <dcterms:created xsi:type="dcterms:W3CDTF">2012-11-26T22:46:36Z</dcterms:created>
  <dcterms:modified xsi:type="dcterms:W3CDTF">2021-11-13T08:07:17Z</dcterms:modified>
</cp:coreProperties>
</file>