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42" r:id="rId2"/>
    <p:sldId id="1528" r:id="rId3"/>
    <p:sldId id="569" r:id="rId4"/>
    <p:sldId id="693" r:id="rId5"/>
    <p:sldId id="694" r:id="rId6"/>
    <p:sldId id="695" r:id="rId7"/>
    <p:sldId id="696" r:id="rId8"/>
    <p:sldId id="662" r:id="rId9"/>
    <p:sldId id="1533" r:id="rId10"/>
    <p:sldId id="674" r:id="rId11"/>
    <p:sldId id="1531" r:id="rId12"/>
    <p:sldId id="1534" r:id="rId13"/>
    <p:sldId id="686" r:id="rId14"/>
    <p:sldId id="687" r:id="rId15"/>
    <p:sldId id="1535" r:id="rId16"/>
    <p:sldId id="1536" r:id="rId17"/>
    <p:sldId id="1537" r:id="rId18"/>
    <p:sldId id="1538" r:id="rId19"/>
    <p:sldId id="698" r:id="rId20"/>
    <p:sldId id="699" r:id="rId21"/>
    <p:sldId id="620" r:id="rId22"/>
    <p:sldId id="628" r:id="rId23"/>
    <p:sldId id="689" r:id="rId24"/>
    <p:sldId id="690" r:id="rId25"/>
    <p:sldId id="629" r:id="rId26"/>
    <p:sldId id="632" r:id="rId27"/>
    <p:sldId id="631" r:id="rId28"/>
    <p:sldId id="630" r:id="rId29"/>
    <p:sldId id="633" r:id="rId30"/>
    <p:sldId id="621" r:id="rId31"/>
    <p:sldId id="635" r:id="rId32"/>
    <p:sldId id="636" r:id="rId33"/>
    <p:sldId id="637" r:id="rId34"/>
    <p:sldId id="623" r:id="rId35"/>
    <p:sldId id="638" r:id="rId36"/>
    <p:sldId id="639" r:id="rId37"/>
    <p:sldId id="640" r:id="rId38"/>
    <p:sldId id="691" r:id="rId39"/>
    <p:sldId id="1532" r:id="rId40"/>
    <p:sldId id="624" r:id="rId41"/>
    <p:sldId id="626" r:id="rId42"/>
    <p:sldId id="627" r:id="rId43"/>
    <p:sldId id="643" r:id="rId44"/>
    <p:sldId id="641" r:id="rId45"/>
    <p:sldId id="642" r:id="rId46"/>
    <p:sldId id="679" r:id="rId47"/>
    <p:sldId id="680" r:id="rId48"/>
    <p:sldId id="681" r:id="rId49"/>
    <p:sldId id="682" r:id="rId50"/>
    <p:sldId id="645" r:id="rId51"/>
    <p:sldId id="683" r:id="rId52"/>
    <p:sldId id="652" r:id="rId53"/>
    <p:sldId id="651" r:id="rId54"/>
    <p:sldId id="1529" r:id="rId55"/>
    <p:sldId id="653" r:id="rId56"/>
    <p:sldId id="1530" r:id="rId57"/>
    <p:sldId id="657" r:id="rId58"/>
    <p:sldId id="658" r:id="rId59"/>
    <p:sldId id="659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1C"/>
    <a:srgbClr val="C1655D"/>
    <a:srgbClr val="FFCC00"/>
    <a:srgbClr val="0046E2"/>
    <a:srgbClr val="EA00EA"/>
    <a:srgbClr val="F6F5BD"/>
    <a:srgbClr val="FFFF99"/>
    <a:srgbClr val="F0C8D3"/>
    <a:srgbClr val="9EF18B"/>
    <a:srgbClr val="E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71EB7-6430-4D75-9330-3C5ACEC5C7D8}" v="2" dt="2018-11-27T05:33:1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78" d="100"/>
          <a:sy n="78" d="100"/>
        </p:scale>
        <p:origin x="96" y="1698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3F71EB7-6430-4D75-9330-3C5ACEC5C7D8}"/>
    <pc:docChg chg="undo custSel addSld delSld modSld">
      <pc:chgData name="Phil Gibbons" userId="f619c6e5d38ed7a7" providerId="LiveId" clId="{E3F71EB7-6430-4D75-9330-3C5ACEC5C7D8}" dt="2018-12-07T02:58:42.313" v="36" actId="20577"/>
      <pc:docMkLst>
        <pc:docMk/>
      </pc:docMkLst>
      <pc:sldChg chg="add">
        <pc:chgData name="Phil Gibbons" userId="f619c6e5d38ed7a7" providerId="LiveId" clId="{E3F71EB7-6430-4D75-9330-3C5ACEC5C7D8}" dt="2018-11-27T05:33:19.491" v="19"/>
        <pc:sldMkLst>
          <pc:docMk/>
          <pc:sldMk cId="2745294754" sldId="427"/>
        </pc:sldMkLst>
      </pc:sldChg>
      <pc:sldChg chg="addSp delSp modSp">
        <pc:chgData name="Phil Gibbons" userId="f619c6e5d38ed7a7" providerId="LiveId" clId="{E3F71EB7-6430-4D75-9330-3C5ACEC5C7D8}" dt="2018-11-27T05:32:39.495" v="17" actId="478"/>
        <pc:sldMkLst>
          <pc:docMk/>
          <pc:sldMk cId="0" sldId="542"/>
        </pc:sldMkLst>
        <pc:spChg chg="add del mod">
          <ac:chgData name="Phil Gibbons" userId="f619c6e5d38ed7a7" providerId="LiveId" clId="{E3F71EB7-6430-4D75-9330-3C5ACEC5C7D8}" dt="2018-11-27T05:32:39.495" v="17" actId="478"/>
          <ac:spMkLst>
            <pc:docMk/>
            <pc:sldMk cId="0" sldId="542"/>
            <ac:spMk id="3" creationId="{58D943F3-2D12-43FD-BD81-77905BF8EC4D}"/>
          </ac:spMkLst>
        </pc:spChg>
        <pc:spChg chg="mod">
          <ac:chgData name="Phil Gibbons" userId="f619c6e5d38ed7a7" providerId="LiveId" clId="{E3F71EB7-6430-4D75-9330-3C5ACEC5C7D8}" dt="2018-11-27T05:32:32.090" v="15" actId="20577"/>
          <ac:spMkLst>
            <pc:docMk/>
            <pc:sldMk cId="0" sldId="542"/>
            <ac:spMk id="9218" creationId="{00000000-0000-0000-0000-000000000000}"/>
          </ac:spMkLst>
        </pc:spChg>
        <pc:spChg chg="del">
          <ac:chgData name="Phil Gibbons" userId="f619c6e5d38ed7a7" providerId="LiveId" clId="{E3F71EB7-6430-4D75-9330-3C5ACEC5C7D8}" dt="2018-11-27T05:32:36.416" v="16" actId="478"/>
          <ac:spMkLst>
            <pc:docMk/>
            <pc:sldMk cId="0" sldId="542"/>
            <ac:spMk id="9219" creationId="{00000000-0000-0000-0000-000000000000}"/>
          </ac:spMkLst>
        </pc:spChg>
      </pc:sldChg>
      <pc:sldChg chg="modSp">
        <pc:chgData name="Phil Gibbons" userId="f619c6e5d38ed7a7" providerId="LiveId" clId="{E3F71EB7-6430-4D75-9330-3C5ACEC5C7D8}" dt="2018-12-07T02:58:42.313" v="36" actId="20577"/>
        <pc:sldMkLst>
          <pc:docMk/>
          <pc:sldMk cId="0" sldId="652"/>
        </pc:sldMkLst>
        <pc:spChg chg="mod">
          <ac:chgData name="Phil Gibbons" userId="f619c6e5d38ed7a7" providerId="LiveId" clId="{E3F71EB7-6430-4D75-9330-3C5ACEC5C7D8}" dt="2018-12-07T02:58:42.313" v="36" actId="20577"/>
          <ac:spMkLst>
            <pc:docMk/>
            <pc:sldMk cId="0" sldId="652"/>
            <ac:spMk id="3" creationId="{00000000-0000-0000-0000-000000000000}"/>
          </ac:spMkLst>
        </pc:spChg>
      </pc:sldChg>
      <pc:sldChg chg="add">
        <pc:chgData name="Phil Gibbons" userId="f619c6e5d38ed7a7" providerId="LiveId" clId="{E3F71EB7-6430-4D75-9330-3C5ACEC5C7D8}" dt="2018-11-27T05:32:03.279" v="0"/>
        <pc:sldMkLst>
          <pc:docMk/>
          <pc:sldMk cId="690093946" sldId="15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OoO</a:t>
            </a:r>
            <a:r>
              <a:rPr lang="en-US" dirty="0"/>
              <a:t> execution is actually not the cause of this (on x86 and often elsewhere) it is compiler reordering or buffering in the memory system post-retirement.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Speedup *over what*?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30,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5000-C015-4B0B-9C37-49DD0BD881B7}"/>
              </a:ext>
            </a:extLst>
          </p:cNvPr>
          <p:cNvSpPr txBox="1"/>
          <p:nvPr/>
        </p:nvSpPr>
        <p:spPr>
          <a:xfrm>
            <a:off x="5219699" y="5271805"/>
            <a:ext cx="339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At later points, a:2 and b:200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are written back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Modified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Modified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M</a:t>
              </a:r>
              <a:endParaRPr lang="en-US" sz="1800" dirty="0"/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M</a:t>
              </a:r>
              <a:endParaRPr lang="en-US" sz="1800" dirty="0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M-tagged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  <a:br>
              <a:rPr lang="en-US" sz="2000" b="0" kern="0" dirty="0">
                <a:latin typeface="Calibri" pitchFamily="34" charset="0"/>
              </a:rPr>
            </a:br>
            <a:r>
              <a:rPr lang="en-US" sz="2000" b="0" kern="0" dirty="0">
                <a:latin typeface="Calibri" pitchFamily="34" charset="0"/>
              </a:rPr>
              <a:t>(Note: value in memory may be stale)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58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59" name="TextBox 58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60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61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62" name="Arc 61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50" name="TextBox 49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51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52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53" name="Arc 52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103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As if only one operation at a time, in an order consistent with the order of operations within each thread</a:t>
            </a:r>
          </a:p>
          <a:p>
            <a:pPr lvl="1"/>
            <a:r>
              <a:rPr lang="en-US" dirty="0"/>
              <a:t>Thus, overall effect consistent with each individual thread but otherwise allows an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379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</a:t>
            </a:r>
            <a:r>
              <a:rPr lang="en-US" i="1" dirty="0"/>
              <a:t>both</a:t>
            </a:r>
            <a:r>
              <a:rPr lang="en-US" dirty="0"/>
              <a:t>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or Wb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9244" y="343483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 flipV="1">
            <a:off x="3949381" y="3238500"/>
            <a:ext cx="876855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26236" y="30215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64" y="30289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595" y="3036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627923" y="323691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</p:cNvCxnSpPr>
          <p:nvPr/>
        </p:nvCxnSpPr>
        <p:spPr bwMode="auto">
          <a:xfrm>
            <a:off x="3949381" y="3619500"/>
            <a:ext cx="876855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26236" y="36311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 bwMode="auto">
          <a:xfrm flipV="1">
            <a:off x="5344327" y="3651766"/>
            <a:ext cx="751637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95964" y="3442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5595" y="3449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627923" y="365017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5344327" y="3815834"/>
            <a:ext cx="751637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5964" y="3855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5595" y="3862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27923" y="406344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27523" y="4574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 bwMode="auto">
          <a:xfrm flipV="1">
            <a:off x="3945614" y="4378324"/>
            <a:ext cx="858901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04515" y="41613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36043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74243" y="416881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3874" y="4176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606202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3"/>
          </p:cNvCxnSpPr>
          <p:nvPr/>
        </p:nvCxnSpPr>
        <p:spPr bwMode="auto">
          <a:xfrm>
            <a:off x="3945614" y="4759324"/>
            <a:ext cx="858901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804515" y="4770992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 bwMode="auto">
          <a:xfrm flipV="1">
            <a:off x="5304652" y="4791590"/>
            <a:ext cx="769591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074243" y="4582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3874" y="4589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6606202" y="479000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0" idx="3"/>
          </p:cNvCxnSpPr>
          <p:nvPr/>
        </p:nvCxnSpPr>
        <p:spPr bwMode="auto">
          <a:xfrm>
            <a:off x="5304652" y="4955658"/>
            <a:ext cx="769591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74243" y="4995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874" y="5002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606202" y="520326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847123" y="3009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100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7123" y="3478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7123" y="3848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47123" y="4152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7123" y="4533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7123" y="5002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256323" y="3238500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85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67C96E-CFBE-4501-84DB-6EEF4028A256}"/>
              </a:ext>
            </a:extLst>
          </p:cNvPr>
          <p:cNvSpPr txBox="1"/>
          <p:nvPr/>
        </p:nvSpPr>
        <p:spPr>
          <a:xfrm>
            <a:off x="5288280" y="5203123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Sequentially consistent?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813F-25C9-484D-BD82-2593D7F26050}"/>
              </a:ext>
            </a:extLst>
          </p:cNvPr>
          <p:cNvSpPr txBox="1"/>
          <p:nvPr/>
        </p:nvSpPr>
        <p:spPr>
          <a:xfrm>
            <a:off x="7784926" y="5203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385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572000" cy="923925"/>
          </a:xfrm>
        </p:spPr>
        <p:txBody>
          <a:bodyPr/>
          <a:lstStyle/>
          <a:p>
            <a:r>
              <a:rPr lang="en-US" dirty="0"/>
              <a:t>Coherent caches, but thread consistency constraints violated due to </a:t>
            </a:r>
            <a:r>
              <a:rPr lang="en-US" i="1" dirty="0"/>
              <a:t>operation reordering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84140" y="3962400"/>
            <a:ext cx="4572000" cy="1295401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1826" y="6071785"/>
            <a:ext cx="90914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Architecture </a:t>
            </a:r>
            <a:r>
              <a:rPr lang="en-US" kern="0" dirty="0"/>
              <a:t>lets reads finish before writes </a:t>
            </a:r>
            <a:r>
              <a:rPr lang="en-US" kern="0" dirty="0" smtClean="0"/>
              <a:t>b</a:t>
            </a:r>
            <a:r>
              <a:rPr lang="en-US" kern="0" dirty="0" smtClean="0"/>
              <a:t>ecause</a:t>
            </a:r>
            <a:r>
              <a:rPr lang="en-US" kern="0" dirty="0" smtClean="0"/>
              <a:t> </a:t>
            </a:r>
            <a:r>
              <a:rPr lang="en-US" kern="0" dirty="0"/>
              <a:t>single thread accesses different memory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53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33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344CEF-12A4-48C3-ABEC-18546B33A4E8}"/>
              </a:ext>
            </a:extLst>
          </p:cNvPr>
          <p:cNvCxnSpPr/>
          <p:nvPr/>
        </p:nvCxnSpPr>
        <p:spPr bwMode="auto">
          <a:xfrm rot="5400000" flipH="1" flipV="1">
            <a:off x="1200987" y="2531702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211199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4668399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4668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4375" y="2681112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6629" y="2681112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02575" y="4052712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058005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6167437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</a:t>
            </a:r>
            <a:r>
              <a:rPr lang="en-US" kern="0" dirty="0" err="1"/>
              <a:t>Rb</a:t>
            </a:r>
            <a:r>
              <a:rPr lang="en-US" kern="0" dirty="0"/>
              <a:t> and Wb &amp; 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6B540F-4756-4152-937E-7B9B47D2DC7F}"/>
              </a:ext>
            </a:extLst>
          </p:cNvPr>
          <p:cNvSpPr/>
          <p:nvPr/>
        </p:nvSpPr>
        <p:spPr bwMode="auto">
          <a:xfrm>
            <a:off x="391179" y="1662159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Write Buffer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DF0410-215D-4301-9349-514644051538}"/>
              </a:ext>
            </a:extLst>
          </p:cNvPr>
          <p:cNvCxnSpPr/>
          <p:nvPr/>
        </p:nvCxnSpPr>
        <p:spPr bwMode="auto">
          <a:xfrm rot="5400000" flipH="1" flipV="1">
            <a:off x="3734513" y="253249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59A8FB-D146-4832-8230-7100A4540FB8}"/>
              </a:ext>
            </a:extLst>
          </p:cNvPr>
          <p:cNvCxnSpPr/>
          <p:nvPr/>
        </p:nvCxnSpPr>
        <p:spPr bwMode="auto">
          <a:xfrm rot="5400000" flipH="1" flipV="1">
            <a:off x="3736101" y="40535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ED208-01BB-4C04-BCD2-7C9EA4682DA9}"/>
              </a:ext>
            </a:extLst>
          </p:cNvPr>
          <p:cNvSpPr/>
          <p:nvPr/>
        </p:nvSpPr>
        <p:spPr bwMode="auto">
          <a:xfrm>
            <a:off x="2924705" y="1662953"/>
            <a:ext cx="1981200" cy="8465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Write Buffer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40430" y="2136692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386263" y="2102495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6C36A1-2B89-42E6-82C7-F995BB5440AD}"/>
              </a:ext>
            </a:extLst>
          </p:cNvPr>
          <p:cNvSpPr/>
          <p:nvPr/>
        </p:nvSpPr>
        <p:spPr bwMode="auto">
          <a:xfrm>
            <a:off x="3409108" y="3297284"/>
            <a:ext cx="677598" cy="3245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8ABC0-DD60-4D9A-BD83-42064E264344}"/>
              </a:ext>
            </a:extLst>
          </p:cNvPr>
          <p:cNvCxnSpPr>
            <a:cxnSpLocks/>
            <a:stCxn id="5" idx="3"/>
            <a:endCxn id="46" idx="2"/>
          </p:cNvCxnSpPr>
          <p:nvPr/>
        </p:nvCxnSpPr>
        <p:spPr bwMode="auto">
          <a:xfrm flipV="1">
            <a:off x="2209800" y="3621798"/>
            <a:ext cx="1538107" cy="1199001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09298E-D780-4E9E-9FD3-34B33BDA7557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 bwMode="auto">
          <a:xfrm flipH="1" flipV="1">
            <a:off x="1698669" y="3609449"/>
            <a:ext cx="1692231" cy="1058951"/>
          </a:xfrm>
          <a:prstGeom prst="straightConnector1">
            <a:avLst/>
          </a:prstGeom>
          <a:noFill/>
          <a:ln w="3175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599914-E202-4B2C-BE29-D3F1101E32D1}"/>
              </a:ext>
            </a:extLst>
          </p:cNvPr>
          <p:cNvSpPr/>
          <p:nvPr/>
        </p:nvSpPr>
        <p:spPr bwMode="auto">
          <a:xfrm>
            <a:off x="1355769" y="3304649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F739EE4-3C21-40EB-A949-BE8175606057}"/>
              </a:ext>
            </a:extLst>
          </p:cNvPr>
          <p:cNvSpPr txBox="1">
            <a:spLocks/>
          </p:cNvSpPr>
          <p:nvPr/>
        </p:nvSpPr>
        <p:spPr bwMode="auto">
          <a:xfrm>
            <a:off x="5015012" y="3645640"/>
            <a:ext cx="4055667" cy="161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Why Reordered? Writes take long time.  Buffer write, let read go ahead. </a:t>
            </a:r>
            <a:r>
              <a:rPr lang="en-US" i="1" kern="0" dirty="0"/>
              <a:t>Instruction-level parallelism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487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Consistent:</a:t>
            </a:r>
          </a:p>
          <a:p>
            <a:pPr lvl="1"/>
            <a:r>
              <a:rPr lang="en-US" dirty="0"/>
              <a:t>Each thread executes in proper order, any interleaving</a:t>
            </a:r>
          </a:p>
          <a:p>
            <a:pPr lvl="1"/>
            <a:endParaRPr lang="en-US" dirty="0"/>
          </a:p>
          <a:p>
            <a:r>
              <a:rPr lang="en-US" dirty="0"/>
              <a:t>To ensure, requires</a:t>
            </a:r>
          </a:p>
          <a:p>
            <a:pPr lvl="1"/>
            <a:r>
              <a:rPr lang="en-US" dirty="0"/>
              <a:t>Proper cache/memory behavior</a:t>
            </a:r>
          </a:p>
          <a:p>
            <a:pPr lvl="1"/>
            <a:r>
              <a:rPr lang="en-US" dirty="0"/>
              <a:t>Proper intra-thread ordering constraints</a:t>
            </a:r>
          </a:p>
          <a:p>
            <a:pPr lvl="1"/>
            <a:endParaRPr lang="en-US" dirty="0"/>
          </a:p>
          <a:p>
            <a:r>
              <a:rPr lang="en-US" dirty="0"/>
              <a:t>Thread ordering constraints</a:t>
            </a:r>
          </a:p>
          <a:p>
            <a:pPr lvl="1"/>
            <a:r>
              <a:rPr lang="en-US" dirty="0"/>
              <a:t>Use synchronization to ensure the program is free of data 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final due Thursday 12/2 by 11:59pm, one grace day</a:t>
            </a:r>
          </a:p>
          <a:p>
            <a:endParaRPr lang="en-US" dirty="0"/>
          </a:p>
          <a:p>
            <a:r>
              <a:rPr lang="en-US" dirty="0"/>
              <a:t>Final Exam full details soon</a:t>
            </a:r>
          </a:p>
          <a:p>
            <a:pPr lvl="1"/>
            <a:r>
              <a:rPr lang="en-US" dirty="0"/>
              <a:t>Review session: Saturday 12/4 12-3pm ET (tentative)</a:t>
            </a:r>
          </a:p>
          <a:p>
            <a:pPr lvl="1"/>
            <a:r>
              <a:rPr lang="en-US" dirty="0"/>
              <a:t>Final will be on Thursday 12/9</a:t>
            </a:r>
          </a:p>
          <a:p>
            <a:pPr lvl="2"/>
            <a:r>
              <a:rPr lang="en-US" dirty="0"/>
              <a:t>Pittsburgh at 8:30-11:30 am ET in various rooms</a:t>
            </a:r>
          </a:p>
          <a:p>
            <a:pPr lvl="2"/>
            <a:r>
              <a:rPr lang="en-US" dirty="0"/>
              <a:t>SV at 8-11 am PT in Room 118</a:t>
            </a:r>
          </a:p>
          <a:p>
            <a:pPr lvl="1"/>
            <a:r>
              <a:rPr lang="en-US" dirty="0"/>
              <a:t>Exam is on </a:t>
            </a:r>
            <a:r>
              <a:rPr lang="en-US" dirty="0" err="1"/>
              <a:t>Gradescope</a:t>
            </a:r>
            <a:r>
              <a:rPr lang="en-US" dirty="0"/>
              <a:t>. Bring a laptop to do the exam.</a:t>
            </a:r>
          </a:p>
          <a:p>
            <a:endParaRPr lang="en-US" dirty="0"/>
          </a:p>
          <a:p>
            <a:r>
              <a:rPr lang="en-US" dirty="0"/>
              <a:t>Next lecture Wednesday 12/3: The Future of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Exponential Trends</a:t>
            </a:r>
          </a:p>
          <a:p>
            <a:pPr lvl="1"/>
            <a:r>
              <a:rPr lang="en-US" dirty="0" smtClean="0"/>
              <a:t>Impact on the labor market</a:t>
            </a:r>
          </a:p>
          <a:p>
            <a:pPr lvl="1"/>
            <a:r>
              <a:rPr lang="en-US" dirty="0" smtClean="0"/>
              <a:t>Technological solutions towards meaningful lives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0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Hyperthreading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Consistency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0, …, N-1</a:t>
            </a:r>
          </a:p>
          <a:p>
            <a:pPr lvl="1"/>
            <a:r>
              <a:rPr lang="en-US" dirty="0"/>
              <a:t>Should add up to (N-1)*N/2</a:t>
            </a:r>
          </a:p>
          <a:p>
            <a:r>
              <a:rPr lang="en-US" dirty="0"/>
              <a:t>Partition into K ranges</a:t>
            </a:r>
          </a:p>
          <a:p>
            <a:pPr lvl="1"/>
            <a:r>
              <a:rPr lang="en-US" dirty="0">
                <a:sym typeface="Symbol"/>
              </a:rPr>
              <a:t>N</a:t>
            </a:r>
            <a:r>
              <a:rPr lang="en-US" dirty="0"/>
              <a:t>/K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values each</a:t>
            </a:r>
          </a:p>
          <a:p>
            <a:pPr lvl="1"/>
            <a:r>
              <a:rPr lang="en-US" dirty="0"/>
              <a:t>Each of the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Accumulate leftover values serially</a:t>
            </a:r>
          </a:p>
          <a:p>
            <a:r>
              <a:rPr lang="en-US" dirty="0"/>
              <a:t>Method #1: All threads update single global variable</a:t>
            </a:r>
          </a:p>
          <a:p>
            <a:pPr lvl="1"/>
            <a:r>
              <a:rPr lang="en-US" dirty="0"/>
              <a:t>1A: No synchronization</a:t>
            </a:r>
          </a:p>
          <a:p>
            <a:pPr lvl="1"/>
            <a:r>
              <a:rPr lang="en-US" dirty="0"/>
              <a:t>1B: Synchronize with </a:t>
            </a:r>
            <a:r>
              <a:rPr lang="en-US" dirty="0" err="1"/>
              <a:t>pthread</a:t>
            </a:r>
            <a:r>
              <a:rPr lang="en-US" dirty="0"/>
              <a:t> semaphore</a:t>
            </a:r>
          </a:p>
          <a:p>
            <a:pPr lvl="1"/>
            <a:r>
              <a:rPr lang="en-US" dirty="0"/>
              <a:t>1C: Synchronize with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 lvl="2"/>
            <a:r>
              <a:rPr lang="en-US" dirty="0"/>
              <a:t>“Binary” semaphore.  Only values 0 &amp;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sem_t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pthread_mutex_t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tid[MAXTHREADS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23930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tid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3404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0886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i="1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6511" y="2534909"/>
            <a:ext cx="5277878" cy="2537856"/>
            <a:chOff x="3906511" y="2534909"/>
            <a:chExt cx="5277878" cy="25378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521281" y="2603967"/>
              <a:ext cx="1283600" cy="3067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06511" y="2778100"/>
              <a:ext cx="1598145" cy="1051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259311" y="2534909"/>
              <a:ext cx="18288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5833364" y="2946924"/>
              <a:ext cx="2288457" cy="840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977184" y="4364879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106911" y="4052691"/>
              <a:ext cx="1014910" cy="312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No Synchronization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sum_race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Unsynchronized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/>
              <a:t>N = 2</a:t>
            </a:r>
            <a:r>
              <a:rPr lang="en-US" baseline="30000" dirty="0"/>
              <a:t>30</a:t>
            </a:r>
          </a:p>
          <a:p>
            <a:r>
              <a:rPr lang="en-US" dirty="0"/>
              <a:t>Best speedup = 2.86X</a:t>
            </a:r>
          </a:p>
          <a:p>
            <a:r>
              <a:rPr lang="en-US" dirty="0"/>
              <a:t>Gets </a:t>
            </a:r>
            <a:r>
              <a:rPr lang="en-US" dirty="0">
                <a:solidFill>
                  <a:srgbClr val="FF0000"/>
                </a:solidFill>
              </a:rPr>
              <a:t>wrong answer </a:t>
            </a:r>
            <a:r>
              <a:rPr lang="en-US" dirty="0"/>
              <a:t>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2323-CB19-48CA-AEC1-03C270BEE56C}"/>
              </a:ext>
            </a:extLst>
          </p:cNvPr>
          <p:cNvSpPr txBox="1"/>
          <p:nvPr/>
        </p:nvSpPr>
        <p:spPr>
          <a:xfrm>
            <a:off x="5715000" y="5889774"/>
            <a:ext cx="9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Semaphore / </a:t>
            </a:r>
            <a:r>
              <a:rPr lang="en-US" dirty="0" err="1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0046E2"/>
                  </a:solidFill>
                  <a:latin typeface="Courier New" pitchFamily="49" charset="0"/>
                </a:rPr>
                <a:t>sum_sem</a:t>
              </a:r>
              <a:r>
                <a:rPr lang="en-US" sz="1600" dirty="0">
                  <a:latin typeface="Courier New" pitchFamily="49" charset="0"/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solidFill>
                    <a:srgbClr val="00B050"/>
                  </a:solidFill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= *((</a:t>
              </a:r>
              <a:r>
                <a:rPr lang="en-US" sz="1600" dirty="0" err="1"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*)</a:t>
              </a:r>
              <a:r>
                <a:rPr lang="en-US" sz="1600" dirty="0" err="1"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start</a:t>
              </a:r>
              <a:r>
                <a:rPr lang="en-US" sz="1600" dirty="0">
                  <a:latin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*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end</a:t>
              </a:r>
              <a:r>
                <a:rPr lang="en-US" sz="1600" dirty="0">
                  <a:latin typeface="Courier New" pitchFamily="49" charset="0"/>
                </a:rPr>
                <a:t> = start +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start;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&lt; end;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>
                  <a:solidFill>
                    <a:srgbClr val="EA00EA"/>
                  </a:solidFill>
                  <a:latin typeface="Courier New" pitchFamily="49" charset="0"/>
                </a:rPr>
                <a:t>return</a:t>
              </a:r>
              <a:r>
                <a:rPr lang="en-US" sz="1600" dirty="0">
                  <a:latin typeface="Courier New" pitchFamily="49" charset="0"/>
                </a:rPr>
                <a:t>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Mutex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/ </a:t>
            </a:r>
            <a:r>
              <a:rPr lang="en-US" dirty="0" err="1"/>
              <a:t>Mutex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/>
              <a:t>Terrible Performance</a:t>
            </a:r>
          </a:p>
          <a:p>
            <a:pPr lvl="1"/>
            <a:r>
              <a:rPr lang="en-US" dirty="0"/>
              <a:t>2.5 seconds </a:t>
            </a:r>
            <a:r>
              <a:rPr lang="en-US" dirty="0">
                <a:sym typeface="Wingdings" pitchFamily="2" charset="2"/>
              </a:rPr>
              <a:t> ~10 minutes</a:t>
            </a:r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3X faster than semaphore</a:t>
            </a:r>
          </a:p>
          <a:p>
            <a:r>
              <a:rPr lang="en-US" dirty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52460" y="4876800"/>
            <a:ext cx="389154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What is main reason for poor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/>
              <a:t>Hyperthreading</a:t>
            </a:r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1838325"/>
          </a:xfrm>
        </p:spPr>
        <p:txBody>
          <a:bodyPr/>
          <a:lstStyle/>
          <a:p>
            <a:r>
              <a:rPr lang="en-US" dirty="0"/>
              <a:t>Method #2: Each thread accumulates into separate variable</a:t>
            </a:r>
          </a:p>
          <a:p>
            <a:pPr lvl="1"/>
            <a:r>
              <a:rPr lang="en-US" dirty="0"/>
              <a:t>2A: Accumulate in contiguous array elements</a:t>
            </a:r>
          </a:p>
          <a:p>
            <a:pPr lvl="1"/>
            <a:r>
              <a:rPr lang="en-US" dirty="0"/>
              <a:t>2B: Accumulate in spaced-apart array elements</a:t>
            </a:r>
          </a:p>
          <a:p>
            <a:pPr lvl="1"/>
            <a:r>
              <a:rPr lang="en-US" dirty="0"/>
              <a:t>2C: Accumulate in registers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32087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psum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spacing</a:t>
            </a:r>
            <a:r>
              <a:rPr lang="en-US" sz="1600" dirty="0">
                <a:latin typeface="Courier New" pitchFamily="49" charset="0"/>
              </a:rPr>
              <a:t>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Separate Accumulation: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508866" cy="501419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</a:rPr>
              <a:t>psum[i</a:t>
            </a:r>
            <a:r>
              <a:rPr lang="en-US" sz="1600" dirty="0">
                <a:latin typeface="Courier New" pitchFamily="49" charset="0"/>
              </a:rPr>
              <a:t>*spacing];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4495800"/>
            <a:ext cx="8610600" cy="990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/>
              <a:t>Thread Function: Memory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sum_global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8457" y="1524000"/>
            <a:ext cx="371447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Where is the </a:t>
            </a:r>
            <a:r>
              <a:rPr lang="en-US" sz="3200" dirty="0" err="1">
                <a:latin typeface="Calibri" pitchFamily="34" charset="0"/>
              </a:rPr>
              <a:t>mutex</a:t>
            </a:r>
            <a:r>
              <a:rPr lang="en-US" sz="3200" dirty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Adjacent speedup: 5 X</a:t>
            </a:r>
          </a:p>
          <a:p>
            <a:pPr lvl="1"/>
            <a:r>
              <a:rPr lang="en-US" dirty="0"/>
              <a:t>Spaced-apart speedup: 13.3 X (Only observed speedup &gt; 8)</a:t>
            </a:r>
          </a:p>
          <a:p>
            <a:r>
              <a:rPr lang="en-US" dirty="0"/>
              <a:t>Why does spacing the accumulators apart matter?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/>
              <a:t>Coherence maintained on cache blocks</a:t>
            </a:r>
          </a:p>
          <a:p>
            <a:r>
              <a:rPr lang="en-US" dirty="0"/>
              <a:t>To update </a:t>
            </a:r>
            <a:r>
              <a:rPr lang="en-US" dirty="0" err="1"/>
              <a:t>psum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thread </a:t>
            </a:r>
            <a:r>
              <a:rPr lang="en-US" dirty="0" err="1"/>
              <a:t>i</a:t>
            </a:r>
            <a:r>
              <a:rPr lang="en-US" dirty="0"/>
              <a:t> must have exclusive access</a:t>
            </a:r>
          </a:p>
          <a:p>
            <a:pPr lvl="1"/>
            <a:r>
              <a:rPr lang="en-US" dirty="0"/>
              <a:t>Threads sharing common cache block will keep fighting each other for access to block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196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6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29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8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2990850" y="15430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5429250" y="15811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974" y="30596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30596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1452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latin typeface="Calibri" pitchFamily="34" charset="0"/>
              </a:rPr>
              <a:t>psum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/>
              <a:t>Best spaced-apart performance 2.8 X better than best adjacent</a:t>
            </a:r>
          </a:p>
          <a:p>
            <a:r>
              <a:rPr lang="en-US" dirty="0"/>
              <a:t>Demonstrates cache block size = 64</a:t>
            </a:r>
          </a:p>
          <a:p>
            <a:pPr lvl="1"/>
            <a:r>
              <a:rPr lang="en-US" dirty="0"/>
              <a:t>8-byte values</a:t>
            </a:r>
          </a:p>
          <a:p>
            <a:pPr lvl="1"/>
            <a:r>
              <a:rPr lang="en-US" dirty="0"/>
              <a:t>No benefit increasing spacing beyond 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/>
              <a:t>Thread Function: Register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00490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sum_local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data_t </a:t>
            </a:r>
            <a:r>
              <a:rPr lang="nn-NO" sz="1600" dirty="0">
                <a:solidFill>
                  <a:srgbClr val="C1651C"/>
                </a:solidFill>
                <a:latin typeface="Courier New" pitchFamily="49" charset="0"/>
              </a:rPr>
              <a:t>sum</a:t>
            </a:r>
            <a:r>
              <a:rPr lang="nn-NO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</a:t>
            </a:r>
            <a:r>
              <a:rPr lang="nn-NO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nn-NO" sz="1600" dirty="0">
                <a:latin typeface="Courier New" pitchFamily="49" charset="0"/>
              </a:rPr>
              <a:t>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psum[index] = sum;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Speedup = 7.5 X</a:t>
            </a:r>
          </a:p>
          <a:p>
            <a:r>
              <a:rPr lang="en-US" dirty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5326390"/>
            <a:ext cx="441095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Beware the speedup metric!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memory can be expensive</a:t>
            </a:r>
          </a:p>
          <a:p>
            <a:pPr lvl="1"/>
            <a:r>
              <a:rPr lang="en-US" dirty="0"/>
              <a:t>Pay attention to true sharing</a:t>
            </a:r>
          </a:p>
          <a:p>
            <a:pPr lvl="1"/>
            <a:r>
              <a:rPr lang="en-US" dirty="0"/>
              <a:t>Pay attention to false sharing</a:t>
            </a:r>
          </a:p>
          <a:p>
            <a:r>
              <a:rPr lang="en-US" dirty="0"/>
              <a:t>Use registers whenever possible</a:t>
            </a:r>
          </a:p>
          <a:p>
            <a:pPr lvl="1"/>
            <a:r>
              <a:rPr lang="en-US" dirty="0"/>
              <a:t>(Remember 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local cache whenever possible</a:t>
            </a:r>
          </a:p>
          <a:p>
            <a:r>
              <a:rPr lang="en-US" dirty="0"/>
              <a:t>Deal with leftovers</a:t>
            </a:r>
          </a:p>
          <a:p>
            <a:r>
              <a:rPr lang="en-US" dirty="0"/>
              <a:t>When examining performance, compare to best possible sequential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739A-6FA1-4D7D-92F9-48385D9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418A-0F89-4727-8ED7-26975A30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https://canvas.cmu.edu/courses/24383/quizzes/67214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4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598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71652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601165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85185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 (if size of part &gt; 1)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too high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(Travel 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r>
              <a:rPr lang="en-US" dirty="0"/>
              <a:t>Flying jet non-stop from PIT -&gt; LHR:	7.5 Hours	1</a:t>
            </a:r>
          </a:p>
          <a:p>
            <a:r>
              <a:rPr lang="en-US" dirty="0"/>
              <a:t>Or, old fashioned SST way: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SST from JFK -&gt; LHR: 3.5 Hours		</a:t>
            </a:r>
            <a:r>
              <a:rPr lang="en-US" sz="2400" b="1" dirty="0">
                <a:ea typeface="+mn-ea"/>
                <a:cs typeface="+mn-cs"/>
              </a:rPr>
              <a:t>5 Hours	1.5x</a:t>
            </a:r>
          </a:p>
          <a:p>
            <a:r>
              <a:rPr lang="en-US" dirty="0"/>
              <a:t>Or, Using FTL: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/>
              <a:t>Fly FTL </a:t>
            </a:r>
            <a:r>
              <a:rPr lang="en-US" dirty="0"/>
              <a:t>from JFK -&gt; LHR: .01 Hours		</a:t>
            </a:r>
            <a:r>
              <a:rPr lang="en-US" sz="2400" b="1" dirty="0"/>
              <a:t>1.51 Hours	~5x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possible speed up is 5X, even with FTL because have to get to New York.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412" y="9306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Speed-Up</a:t>
            </a:r>
          </a:p>
        </p:txBody>
      </p:sp>
    </p:spTree>
    <p:extLst>
      <p:ext uri="{BB962C8B-B14F-4D97-AF65-F5344CB8AC3E}">
        <p14:creationId xmlns:p14="http://schemas.microsoft.com/office/powerpoint/2010/main" val="14710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(Travel 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r>
              <a:rPr lang="en-US" dirty="0"/>
              <a:t>Flying jet non-stop from PIT -&gt; LHR:	7.5 Hours	1</a:t>
            </a:r>
          </a:p>
          <a:p>
            <a:r>
              <a:rPr lang="en-US" dirty="0"/>
              <a:t>Or, old fashioned SST way: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SST from JFK -&gt; LHR: 3.5 Hours		</a:t>
            </a:r>
            <a:r>
              <a:rPr lang="en-US" sz="2400" b="1" dirty="0">
                <a:ea typeface="+mn-ea"/>
                <a:cs typeface="+mn-cs"/>
              </a:rPr>
              <a:t>5 Hours	1.5x</a:t>
            </a:r>
          </a:p>
          <a:p>
            <a:r>
              <a:rPr lang="en-US" dirty="0"/>
              <a:t>Or, Using FTL:</a:t>
            </a:r>
          </a:p>
          <a:p>
            <a:pPr lvl="1"/>
            <a:r>
              <a:rPr lang="en-US" dirty="0"/>
              <a:t>Fly jet from PIT -&gt; JFK: 1.5 Hours</a:t>
            </a:r>
          </a:p>
          <a:p>
            <a:pPr lvl="1"/>
            <a:r>
              <a:rPr lang="en-US" dirty="0"/>
              <a:t>Fly FTL from JFK -&gt; LHR: .01 Hours		</a:t>
            </a:r>
            <a:r>
              <a:rPr lang="en-US" sz="2400" b="1" dirty="0"/>
              <a:t>1.51 Hours	~5x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possible speed up is 5X, even with FTL because have to get </a:t>
            </a:r>
            <a:r>
              <a:rPr lang="en-US"/>
              <a:t>to New </a:t>
            </a:r>
            <a:r>
              <a:rPr lang="en-US" dirty="0"/>
              <a:t>York.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T=7.5, p=6/7.5=.8, k=</a:t>
            </a:r>
            <a:r>
              <a:rPr lang="en-US" dirty="0">
                <a:sym typeface="Symbol"/>
              </a:rPr>
              <a:t> 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>
                <a:sym typeface="Symbol"/>
              </a:rPr>
              <a:t>  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(1-p)T=1.5	 max speed-up =5x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412" y="9306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Speed-Up</a:t>
            </a:r>
          </a:p>
        </p:txBody>
      </p:sp>
    </p:spTree>
    <p:extLst>
      <p:ext uri="{BB962C8B-B14F-4D97-AF65-F5344CB8AC3E}">
        <p14:creationId xmlns:p14="http://schemas.microsoft.com/office/powerpoint/2010/main" val="42815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      (a 5x speedup)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       (a 10x speedup)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With </a:t>
            </a:r>
            <a:r>
              <a:rPr lang="en-US" b="1" dirty="0">
                <a:sym typeface="Symbol"/>
              </a:rPr>
              <a:t>infinite</a:t>
            </a:r>
            <a:r>
              <a:rPr lang="en-US" dirty="0">
                <a:sym typeface="Symbol"/>
              </a:rPr>
              <a:t> parallel computing resources!</a:t>
            </a:r>
          </a:p>
          <a:p>
            <a:pPr lvl="1">
              <a:tabLst>
                <a:tab pos="1662113" algn="l"/>
              </a:tabLst>
            </a:pPr>
            <a:r>
              <a:rPr lang="en-US" dirty="0">
                <a:sym typeface="Symbol"/>
              </a:rPr>
              <a:t>Limit speedup shows </a:t>
            </a:r>
            <a:r>
              <a:rPr lang="en-US" b="1" dirty="0">
                <a:sym typeface="Symbol"/>
              </a:rPr>
              <a:t>algorithmic</a:t>
            </a:r>
            <a:r>
              <a:rPr lang="en-US" dirty="0">
                <a:sym typeface="Symbol"/>
              </a:rPr>
              <a:t> limitation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Watch out for hardware artifacts</a:t>
            </a:r>
          </a:p>
          <a:p>
            <a:pPr lvl="1"/>
            <a:r>
              <a:rPr lang="en-US" dirty="0"/>
              <a:t>Need to understand processor &amp; memory structure</a:t>
            </a:r>
          </a:p>
          <a:p>
            <a:pPr lvl="1"/>
            <a:r>
              <a:rPr lang="en-US" dirty="0"/>
              <a:t>Sharing and false sharing of global data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Hyperthreading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Int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>
                  <a:latin typeface="+mn-lt"/>
                </a:rPr>
                <a:t>Arith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078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52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 CPUs offer another opportunity</a:t>
            </a:r>
          </a:p>
          <a:p>
            <a:pPr lvl="1"/>
            <a:r>
              <a:rPr lang="en-US" sz="2200" dirty="0"/>
              <a:t>Spread work over threads executing in parallel on N cores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  <a:p>
            <a:r>
              <a:rPr lang="en-US" sz="2600" dirty="0"/>
              <a:t>Shark machines can execute 16 threads at once</a:t>
            </a:r>
          </a:p>
          <a:p>
            <a:pPr lvl="1"/>
            <a:r>
              <a:rPr lang="en-US" sz="2200" dirty="0"/>
              <a:t>8 cores, each with 2-way </a:t>
            </a:r>
            <a:r>
              <a:rPr lang="en-US" sz="2200" dirty="0" err="1"/>
              <a:t>hyperthreading</a:t>
            </a:r>
            <a:endParaRPr lang="en-US" sz="2200" dirty="0"/>
          </a:p>
          <a:p>
            <a:pPr lvl="1"/>
            <a:r>
              <a:rPr lang="en-US" sz="2200" dirty="0"/>
              <a:t>Theoretical speedup of 16X</a:t>
            </a:r>
          </a:p>
          <a:p>
            <a:pPr lvl="2"/>
            <a:r>
              <a:rPr lang="en-US" dirty="0"/>
              <a:t>never achieved in our benchmarks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3790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26947</TotalTime>
  <Words>3812</Words>
  <Application>Microsoft Office PowerPoint</Application>
  <PresentationFormat>On-screen Show (4:3)</PresentationFormat>
  <Paragraphs>890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ＭＳ Ｐゴシック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15-213/14-513/15-513: Introduction to Computer Systems 25th Lecture, November 30, 2021</vt:lpstr>
      <vt:lpstr>Logistics</vt:lpstr>
      <vt:lpstr>Today</vt:lpstr>
      <vt:lpstr>Typical Multicore Processor</vt:lpstr>
      <vt:lpstr>Out-of-Order Processor Structure</vt:lpstr>
      <vt:lpstr>Hyperthreading Implementation</vt:lpstr>
      <vt:lpstr>Benchmark Machine</vt:lpstr>
      <vt:lpstr>Exploiting parallel execution</vt:lpstr>
      <vt:lpstr>Memory Consistency</vt:lpstr>
      <vt:lpstr>Non-Coherent Cache Scenario</vt:lpstr>
      <vt:lpstr>Snoopy Caches</vt:lpstr>
      <vt:lpstr>Snoopy Caches</vt:lpstr>
      <vt:lpstr>Memory Consistency</vt:lpstr>
      <vt:lpstr>Memory Consistency</vt:lpstr>
      <vt:lpstr>Sequential Consistency Example</vt:lpstr>
      <vt:lpstr>Non-Coherent Cache Scenario</vt:lpstr>
      <vt:lpstr>Non-Sequentially Consistent Scenario</vt:lpstr>
      <vt:lpstr>Non-Sequentially Consistent Scenario</vt:lpstr>
      <vt:lpstr>Memory Models</vt:lpstr>
      <vt:lpstr>Today</vt:lpstr>
      <vt:lpstr>Summation Example</vt:lpstr>
      <vt:lpstr>Accumulating in Single Global Variable: Declarations</vt:lpstr>
      <vt:lpstr>Accumulating in Single Global Variable: Declarations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Lessons learned</vt:lpstr>
      <vt:lpstr>Quiz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(Travel Analogy)</vt:lpstr>
      <vt:lpstr>Amdahl’s Law</vt:lpstr>
      <vt:lpstr>Amdahl’s Law (Travel Analogy)</vt:lpstr>
      <vt:lpstr>Amdahl’s Law Example</vt:lpstr>
      <vt:lpstr>Amdahl’s Law &amp; Parallel Quicksort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Seth Copen Goldstein</cp:lastModifiedBy>
  <cp:revision>888</cp:revision>
  <cp:lastPrinted>2013-11-26T18:14:22Z</cp:lastPrinted>
  <dcterms:created xsi:type="dcterms:W3CDTF">2012-11-29T15:32:24Z</dcterms:created>
  <dcterms:modified xsi:type="dcterms:W3CDTF">2021-11-30T02:17:42Z</dcterms:modified>
</cp:coreProperties>
</file>