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6"/>
  </p:notesMasterIdLst>
  <p:sldIdLst>
    <p:sldId id="256" r:id="rId2"/>
    <p:sldId id="265" r:id="rId3"/>
    <p:sldId id="266" r:id="rId4"/>
    <p:sldId id="283" r:id="rId5"/>
    <p:sldId id="261" r:id="rId6"/>
    <p:sldId id="262" r:id="rId7"/>
    <p:sldId id="269" r:id="rId8"/>
    <p:sldId id="270" r:id="rId9"/>
    <p:sldId id="274" r:id="rId10"/>
    <p:sldId id="275" r:id="rId11"/>
    <p:sldId id="276" r:id="rId12"/>
    <p:sldId id="277" r:id="rId13"/>
    <p:sldId id="278" r:id="rId14"/>
    <p:sldId id="279" r:id="rId15"/>
    <p:sldId id="284" r:id="rId16"/>
    <p:sldId id="285" r:id="rId17"/>
    <p:sldId id="280" r:id="rId18"/>
    <p:sldId id="281" r:id="rId19"/>
    <p:sldId id="286" r:id="rId20"/>
    <p:sldId id="287" r:id="rId21"/>
    <p:sldId id="288" r:id="rId22"/>
    <p:sldId id="289" r:id="rId23"/>
    <p:sldId id="290" r:id="rId24"/>
    <p:sldId id="291" r:id="rId2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FC"/>
    <a:srgbClr val="E8EAED"/>
    <a:srgbClr val="080A0E"/>
    <a:srgbClr val="140046"/>
    <a:srgbClr val="A50021"/>
    <a:srgbClr val="220076"/>
    <a:srgbClr val="003192"/>
    <a:srgbClr val="252932"/>
    <a:srgbClr val="202124"/>
    <a:srgbClr val="007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60"/>
  </p:normalViewPr>
  <p:slideViewPr>
    <p:cSldViewPr snapToGrid="0">
      <p:cViewPr varScale="1">
        <p:scale>
          <a:sx n="71" d="100"/>
          <a:sy n="71" d="100"/>
        </p:scale>
        <p:origin x="6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57B71-BCA3-4DC7-A81E-4279868660FC}" type="datetimeFigureOut">
              <a:rPr lang="vi-VN" smtClean="0"/>
              <a:t>20/10/2024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BFC4E-E4EE-41FC-909C-2DEF904A8FDA}" type="slidenum">
              <a:rPr lang="vi-VN" smtClean="0"/>
              <a:t>‹#›</a:t>
            </a:fld>
            <a:endParaRPr lang="vi-VN"/>
          </a:p>
        </p:txBody>
      </p:sp>
    </p:spTree>
    <p:extLst>
      <p:ext uri="{BB962C8B-B14F-4D97-AF65-F5344CB8AC3E}">
        <p14:creationId xmlns:p14="http://schemas.microsoft.com/office/powerpoint/2010/main" val="61147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1</a:t>
            </a:fld>
            <a:endParaRPr lang="vi-VN"/>
          </a:p>
        </p:txBody>
      </p:sp>
    </p:spTree>
    <p:extLst>
      <p:ext uri="{BB962C8B-B14F-4D97-AF65-F5344CB8AC3E}">
        <p14:creationId xmlns:p14="http://schemas.microsoft.com/office/powerpoint/2010/main" val="346742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23</a:t>
            </a:fld>
            <a:endParaRPr lang="vi-VN"/>
          </a:p>
        </p:txBody>
      </p:sp>
    </p:spTree>
    <p:extLst>
      <p:ext uri="{BB962C8B-B14F-4D97-AF65-F5344CB8AC3E}">
        <p14:creationId xmlns:p14="http://schemas.microsoft.com/office/powerpoint/2010/main" val="373590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24</a:t>
            </a:fld>
            <a:endParaRPr lang="vi-VN"/>
          </a:p>
        </p:txBody>
      </p:sp>
    </p:spTree>
    <p:extLst>
      <p:ext uri="{BB962C8B-B14F-4D97-AF65-F5344CB8AC3E}">
        <p14:creationId xmlns:p14="http://schemas.microsoft.com/office/powerpoint/2010/main" val="199499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3</a:t>
            </a:fld>
            <a:endParaRPr lang="vi-VN"/>
          </a:p>
        </p:txBody>
      </p:sp>
    </p:spTree>
    <p:extLst>
      <p:ext uri="{BB962C8B-B14F-4D97-AF65-F5344CB8AC3E}">
        <p14:creationId xmlns:p14="http://schemas.microsoft.com/office/powerpoint/2010/main" val="411864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4</a:t>
            </a:fld>
            <a:endParaRPr lang="vi-VN"/>
          </a:p>
        </p:txBody>
      </p:sp>
    </p:spTree>
    <p:extLst>
      <p:ext uri="{BB962C8B-B14F-4D97-AF65-F5344CB8AC3E}">
        <p14:creationId xmlns:p14="http://schemas.microsoft.com/office/powerpoint/2010/main" val="159478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5</a:t>
            </a:fld>
            <a:endParaRPr lang="vi-VN"/>
          </a:p>
        </p:txBody>
      </p:sp>
    </p:spTree>
    <p:extLst>
      <p:ext uri="{BB962C8B-B14F-4D97-AF65-F5344CB8AC3E}">
        <p14:creationId xmlns:p14="http://schemas.microsoft.com/office/powerpoint/2010/main" val="345254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6</a:t>
            </a:fld>
            <a:endParaRPr lang="vi-VN"/>
          </a:p>
        </p:txBody>
      </p:sp>
    </p:spTree>
    <p:extLst>
      <p:ext uri="{BB962C8B-B14F-4D97-AF65-F5344CB8AC3E}">
        <p14:creationId xmlns:p14="http://schemas.microsoft.com/office/powerpoint/2010/main" val="384260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15</a:t>
            </a:fld>
            <a:endParaRPr lang="vi-VN"/>
          </a:p>
        </p:txBody>
      </p:sp>
    </p:spTree>
    <p:extLst>
      <p:ext uri="{BB962C8B-B14F-4D97-AF65-F5344CB8AC3E}">
        <p14:creationId xmlns:p14="http://schemas.microsoft.com/office/powerpoint/2010/main" val="9709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16</a:t>
            </a:fld>
            <a:endParaRPr lang="vi-VN"/>
          </a:p>
        </p:txBody>
      </p:sp>
    </p:spTree>
    <p:extLst>
      <p:ext uri="{BB962C8B-B14F-4D97-AF65-F5344CB8AC3E}">
        <p14:creationId xmlns:p14="http://schemas.microsoft.com/office/powerpoint/2010/main" val="139790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21</a:t>
            </a:fld>
            <a:endParaRPr lang="vi-VN"/>
          </a:p>
        </p:txBody>
      </p:sp>
    </p:spTree>
    <p:extLst>
      <p:ext uri="{BB962C8B-B14F-4D97-AF65-F5344CB8AC3E}">
        <p14:creationId xmlns:p14="http://schemas.microsoft.com/office/powerpoint/2010/main" val="195024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ABABFC4E-E4EE-41FC-909C-2DEF904A8FDA}" type="slidenum">
              <a:rPr lang="vi-VN" smtClean="0"/>
              <a:t>22</a:t>
            </a:fld>
            <a:endParaRPr lang="vi-VN"/>
          </a:p>
        </p:txBody>
      </p:sp>
    </p:spTree>
    <p:extLst>
      <p:ext uri="{BB962C8B-B14F-4D97-AF65-F5344CB8AC3E}">
        <p14:creationId xmlns:p14="http://schemas.microsoft.com/office/powerpoint/2010/main" val="11504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10/20/2024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0241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828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28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986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5685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2933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1529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8525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96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53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10/20/2024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99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10/20/2024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lIns="109728" tIns="109728" rIns="109728" bIns="9144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1490673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12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3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3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1864267" y="1525647"/>
            <a:ext cx="5248045" cy="1486696"/>
          </a:xfrm>
          <a:noFill/>
        </p:spPr>
        <p:txBody>
          <a:bodyPr>
            <a:noAutofit/>
          </a:bodyPr>
          <a:lstStyle/>
          <a:p>
            <a:r>
              <a:rPr lang="en-US" sz="7200" dirty="0" err="1">
                <a:gradFill flip="none" rotWithShape="1">
                  <a:gsLst>
                    <a:gs pos="0">
                      <a:srgbClr val="220076"/>
                    </a:gs>
                    <a:gs pos="100000">
                      <a:srgbClr val="C00000"/>
                    </a:gs>
                  </a:gsLst>
                  <a:lin ang="0" scaled="1"/>
                  <a:tileRect/>
                </a:gradFill>
                <a:latin typeface="Google Sans Flex" panose="020B0503030502040204" pitchFamily="34" charset="0"/>
              </a:rPr>
              <a:t>Chào</a:t>
            </a:r>
            <a:r>
              <a:rPr lang="en-US" sz="7200" dirty="0">
                <a:gradFill flip="none" rotWithShape="1">
                  <a:gsLst>
                    <a:gs pos="0">
                      <a:srgbClr val="220076"/>
                    </a:gs>
                    <a:gs pos="100000">
                      <a:srgbClr val="C00000"/>
                    </a:gs>
                  </a:gsLst>
                  <a:lin ang="0" scaled="1"/>
                  <a:tileRect/>
                </a:gradFill>
                <a:latin typeface="Google Sans Flex" panose="020B0503030502040204" pitchFamily="34" charset="0"/>
              </a:rPr>
              <a:t> </a:t>
            </a:r>
            <a:r>
              <a:rPr lang="en-US" sz="7200" dirty="0" err="1">
                <a:gradFill flip="none" rotWithShape="1">
                  <a:gsLst>
                    <a:gs pos="0">
                      <a:srgbClr val="220076"/>
                    </a:gs>
                    <a:gs pos="100000">
                      <a:srgbClr val="C00000"/>
                    </a:gs>
                  </a:gsLst>
                  <a:lin ang="0" scaled="1"/>
                  <a:tileRect/>
                </a:gradFill>
                <a:latin typeface="Google Sans Flex" panose="020B0503030502040204" pitchFamily="34" charset="0"/>
              </a:rPr>
              <a:t>mừng</a:t>
            </a:r>
            <a:endParaRPr lang="vi-VN" sz="7200" dirty="0">
              <a:gradFill flip="none" rotWithShape="1">
                <a:gsLst>
                  <a:gs pos="0">
                    <a:srgbClr val="220076"/>
                  </a:gs>
                  <a:gs pos="100000">
                    <a:srgbClr val="C00000"/>
                  </a:gs>
                </a:gsLst>
                <a:lin ang="0" scaled="1"/>
                <a:tileRect/>
              </a:gradFill>
              <a:latin typeface="Praise" pitchFamily="2" charset="0"/>
            </a:endParaRPr>
          </a:p>
        </p:txBody>
      </p:sp>
      <p:sp>
        <p:nvSpPr>
          <p:cNvPr id="5" name="Hộp Văn bản 4">
            <a:extLst>
              <a:ext uri="{FF2B5EF4-FFF2-40B4-BE49-F238E27FC236}">
                <a16:creationId xmlns:a16="http://schemas.microsoft.com/office/drawing/2014/main" id="{69BD4EA1-0697-8911-810F-499579C326EC}"/>
              </a:ext>
            </a:extLst>
          </p:cNvPr>
          <p:cNvSpPr txBox="1"/>
          <p:nvPr/>
        </p:nvSpPr>
        <p:spPr>
          <a:xfrm>
            <a:off x="1221743" y="2887844"/>
            <a:ext cx="8819990" cy="1569660"/>
          </a:xfrm>
          <a:prstGeom prst="rect">
            <a:avLst/>
          </a:prstGeom>
          <a:noFill/>
        </p:spPr>
        <p:txBody>
          <a:bodyPr wrap="square" rtlCol="0">
            <a:spAutoFit/>
          </a:bodyPr>
          <a:lstStyle/>
          <a:p>
            <a:r>
              <a:rPr lang="en-US" sz="4800" dirty="0" err="1">
                <a:solidFill>
                  <a:srgbClr val="080A0E"/>
                </a:solidFill>
                <a:latin typeface="Google Sans Flex" panose="020B0503030502040204" pitchFamily="34" charset="0"/>
              </a:rPr>
              <a:t>Các</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bạn</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đến</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với</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bài</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thuyết</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trình</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của</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nhóm</a:t>
            </a:r>
            <a:r>
              <a:rPr lang="en-US" sz="4800" dirty="0">
                <a:solidFill>
                  <a:srgbClr val="080A0E"/>
                </a:solidFill>
                <a:latin typeface="Google Sans Flex" panose="020B0503030502040204" pitchFamily="34" charset="0"/>
              </a:rPr>
              <a:t> </a:t>
            </a:r>
            <a:r>
              <a:rPr lang="en-US" sz="4800" dirty="0" err="1">
                <a:solidFill>
                  <a:srgbClr val="080A0E"/>
                </a:solidFill>
                <a:latin typeface="Google Sans Flex" panose="020B0503030502040204" pitchFamily="34" charset="0"/>
              </a:rPr>
              <a:t>mình</a:t>
            </a:r>
            <a:r>
              <a:rPr lang="en-US" sz="4800" dirty="0">
                <a:solidFill>
                  <a:srgbClr val="080A0E"/>
                </a:solidFill>
                <a:latin typeface="Google Sans Flex" panose="020B0503030502040204" pitchFamily="34" charset="0"/>
              </a:rPr>
              <a:t>.</a:t>
            </a:r>
            <a:endParaRPr lang="vi-VN" sz="4800" dirty="0">
              <a:solidFill>
                <a:srgbClr val="080A0E"/>
              </a:solidFill>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6391384" y="6338160"/>
            <a:ext cx="6581032" cy="550288"/>
          </a:xfrm>
        </p:spPr>
        <p:txBody>
          <a:bodyPr>
            <a:normAutofit/>
          </a:bodyPr>
          <a:lstStyle/>
          <a:p>
            <a:pPr algn="l"/>
            <a:r>
              <a:rPr lang="en-US" sz="1800" dirty="0">
                <a:solidFill>
                  <a:srgbClr val="080A0E"/>
                </a:solidFill>
              </a:rPr>
              <a:t>Thành </a:t>
            </a:r>
            <a:r>
              <a:rPr lang="en-US" sz="1800" dirty="0" err="1">
                <a:solidFill>
                  <a:srgbClr val="080A0E"/>
                </a:solidFill>
              </a:rPr>
              <a:t>viên</a:t>
            </a:r>
            <a:r>
              <a:rPr lang="en-US" sz="1800" dirty="0">
                <a:solidFill>
                  <a:srgbClr val="080A0E"/>
                </a:solidFill>
              </a:rPr>
              <a:t>: </a:t>
            </a:r>
            <a:r>
              <a:rPr lang="en-US" sz="1800" dirty="0" err="1">
                <a:solidFill>
                  <a:srgbClr val="080A0E"/>
                </a:solidFill>
              </a:rPr>
              <a:t>Phước</a:t>
            </a:r>
            <a:r>
              <a:rPr lang="en-US" sz="1800" dirty="0">
                <a:solidFill>
                  <a:srgbClr val="080A0E"/>
                </a:solidFill>
              </a:rPr>
              <a:t> </a:t>
            </a:r>
            <a:r>
              <a:rPr lang="en-US" sz="1800" dirty="0" err="1">
                <a:solidFill>
                  <a:srgbClr val="080A0E"/>
                </a:solidFill>
              </a:rPr>
              <a:t>Hiếu</a:t>
            </a:r>
            <a:r>
              <a:rPr lang="en-US" sz="1800" dirty="0">
                <a:solidFill>
                  <a:srgbClr val="080A0E"/>
                </a:solidFill>
              </a:rPr>
              <a:t>, Tiến Đạt, Duy </a:t>
            </a:r>
            <a:r>
              <a:rPr lang="en-US" sz="1800" dirty="0" err="1">
                <a:solidFill>
                  <a:srgbClr val="080A0E"/>
                </a:solidFill>
              </a:rPr>
              <a:t>Mạnh</a:t>
            </a:r>
            <a:r>
              <a:rPr lang="en-US" sz="1800" dirty="0">
                <a:solidFill>
                  <a:srgbClr val="080A0E"/>
                </a:solidFill>
              </a:rPr>
              <a:t>, Minh </a:t>
            </a:r>
            <a:r>
              <a:rPr lang="en-US" sz="1800" dirty="0" err="1">
                <a:solidFill>
                  <a:srgbClr val="080A0E"/>
                </a:solidFill>
              </a:rPr>
              <a:t>Nhật</a:t>
            </a:r>
            <a:endParaRPr lang="vi-VN" sz="1800" dirty="0">
              <a:solidFill>
                <a:srgbClr val="080A0E"/>
              </a:solidFill>
            </a:endParaRPr>
          </a:p>
        </p:txBody>
      </p:sp>
    </p:spTree>
    <p:extLst>
      <p:ext uri="{BB962C8B-B14F-4D97-AF65-F5344CB8AC3E}">
        <p14:creationId xmlns:p14="http://schemas.microsoft.com/office/powerpoint/2010/main" val="249572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3539430"/>
          </a:xfrm>
          <a:prstGeom prst="rect">
            <a:avLst/>
          </a:prstGeom>
          <a:noFill/>
        </p:spPr>
        <p:txBody>
          <a:bodyPr wrap="square" rtlCol="0">
            <a:spAutoFit/>
          </a:bodyPr>
          <a:lstStyle/>
          <a:p>
            <a:r>
              <a:rPr lang="vi-VN" sz="3200" dirty="0">
                <a:solidFill>
                  <a:srgbClr val="080A0E"/>
                </a:solidFill>
              </a:rPr>
              <a:t>Ngoài ra, việc tiếp xúc quá nhiều với thế giới ảo cũng dễ gây hiểu lầm, tranh cãi và làm gia tăng cảm giác cô đơn, thiếu sự chia sẻ thực tế. Nếu không kiểm soát tốt, những thói quen này có thể làm rạn nứt các mối quan hệ quan trọng trong cuộc sống.</a:t>
            </a:r>
            <a:endParaRPr lang="en-US" sz="3200" dirty="0">
              <a:solidFill>
                <a:srgbClr val="080A0E"/>
              </a:solidFill>
            </a:endParaRPr>
          </a:p>
        </p:txBody>
      </p:sp>
      <p:pic>
        <p:nvPicPr>
          <p:cNvPr id="7" name="Picture 2" descr="Vợ chồng hay cãi nhau sẽ bị tăng nguy cơ mắc bệnh tim | Báo ...">
            <a:extLst>
              <a:ext uri="{FF2B5EF4-FFF2-40B4-BE49-F238E27FC236}">
                <a16:creationId xmlns:a16="http://schemas.microsoft.com/office/drawing/2014/main" id="{EEDD0549-D9BF-82E6-BEF3-4AD96CC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6439" y="899341"/>
            <a:ext cx="4552472" cy="5157646"/>
          </a:xfrm>
          <a:prstGeom prst="rect">
            <a:avLst/>
          </a:prstGeom>
          <a:noFill/>
          <a:extLst>
            <a:ext uri="{909E8E84-426E-40DD-AFC4-6F175D3DCCD1}">
              <a14:hiddenFill xmlns:a14="http://schemas.microsoft.com/office/drawing/2010/main">
                <a:solidFill>
                  <a:srgbClr val="FFFFFF"/>
                </a:solidFill>
              </a14:hiddenFill>
            </a:ext>
          </a:extLst>
        </p:spPr>
      </p:pic>
      <p:sp>
        <p:nvSpPr>
          <p:cNvPr id="12" name="Lưu đồ: Điểm Kết Thúc 11">
            <a:extLst>
              <a:ext uri="{FF2B5EF4-FFF2-40B4-BE49-F238E27FC236}">
                <a16:creationId xmlns:a16="http://schemas.microsoft.com/office/drawing/2014/main" id="{20E0DF6E-0FAD-6740-FBEE-E885D25D11CB}"/>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3" name="Hộp Văn bản 12">
            <a:extLst>
              <a:ext uri="{FF2B5EF4-FFF2-40B4-BE49-F238E27FC236}">
                <a16:creationId xmlns:a16="http://schemas.microsoft.com/office/drawing/2014/main" id="{9CCA2534-0343-6942-70F5-4B69409F8964}"/>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5400" dirty="0"/>
          </a:p>
        </p:txBody>
      </p:sp>
      <p:sp>
        <p:nvSpPr>
          <p:cNvPr id="14" name="Hộp Văn bản 13">
            <a:extLst>
              <a:ext uri="{FF2B5EF4-FFF2-40B4-BE49-F238E27FC236}">
                <a16:creationId xmlns:a16="http://schemas.microsoft.com/office/drawing/2014/main" id="{1AA0AEB9-8609-5C70-50C3-67CA2C5D0E31}"/>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10528791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29838" y="1324340"/>
            <a:ext cx="7187552" cy="5201424"/>
          </a:xfrm>
          <a:prstGeom prst="rect">
            <a:avLst/>
          </a:prstGeom>
          <a:noFill/>
        </p:spPr>
        <p:txBody>
          <a:bodyPr wrap="square" rtlCol="0">
            <a:spAutoFit/>
          </a:bodyPr>
          <a:lstStyle/>
          <a:p>
            <a:r>
              <a:rPr lang="vi-VN" sz="3600" dirty="0">
                <a:solidFill>
                  <a:srgbClr val="FF0000"/>
                </a:solidFill>
              </a:rPr>
              <a:t>Phương tiện cho những hành vi thiếu văn hóa, phi đạo đức, phi pháp:</a:t>
            </a:r>
            <a:endParaRPr lang="vi-VN" sz="3200" dirty="0">
              <a:solidFill>
                <a:srgbClr val="080A0E"/>
              </a:solidFill>
            </a:endParaRPr>
          </a:p>
          <a:p>
            <a:r>
              <a:rPr lang="vi-VN" sz="3200" dirty="0" err="1">
                <a:solidFill>
                  <a:srgbClr val="080A0E"/>
                </a:solidFill>
              </a:rPr>
              <a:t>Internet</a:t>
            </a:r>
            <a:r>
              <a:rPr lang="vi-VN" sz="3200" dirty="0">
                <a:solidFill>
                  <a:srgbClr val="080A0E"/>
                </a:solidFill>
              </a:rPr>
              <a:t> và công nghệ thông tin mang lại nhiều tiện ích, nhưng cũng có thể trở thành công cụ cho những hành vi thiếu văn hóa, phi đạo đức, và vi phạm pháp luật. Các hành vi như lừa đảo qua mạng hay xâm phạm quyền riêng tư đang ngày càng gia tăng.</a:t>
            </a:r>
            <a:endParaRPr lang="en-US" sz="3200" dirty="0">
              <a:solidFill>
                <a:srgbClr val="080A0E"/>
              </a:solidFill>
            </a:endParaRPr>
          </a:p>
        </p:txBody>
      </p:sp>
      <p:pic>
        <p:nvPicPr>
          <p:cNvPr id="7" name="Picture 2">
            <a:extLst>
              <a:ext uri="{FF2B5EF4-FFF2-40B4-BE49-F238E27FC236}">
                <a16:creationId xmlns:a16="http://schemas.microsoft.com/office/drawing/2014/main" id="{EEDD0549-D9BF-82E6-BEF3-4AD96CC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81184" y="1012543"/>
            <a:ext cx="4552472" cy="4380811"/>
          </a:xfrm>
          <a:prstGeom prst="rect">
            <a:avLst/>
          </a:prstGeom>
          <a:noFill/>
          <a:extLst>
            <a:ext uri="{909E8E84-426E-40DD-AFC4-6F175D3DCCD1}">
              <a14:hiddenFill xmlns:a14="http://schemas.microsoft.com/office/drawing/2010/main">
                <a:solidFill>
                  <a:srgbClr val="FFFFFF"/>
                </a:solidFill>
              </a14:hiddenFill>
            </a:ext>
          </a:extLst>
        </p:spPr>
      </p:pic>
      <p:sp>
        <p:nvSpPr>
          <p:cNvPr id="2" name="Lưu đồ: Điểm Kết Thúc 1">
            <a:extLst>
              <a:ext uri="{FF2B5EF4-FFF2-40B4-BE49-F238E27FC236}">
                <a16:creationId xmlns:a16="http://schemas.microsoft.com/office/drawing/2014/main" id="{EA4569B5-0A1F-CD00-DB7E-5B0F3F42B5D1}"/>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4" name="Hộp Văn bản 3">
            <a:extLst>
              <a:ext uri="{FF2B5EF4-FFF2-40B4-BE49-F238E27FC236}">
                <a16:creationId xmlns:a16="http://schemas.microsoft.com/office/drawing/2014/main" id="{821E2B60-3A06-3E76-7A5C-515E822529DA}"/>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5400" dirty="0"/>
          </a:p>
        </p:txBody>
      </p:sp>
      <p:sp>
        <p:nvSpPr>
          <p:cNvPr id="5" name="Hộp Văn bản 4">
            <a:extLst>
              <a:ext uri="{FF2B5EF4-FFF2-40B4-BE49-F238E27FC236}">
                <a16:creationId xmlns:a16="http://schemas.microsoft.com/office/drawing/2014/main" id="{15299F7E-B0B9-0B5E-3767-8E2D4939A64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3200" dirty="0"/>
          </a:p>
        </p:txBody>
      </p:sp>
    </p:spTree>
    <p:extLst>
      <p:ext uri="{BB962C8B-B14F-4D97-AF65-F5344CB8AC3E}">
        <p14:creationId xmlns:p14="http://schemas.microsoft.com/office/powerpoint/2010/main" val="34892091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5016758"/>
          </a:xfrm>
          <a:prstGeom prst="rect">
            <a:avLst/>
          </a:prstGeom>
          <a:noFill/>
        </p:spPr>
        <p:txBody>
          <a:bodyPr wrap="square" rtlCol="0">
            <a:spAutoFit/>
          </a:bodyPr>
          <a:lstStyle/>
          <a:p>
            <a:r>
              <a:rPr lang="vi-VN" sz="3200" dirty="0">
                <a:solidFill>
                  <a:srgbClr val="080A0E"/>
                </a:solidFill>
              </a:rPr>
              <a:t>Nhiều người lợi dụng sự ẩn danh trên mạng để thực hiện các hành vi trái pháp luật mà không bị phát hiện ngay lập tức. Điều này không chỉ gây ra những tổn thương về tinh thần và tài chính cho nạn nhân mà còn làm suy thoái giá trị đạo đức xã hội. Do đó, việc sử dụng </a:t>
            </a:r>
            <a:r>
              <a:rPr lang="vi-VN" sz="3200" dirty="0" err="1">
                <a:solidFill>
                  <a:srgbClr val="080A0E"/>
                </a:solidFill>
              </a:rPr>
              <a:t>Internet</a:t>
            </a:r>
            <a:r>
              <a:rPr lang="vi-VN" sz="3200" dirty="0">
                <a:solidFill>
                  <a:srgbClr val="080A0E"/>
                </a:solidFill>
              </a:rPr>
              <a:t> cần được thực hiện có trách nhiệm và tuân thủ pháp luật để bảo vệ cộng đồng trực tuyến.</a:t>
            </a:r>
            <a:endParaRPr lang="en-US" sz="3200" dirty="0">
              <a:solidFill>
                <a:srgbClr val="080A0E"/>
              </a:solidFill>
            </a:endParaRPr>
          </a:p>
        </p:txBody>
      </p:sp>
      <p:sp>
        <p:nvSpPr>
          <p:cNvPr id="2" name="Lưu đồ: Điểm Kết Thúc 1">
            <a:extLst>
              <a:ext uri="{FF2B5EF4-FFF2-40B4-BE49-F238E27FC236}">
                <a16:creationId xmlns:a16="http://schemas.microsoft.com/office/drawing/2014/main" id="{EA4569B5-0A1F-CD00-DB7E-5B0F3F42B5D1}"/>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4" name="Hộp Văn bản 3">
            <a:extLst>
              <a:ext uri="{FF2B5EF4-FFF2-40B4-BE49-F238E27FC236}">
                <a16:creationId xmlns:a16="http://schemas.microsoft.com/office/drawing/2014/main" id="{821E2B60-3A06-3E76-7A5C-515E822529DA}"/>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5400" dirty="0"/>
          </a:p>
        </p:txBody>
      </p:sp>
      <p:sp>
        <p:nvSpPr>
          <p:cNvPr id="5" name="Hộp Văn bản 4">
            <a:extLst>
              <a:ext uri="{FF2B5EF4-FFF2-40B4-BE49-F238E27FC236}">
                <a16:creationId xmlns:a16="http://schemas.microsoft.com/office/drawing/2014/main" id="{15299F7E-B0B9-0B5E-3767-8E2D4939A64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3200" dirty="0"/>
          </a:p>
        </p:txBody>
      </p:sp>
      <p:pic>
        <p:nvPicPr>
          <p:cNvPr id="6" name="Picture 2">
            <a:extLst>
              <a:ext uri="{FF2B5EF4-FFF2-40B4-BE49-F238E27FC236}">
                <a16:creationId xmlns:a16="http://schemas.microsoft.com/office/drawing/2014/main" id="{211DC22A-A68C-E669-BD66-2688F2122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81184" y="1012543"/>
            <a:ext cx="4552472" cy="438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0113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308891"/>
            <a:ext cx="7087477" cy="5139869"/>
          </a:xfrm>
          <a:prstGeom prst="rect">
            <a:avLst/>
          </a:prstGeom>
          <a:noFill/>
        </p:spPr>
        <p:txBody>
          <a:bodyPr wrap="square" rtlCol="0">
            <a:spAutoFit/>
          </a:bodyPr>
          <a:lstStyle/>
          <a:p>
            <a:r>
              <a:rPr lang="vi-VN" sz="3600" dirty="0">
                <a:solidFill>
                  <a:srgbClr val="FF0000"/>
                </a:solidFill>
              </a:rPr>
              <a:t>Con người lệ thuộc vào công nghệ:</a:t>
            </a:r>
          </a:p>
          <a:p>
            <a:r>
              <a:rPr lang="vi-VN" sz="3200" dirty="0"/>
              <a:t>Công nghệ hiện đại mang lại nhiều tiện ích và cải thiện cuộc sống, nhưng đồng thời cũng khiến con người dần trở nên lệ thuộc vào nó. Việc lạm dụng công nghệ trong học tập, làm việc và giải trí có thể dẫn đến sự thiếu tự chủ, mất đi khả năng tư duy độc lập và sáng tạo.</a:t>
            </a:r>
          </a:p>
        </p:txBody>
      </p:sp>
      <p:pic>
        <p:nvPicPr>
          <p:cNvPr id="7" name="Picture 2">
            <a:extLst>
              <a:ext uri="{FF2B5EF4-FFF2-40B4-BE49-F238E27FC236}">
                <a16:creationId xmlns:a16="http://schemas.microsoft.com/office/drawing/2014/main" id="{EEDD0549-D9BF-82E6-BEF3-4AD96CC9F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964052"/>
            <a:ext cx="4552472" cy="3908384"/>
          </a:xfrm>
          <a:prstGeom prst="rect">
            <a:avLst/>
          </a:prstGeom>
          <a:noFill/>
          <a:extLst>
            <a:ext uri="{909E8E84-426E-40DD-AFC4-6F175D3DCCD1}">
              <a14:hiddenFill xmlns:a14="http://schemas.microsoft.com/office/drawing/2010/main">
                <a:solidFill>
                  <a:srgbClr val="FFFFFF"/>
                </a:solidFill>
              </a14:hiddenFill>
            </a:ext>
          </a:extLst>
        </p:spPr>
      </p:pic>
      <p:sp>
        <p:nvSpPr>
          <p:cNvPr id="6" name="Lưu đồ: Điểm Kết Thúc 5">
            <a:extLst>
              <a:ext uri="{FF2B5EF4-FFF2-40B4-BE49-F238E27FC236}">
                <a16:creationId xmlns:a16="http://schemas.microsoft.com/office/drawing/2014/main" id="{BC577C04-DF8E-9A05-5982-C81986CA9E07}"/>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29E78F9A-C43A-FE0D-CB1D-77DDA8B84E37}"/>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5.</a:t>
            </a:r>
            <a:endParaRPr lang="vi-VN" sz="5400" dirty="0"/>
          </a:p>
        </p:txBody>
      </p:sp>
      <p:sp>
        <p:nvSpPr>
          <p:cNvPr id="9" name="Hộp Văn bản 8">
            <a:extLst>
              <a:ext uri="{FF2B5EF4-FFF2-40B4-BE49-F238E27FC236}">
                <a16:creationId xmlns:a16="http://schemas.microsoft.com/office/drawing/2014/main" id="{8518374B-D1CB-3E87-358D-F244C9C3F1DD}"/>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3200" dirty="0"/>
          </a:p>
        </p:txBody>
      </p:sp>
    </p:spTree>
    <p:extLst>
      <p:ext uri="{BB962C8B-B14F-4D97-AF65-F5344CB8AC3E}">
        <p14:creationId xmlns:p14="http://schemas.microsoft.com/office/powerpoint/2010/main" val="4508724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031873"/>
          </a:xfrm>
          <a:prstGeom prst="rect">
            <a:avLst/>
          </a:prstGeom>
          <a:noFill/>
        </p:spPr>
        <p:txBody>
          <a:bodyPr wrap="square" rtlCol="0">
            <a:spAutoFit/>
          </a:bodyPr>
          <a:lstStyle/>
          <a:p>
            <a:r>
              <a:rPr lang="vi-VN" sz="3200" dirty="0"/>
              <a:t>Sự phụ thuộc này còn ảnh hưởng đến sức khỏe, gây ra các vấn đề như căng thẳng, mệt mỏi mắt và lối sống ít vận động. Nếu không biết kiểm soát, con người có thể mất đi sự cân bằng giữa đời sống thực tế và thế giới số, khiến công nghệ chi phối cuộc sống hàng ngày.</a:t>
            </a:r>
          </a:p>
        </p:txBody>
      </p:sp>
      <p:sp>
        <p:nvSpPr>
          <p:cNvPr id="6" name="Lưu đồ: Điểm Kết Thúc 5">
            <a:extLst>
              <a:ext uri="{FF2B5EF4-FFF2-40B4-BE49-F238E27FC236}">
                <a16:creationId xmlns:a16="http://schemas.microsoft.com/office/drawing/2014/main" id="{27F9F03F-E2B1-3581-821B-AF90842CAAA9}"/>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3E58C531-E511-2C99-4F4B-D4EEB2B9FC26}"/>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5.</a:t>
            </a:r>
            <a:endParaRPr lang="vi-VN" sz="5400" dirty="0"/>
          </a:p>
        </p:txBody>
      </p:sp>
      <p:sp>
        <p:nvSpPr>
          <p:cNvPr id="9" name="Hộp Văn bản 8">
            <a:extLst>
              <a:ext uri="{FF2B5EF4-FFF2-40B4-BE49-F238E27FC236}">
                <a16:creationId xmlns:a16="http://schemas.microsoft.com/office/drawing/2014/main" id="{BFFCF39D-AC8E-B469-2C45-FB4871121067}"/>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4.</a:t>
            </a:r>
            <a:endParaRPr lang="vi-VN" sz="3200" dirty="0"/>
          </a:p>
        </p:txBody>
      </p:sp>
      <p:pic>
        <p:nvPicPr>
          <p:cNvPr id="10" name="Picture 2">
            <a:extLst>
              <a:ext uri="{FF2B5EF4-FFF2-40B4-BE49-F238E27FC236}">
                <a16:creationId xmlns:a16="http://schemas.microsoft.com/office/drawing/2014/main" id="{1B44B7C8-045A-91C1-3A70-6506A3E1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964052"/>
            <a:ext cx="4552472" cy="390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218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1019450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1566002"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A976AA4E-ECBA-3529-68AC-921EE524C1EA}"/>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0540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3166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647426"/>
          </a:xfrm>
          <a:prstGeom prst="rect">
            <a:avLst/>
          </a:prstGeom>
          <a:noFill/>
        </p:spPr>
        <p:txBody>
          <a:bodyPr wrap="square" rtlCol="0">
            <a:spAutoFit/>
          </a:bodyPr>
          <a:lstStyle/>
          <a:p>
            <a:r>
              <a:rPr lang="vi-VN" sz="3600" dirty="0">
                <a:solidFill>
                  <a:srgbClr val="FF0000"/>
                </a:solidFill>
              </a:rPr>
              <a:t>Những hành vi phạm pháp trong môi trường số:</a:t>
            </a:r>
          </a:p>
          <a:p>
            <a:r>
              <a:rPr lang="vi-VN" sz="3200" dirty="0"/>
              <a:t>Trong môi trường số, có nhiều hành vi vi phạm pháp luật mà người dùng </a:t>
            </a:r>
            <a:r>
              <a:rPr lang="vi-VN" sz="3200" dirty="0" err="1"/>
              <a:t>Internet</a:t>
            </a:r>
            <a:r>
              <a:rPr lang="vi-VN" sz="3200" dirty="0"/>
              <a:t> cần cảnh giác và tránh xa. Các hành vi như tấn công mạng, phát tán phần mềm độc hại, đánh cắp thông tin cá nhân, và lừa đảo qua mạng đang diễn ra phổ biến.</a:t>
            </a:r>
          </a:p>
        </p:txBody>
      </p:sp>
      <p:pic>
        <p:nvPicPr>
          <p:cNvPr id="10" name="Picture 2">
            <a:extLst>
              <a:ext uri="{FF2B5EF4-FFF2-40B4-BE49-F238E27FC236}">
                <a16:creationId xmlns:a16="http://schemas.microsoft.com/office/drawing/2014/main" id="{1B44B7C8-045A-91C1-3A70-6506A3E1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594517"/>
            <a:ext cx="4552472" cy="4742367"/>
          </a:xfrm>
          <a:prstGeom prst="rect">
            <a:avLst/>
          </a:prstGeom>
          <a:noFill/>
          <a:extLst>
            <a:ext uri="{909E8E84-426E-40DD-AFC4-6F175D3DCCD1}">
              <a14:hiddenFill xmlns:a14="http://schemas.microsoft.com/office/drawing/2010/main">
                <a:solidFill>
                  <a:srgbClr val="FFFFFF"/>
                </a:solidFill>
              </a14:hiddenFill>
            </a:ext>
          </a:extLst>
        </p:spPr>
      </p:pic>
      <p:sp>
        <p:nvSpPr>
          <p:cNvPr id="7" name="Lưu đồ: Điểm Kết Thúc 6">
            <a:extLst>
              <a:ext uri="{FF2B5EF4-FFF2-40B4-BE49-F238E27FC236}">
                <a16:creationId xmlns:a16="http://schemas.microsoft.com/office/drawing/2014/main" id="{08CA6F59-9D33-DFF2-B159-796CAC55E266}"/>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1" name="Hộp Văn bản 10">
            <a:extLst>
              <a:ext uri="{FF2B5EF4-FFF2-40B4-BE49-F238E27FC236}">
                <a16:creationId xmlns:a16="http://schemas.microsoft.com/office/drawing/2014/main" id="{ED617F99-80D2-DDB1-AA11-0564E922DB5D}"/>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12" name="Hộp Văn bản 11">
            <a:extLst>
              <a:ext uri="{FF2B5EF4-FFF2-40B4-BE49-F238E27FC236}">
                <a16:creationId xmlns:a16="http://schemas.microsoft.com/office/drawing/2014/main" id="{029DCB98-FF67-801E-1797-AD61B0922CD3}"/>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32445102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524315"/>
          </a:xfrm>
          <a:prstGeom prst="rect">
            <a:avLst/>
          </a:prstGeom>
          <a:noFill/>
        </p:spPr>
        <p:txBody>
          <a:bodyPr wrap="square" rtlCol="0">
            <a:spAutoFit/>
          </a:bodyPr>
          <a:lstStyle/>
          <a:p>
            <a:r>
              <a:rPr lang="vi-VN" sz="3200" dirty="0"/>
              <a:t>Những hành động này không chỉ gây thiệt hại về tài sản và dữ liệu cho cá nhân và tổ chức mà còn xâm phạm nghiêm trọng đến quyền riêng tư và an ninh mạng. Ngoài ra, việc chia sẻ hoặc phát tán nội dung trái phép, bạo lực, đồi trụy hay vi phạm bản quyền cũng là những hành vi phi pháp, có thể bị truy tố theo pháp luật.</a:t>
            </a:r>
          </a:p>
        </p:txBody>
      </p:sp>
      <p:sp>
        <p:nvSpPr>
          <p:cNvPr id="2" name="Lưu đồ: Điểm Kết Thúc 1">
            <a:extLst>
              <a:ext uri="{FF2B5EF4-FFF2-40B4-BE49-F238E27FC236}">
                <a16:creationId xmlns:a16="http://schemas.microsoft.com/office/drawing/2014/main" id="{90AF8F1D-081C-45AD-A7C5-AEA60F62B5B5}"/>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4" name="Hộp Văn bản 3">
            <a:extLst>
              <a:ext uri="{FF2B5EF4-FFF2-40B4-BE49-F238E27FC236}">
                <a16:creationId xmlns:a16="http://schemas.microsoft.com/office/drawing/2014/main" id="{C158261B-9BCB-3613-01AD-07671F4C1DE5}"/>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 name="Hộp Văn bản 4">
            <a:extLst>
              <a:ext uri="{FF2B5EF4-FFF2-40B4-BE49-F238E27FC236}">
                <a16:creationId xmlns:a16="http://schemas.microsoft.com/office/drawing/2014/main" id="{F2BB9F86-2D9F-6A86-D00A-9A7E9E3D6024}"/>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pic>
        <p:nvPicPr>
          <p:cNvPr id="7" name="Picture 2">
            <a:extLst>
              <a:ext uri="{FF2B5EF4-FFF2-40B4-BE49-F238E27FC236}">
                <a16:creationId xmlns:a16="http://schemas.microsoft.com/office/drawing/2014/main" id="{0CCC89D9-C78B-9E18-9B24-1A6D9E473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594517"/>
            <a:ext cx="4552472" cy="474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391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232447" y="1269079"/>
            <a:ext cx="7087477" cy="5632311"/>
          </a:xfrm>
          <a:prstGeom prst="rect">
            <a:avLst/>
          </a:prstGeom>
          <a:noFill/>
        </p:spPr>
        <p:txBody>
          <a:bodyPr wrap="square" rtlCol="0">
            <a:spAutoFit/>
          </a:bodyPr>
          <a:lstStyle/>
          <a:p>
            <a:r>
              <a:rPr lang="vi-VN" sz="3600" dirty="0">
                <a:solidFill>
                  <a:srgbClr val="FF0000"/>
                </a:solidFill>
              </a:rPr>
              <a:t>Những hành vi trái đạo đức, thiếu văn hóa trong môi trường số:</a:t>
            </a:r>
          </a:p>
          <a:p>
            <a:r>
              <a:rPr lang="vi-VN" sz="3200" dirty="0"/>
              <a:t>Môi trường số không chỉ yêu cầu tuân thủ pháp luật mà còn đòi hỏi người tham gia phải giữ gìn đạo đức và văn hóa trong cách giao tiếp và chia sẻ thông tin. Các hành vi như xúc phạm, lan truyền tin đồn thất thiệt, hay chia sẻ những nội dung không phù hợp, thô tục đều bị coi là thiếu văn hóa và không có tính nhân văn. </a:t>
            </a:r>
          </a:p>
        </p:txBody>
      </p:sp>
      <p:pic>
        <p:nvPicPr>
          <p:cNvPr id="7" name="Picture 2">
            <a:extLst>
              <a:ext uri="{FF2B5EF4-FFF2-40B4-BE49-F238E27FC236}">
                <a16:creationId xmlns:a16="http://schemas.microsoft.com/office/drawing/2014/main" id="{9C130F95-B296-B640-1627-D71BFA764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032932"/>
            <a:ext cx="4552472" cy="4605867"/>
          </a:xfrm>
          <a:prstGeom prst="rect">
            <a:avLst/>
          </a:prstGeom>
          <a:noFill/>
          <a:extLst>
            <a:ext uri="{909E8E84-426E-40DD-AFC4-6F175D3DCCD1}">
              <a14:hiddenFill xmlns:a14="http://schemas.microsoft.com/office/drawing/2010/main">
                <a:solidFill>
                  <a:srgbClr val="FFFFFF"/>
                </a:solidFill>
              </a14:hiddenFill>
            </a:ext>
          </a:extLst>
        </p:spPr>
      </p:pic>
      <p:sp>
        <p:nvSpPr>
          <p:cNvPr id="6" name="Lưu đồ: Điểm Kết Thúc 5">
            <a:extLst>
              <a:ext uri="{FF2B5EF4-FFF2-40B4-BE49-F238E27FC236}">
                <a16:creationId xmlns:a16="http://schemas.microsoft.com/office/drawing/2014/main" id="{CB58C580-5E4A-55CC-5D50-BD70C98A9FCF}"/>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ADC8B596-BE30-DB5B-5056-FBF6FEBED033}"/>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9" name="Hộp Văn bản 8">
            <a:extLst>
              <a:ext uri="{FF2B5EF4-FFF2-40B4-BE49-F238E27FC236}">
                <a16:creationId xmlns:a16="http://schemas.microsoft.com/office/drawing/2014/main" id="{74CF04E7-0E9F-D42C-BA1B-38BFB8C2532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spTree>
    <p:extLst>
      <p:ext uri="{BB962C8B-B14F-4D97-AF65-F5344CB8AC3E}">
        <p14:creationId xmlns:p14="http://schemas.microsoft.com/office/powerpoint/2010/main" val="11595377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6" name="Hình chữ nhật 5">
            <a:extLst>
              <a:ext uri="{FF2B5EF4-FFF2-40B4-BE49-F238E27FC236}">
                <a16:creationId xmlns:a16="http://schemas.microsoft.com/office/drawing/2014/main" id="{473C9680-4714-343B-2CE8-653653BE00CA}"/>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562173" y="4134134"/>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1175065" y="693743"/>
            <a:ext cx="5248045" cy="1486696"/>
          </a:xfrm>
          <a:noFill/>
        </p:spPr>
        <p:txBody>
          <a:bodyPr>
            <a:noAutofit/>
          </a:bodyPr>
          <a:lstStyle/>
          <a:p>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Chào</a:t>
            </a:r>
            <a:r>
              <a:rPr lang="en-US" sz="6600" dirty="0">
                <a:gradFill flip="none" rotWithShape="1">
                  <a:gsLst>
                    <a:gs pos="0">
                      <a:srgbClr val="220076"/>
                    </a:gs>
                    <a:gs pos="100000">
                      <a:srgbClr val="C00000"/>
                    </a:gs>
                  </a:gsLst>
                  <a:lin ang="0" scaled="1"/>
                  <a:tileRect/>
                </a:gradFill>
                <a:latin typeface="Google Sans Flex" panose="020B0503030502040204" pitchFamily="34" charset="0"/>
              </a:rPr>
              <a:t> </a:t>
            </a:r>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mừng</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564556" y="413032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solidFill>
                <a:srgbClr val="F3F6FC"/>
              </a:solidFill>
            </a:endParaRPr>
          </a:p>
        </p:txBody>
      </p:sp>
      <p:sp>
        <p:nvSpPr>
          <p:cNvPr id="5" name="Hộp Văn bản 4">
            <a:extLst>
              <a:ext uri="{FF2B5EF4-FFF2-40B4-BE49-F238E27FC236}">
                <a16:creationId xmlns:a16="http://schemas.microsoft.com/office/drawing/2014/main" id="{69BD4EA1-0697-8911-810F-499579C326EC}"/>
              </a:ext>
            </a:extLst>
          </p:cNvPr>
          <p:cNvSpPr txBox="1"/>
          <p:nvPr/>
        </p:nvSpPr>
        <p:spPr>
          <a:xfrm>
            <a:off x="1036765" y="2004071"/>
            <a:ext cx="8819990" cy="1446550"/>
          </a:xfrm>
          <a:prstGeom prst="rect">
            <a:avLst/>
          </a:prstGeom>
          <a:noFill/>
        </p:spPr>
        <p:txBody>
          <a:bodyPr wrap="square" rtlCol="0">
            <a:spAutoFit/>
          </a:bodyPr>
          <a:lstStyle/>
          <a:p>
            <a:r>
              <a:rPr lang="en-US" sz="4400" dirty="0" err="1">
                <a:solidFill>
                  <a:srgbClr val="080A0E"/>
                </a:solidFill>
                <a:latin typeface="Google Sans Flex" panose="020B0503030502040204" pitchFamily="34" charset="0"/>
              </a:rPr>
              <a:t>Các</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bạn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đến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với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bài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thuyết</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trình</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của</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nhóm</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mình</a:t>
            </a:r>
            <a:r>
              <a:rPr lang="en-US" sz="4400" dirty="0">
                <a:solidFill>
                  <a:srgbClr val="080A0E"/>
                </a:solidFill>
                <a:latin typeface="Google Sans Flex" panose="020B0503030502040204" pitchFamily="34" charset="0"/>
              </a:rPr>
              <a:t>.</a:t>
            </a:r>
            <a:endParaRPr lang="vi-VN" sz="4400" dirty="0">
              <a:solidFill>
                <a:srgbClr val="080A0E"/>
              </a:solidFill>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6391384" y="6338160"/>
            <a:ext cx="6581032" cy="550288"/>
          </a:xfrm>
        </p:spPr>
        <p:txBody>
          <a:bodyPr>
            <a:normAutofit/>
          </a:bodyPr>
          <a:lstStyle/>
          <a:p>
            <a:pPr algn="l"/>
            <a:r>
              <a:rPr lang="en-US" sz="1800" dirty="0">
                <a:solidFill>
                  <a:srgbClr val="080A0E"/>
                </a:solidFill>
              </a:rPr>
              <a:t>Thành </a:t>
            </a:r>
            <a:r>
              <a:rPr lang="en-US" sz="1800" dirty="0" err="1">
                <a:solidFill>
                  <a:srgbClr val="080A0E"/>
                </a:solidFill>
              </a:rPr>
              <a:t>viên</a:t>
            </a:r>
            <a:r>
              <a:rPr lang="en-US" sz="1800" dirty="0">
                <a:solidFill>
                  <a:srgbClr val="080A0E"/>
                </a:solidFill>
              </a:rPr>
              <a:t>: </a:t>
            </a:r>
            <a:r>
              <a:rPr lang="en-US" sz="1800" dirty="0" err="1">
                <a:solidFill>
                  <a:srgbClr val="080A0E"/>
                </a:solidFill>
              </a:rPr>
              <a:t>Phước</a:t>
            </a:r>
            <a:r>
              <a:rPr lang="en-US" sz="1800" dirty="0">
                <a:solidFill>
                  <a:srgbClr val="080A0E"/>
                </a:solidFill>
              </a:rPr>
              <a:t> </a:t>
            </a:r>
            <a:r>
              <a:rPr lang="en-US" sz="1800" dirty="0" err="1">
                <a:solidFill>
                  <a:srgbClr val="080A0E"/>
                </a:solidFill>
              </a:rPr>
              <a:t>Hiếu</a:t>
            </a:r>
            <a:r>
              <a:rPr lang="en-US" sz="1800" dirty="0">
                <a:solidFill>
                  <a:srgbClr val="080A0E"/>
                </a:solidFill>
              </a:rPr>
              <a:t>, Tiến Đạt, Duy </a:t>
            </a:r>
            <a:r>
              <a:rPr lang="en-US" sz="1800" dirty="0" err="1">
                <a:solidFill>
                  <a:srgbClr val="080A0E"/>
                </a:solidFill>
              </a:rPr>
              <a:t>Mạnh</a:t>
            </a:r>
            <a:r>
              <a:rPr lang="en-US" sz="1800" dirty="0">
                <a:solidFill>
                  <a:srgbClr val="080A0E"/>
                </a:solidFill>
              </a:rPr>
              <a:t>, Minh </a:t>
            </a:r>
            <a:r>
              <a:rPr lang="en-US" sz="1800" dirty="0" err="1">
                <a:solidFill>
                  <a:srgbClr val="080A0E"/>
                </a:solidFill>
              </a:rPr>
              <a:t>Nhật</a:t>
            </a:r>
            <a:endParaRPr lang="vi-VN" sz="1800" dirty="0">
              <a:solidFill>
                <a:srgbClr val="080A0E"/>
              </a:solidFill>
            </a:endParaRPr>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562256" y="413373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566190" y="41379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solidFill>
                <a:srgbClr val="F3F6FC"/>
              </a:solidFill>
            </a:endParaRPr>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39BA76E3-2910-AA33-68BD-84EEEED82C01}"/>
              </a:ext>
            </a:extLst>
          </p:cNvPr>
          <p:cNvSpPr txBox="1"/>
          <p:nvPr/>
        </p:nvSpPr>
        <p:spPr>
          <a:xfrm>
            <a:off x="1566003" y="4427923"/>
            <a:ext cx="1507365" cy="523220"/>
          </a:xfrm>
          <a:prstGeom prst="rect">
            <a:avLst/>
          </a:prstGeom>
          <a:noFill/>
        </p:spPr>
        <p:txBody>
          <a:bodyPr wrap="square" rtlCol="0">
            <a:spAutoFit/>
          </a:bodyPr>
          <a:lstStyle/>
          <a:p>
            <a:r>
              <a:rPr lang="vi-VN" sz="2800" dirty="0">
                <a:solidFill>
                  <a:srgbClr val="080A0E"/>
                </a:solidFill>
              </a:rPr>
              <a:t>Chủ Đề:</a:t>
            </a:r>
          </a:p>
        </p:txBody>
      </p:sp>
    </p:spTree>
    <p:extLst>
      <p:ext uri="{BB962C8B-B14F-4D97-AF65-F5344CB8AC3E}">
        <p14:creationId xmlns:p14="http://schemas.microsoft.com/office/powerpoint/2010/main" val="897597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415839"/>
            <a:ext cx="7087477" cy="4524315"/>
          </a:xfrm>
          <a:prstGeom prst="rect">
            <a:avLst/>
          </a:prstGeom>
          <a:noFill/>
        </p:spPr>
        <p:txBody>
          <a:bodyPr wrap="square" rtlCol="0">
            <a:spAutoFit/>
          </a:bodyPr>
          <a:lstStyle/>
          <a:p>
            <a:r>
              <a:rPr lang="vi-VN" sz="3200" dirty="0"/>
              <a:t>Những hành vi này không chỉ gây tổn thương tinh thần cho nạn nhân mà còn tạo ra môi trường mạng tiêu cực, ảnh hưởng xấu đến cộng đồng. Chính vì vậy, mỗi người cần ý thức về trách nhiệm đạo đức của mình khi sử dụng </a:t>
            </a:r>
            <a:r>
              <a:rPr lang="vi-VN" sz="3200" dirty="0" err="1"/>
              <a:t>Internet</a:t>
            </a:r>
            <a:r>
              <a:rPr lang="vi-VN" sz="3200" dirty="0"/>
              <a:t>, tôn trọng người khác và xây dựng một môi trường số lành mạnh, văn minh.</a:t>
            </a:r>
          </a:p>
        </p:txBody>
      </p:sp>
      <p:sp>
        <p:nvSpPr>
          <p:cNvPr id="6" name="Lưu đồ: Điểm Kết Thúc 5">
            <a:extLst>
              <a:ext uri="{FF2B5EF4-FFF2-40B4-BE49-F238E27FC236}">
                <a16:creationId xmlns:a16="http://schemas.microsoft.com/office/drawing/2014/main" id="{CB58C580-5E4A-55CC-5D50-BD70C98A9FCF}"/>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8" name="Hộp Văn bản 7">
            <a:extLst>
              <a:ext uri="{FF2B5EF4-FFF2-40B4-BE49-F238E27FC236}">
                <a16:creationId xmlns:a16="http://schemas.microsoft.com/office/drawing/2014/main" id="{ADC8B596-BE30-DB5B-5056-FBF6FEBED033}"/>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9" name="Hộp Văn bản 8">
            <a:extLst>
              <a:ext uri="{FF2B5EF4-FFF2-40B4-BE49-F238E27FC236}">
                <a16:creationId xmlns:a16="http://schemas.microsoft.com/office/drawing/2014/main" id="{74CF04E7-0E9F-D42C-BA1B-38BFB8C25322}"/>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pic>
        <p:nvPicPr>
          <p:cNvPr id="2" name="Picture 2">
            <a:extLst>
              <a:ext uri="{FF2B5EF4-FFF2-40B4-BE49-F238E27FC236}">
                <a16:creationId xmlns:a16="http://schemas.microsoft.com/office/drawing/2014/main" id="{2DFB1357-A6F7-490E-11A4-5093B1666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322972" y="1032932"/>
            <a:ext cx="4552472" cy="460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25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642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126CC5A-788D-A3DA-F677-2A1AD222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028" y="3186027"/>
            <a:ext cx="485945" cy="4859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7C5B776-FF68-F3A3-001D-4C4E9F1730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9901" y="5597861"/>
            <a:ext cx="528294" cy="52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1362"/>
      </p:ext>
    </p:extLst>
  </p:cSld>
  <p:clrMapOvr>
    <a:masterClrMapping/>
  </p:clrMapOvr>
  <mc:AlternateContent xmlns:mc="http://schemas.openxmlformats.org/markup-compatibility/2006" xmlns:p159="http://schemas.microsoft.com/office/powerpoint/2015/09/main">
    <mc:Choice Requires="p159">
      <p:transition advClick="0" advTm="500">
        <p159:morph option="byObject"/>
      </p:transition>
    </mc:Choice>
    <mc:Fallback xmlns="">
      <p:transition advClick="0" advTm="5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2:</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267328"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 name="Lưu đồ: Điểm Kết Thúc 4">
            <a:extLst>
              <a:ext uri="{FF2B5EF4-FFF2-40B4-BE49-F238E27FC236}">
                <a16:creationId xmlns:a16="http://schemas.microsoft.com/office/drawing/2014/main" id="{3D434DF9-4041-654E-1D4F-416545534AFE}"/>
              </a:ext>
            </a:extLst>
          </p:cNvPr>
          <p:cNvSpPr/>
          <p:nvPr/>
        </p:nvSpPr>
        <p:spPr>
          <a:xfrm>
            <a:off x="9222954" y="412333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12" name="Hộp Văn bản 11">
            <a:extLst>
              <a:ext uri="{FF2B5EF4-FFF2-40B4-BE49-F238E27FC236}">
                <a16:creationId xmlns:a16="http://schemas.microsoft.com/office/drawing/2014/main" id="{39BA76E3-2910-AA33-68BD-84EEEED82C01}"/>
              </a:ext>
            </a:extLst>
          </p:cNvPr>
          <p:cNvSpPr txBox="1"/>
          <p:nvPr/>
        </p:nvSpPr>
        <p:spPr>
          <a:xfrm>
            <a:off x="657618" y="4427923"/>
            <a:ext cx="12166039" cy="523220"/>
          </a:xfrm>
          <a:prstGeom prst="rect">
            <a:avLst/>
          </a:prstGeom>
          <a:noFill/>
        </p:spPr>
        <p:txBody>
          <a:bodyPr wrap="square" rtlCol="0">
            <a:spAutoFit/>
          </a:bodyPr>
          <a:lstStyle/>
          <a:p>
            <a:r>
              <a:rPr lang="vi-VN" sz="2800" dirty="0" err="1">
                <a:solidFill>
                  <a:srgbClr val="080A0E"/>
                </a:solidFill>
              </a:rPr>
              <a:t>Khía</a:t>
            </a:r>
            <a:r>
              <a:rPr lang="vi-VN" sz="2800" dirty="0">
                <a:solidFill>
                  <a:srgbClr val="080A0E"/>
                </a:solidFill>
              </a:rPr>
              <a:t> cạnh pháp lí, đạo đức văn hóa của việc trao đổi thông tin qua mạng</a:t>
            </a:r>
          </a:p>
        </p:txBody>
      </p:sp>
      <p:sp>
        <p:nvSpPr>
          <p:cNvPr id="6" name="Hình chữ nhật 5">
            <a:extLst>
              <a:ext uri="{FF2B5EF4-FFF2-40B4-BE49-F238E27FC236}">
                <a16:creationId xmlns:a16="http://schemas.microsoft.com/office/drawing/2014/main" id="{288F481B-5EFA-1E54-4424-DB0A1AF81D28}"/>
              </a:ext>
            </a:extLst>
          </p:cNvPr>
          <p:cNvSpPr/>
          <p:nvPr/>
        </p:nvSpPr>
        <p:spPr>
          <a:xfrm>
            <a:off x="749256" y="4295274"/>
            <a:ext cx="816746" cy="745958"/>
          </a:xfrm>
          <a:prstGeom prst="rect">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126CC5A-788D-A3DA-F677-2A1AD222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028" y="3186027"/>
            <a:ext cx="485945" cy="48594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7C5B776-FF68-F3A3-001D-4C4E9F1730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6161" y="3381153"/>
            <a:ext cx="528294" cy="52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884193"/>
      </p:ext>
    </p:extLst>
  </p:cSld>
  <p:clrMapOvr>
    <a:masterClrMapping/>
  </p:clrMapOvr>
  <mc:AlternateContent xmlns:mc="http://schemas.openxmlformats.org/markup-compatibility/2006" xmlns:p159="http://schemas.microsoft.com/office/powerpoint/2015/09/main">
    <mc:Choice Requires="p159">
      <p:transition advClick="0" advTm="100">
        <p159:morph option="byObject"/>
      </p:transition>
    </mc:Choice>
    <mc:Fallback xmlns="">
      <p:transition advClick="0" advTm="1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pic>
        <p:nvPicPr>
          <p:cNvPr id="5126" name="Picture 6">
            <a:extLst>
              <a:ext uri="{FF2B5EF4-FFF2-40B4-BE49-F238E27FC236}">
                <a16:creationId xmlns:a16="http://schemas.microsoft.com/office/drawing/2014/main" id="{47C5B776-FF68-F3A3-001D-4C4E9F173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8561" y="4401730"/>
            <a:ext cx="528294" cy="528294"/>
          </a:xfrm>
          <a:prstGeom prst="rect">
            <a:avLst/>
          </a:prstGeom>
          <a:noFill/>
          <a:extLst>
            <a:ext uri="{909E8E84-426E-40DD-AFC4-6F175D3DCCD1}">
              <a14:hiddenFill xmlns:a14="http://schemas.microsoft.com/office/drawing/2010/main">
                <a:solidFill>
                  <a:srgbClr val="FFFFFF"/>
                </a:solidFill>
              </a14:hiddenFill>
            </a:ext>
          </a:extLst>
        </p:spPr>
      </p:pic>
      <p:sp>
        <p:nvSpPr>
          <p:cNvPr id="10" name="Tiêu đề 1">
            <a:extLst>
              <a:ext uri="{FF2B5EF4-FFF2-40B4-BE49-F238E27FC236}">
                <a16:creationId xmlns:a16="http://schemas.microsoft.com/office/drawing/2014/main" id="{402B2A03-A044-4010-CC2F-DE9F425F0F9A}"/>
              </a:ext>
            </a:extLst>
          </p:cNvPr>
          <p:cNvSpPr>
            <a:spLocks noGrp="1"/>
          </p:cNvSpPr>
          <p:nvPr>
            <p:ph type="ctrTitle"/>
          </p:nvPr>
        </p:nvSpPr>
        <p:spPr>
          <a:xfrm>
            <a:off x="749256" y="2587005"/>
            <a:ext cx="8428611" cy="2205127"/>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Cảm ơn cô và các bạn đã xem</a:t>
            </a:r>
            <a:endParaRPr lang="vi-VN" sz="6600" dirty="0">
              <a:gradFill flip="none" rotWithShape="1">
                <a:gsLst>
                  <a:gs pos="0">
                    <a:srgbClr val="220076"/>
                  </a:gs>
                  <a:gs pos="100000">
                    <a:srgbClr val="C00000"/>
                  </a:gs>
                </a:gsLst>
                <a:lin ang="0" scaled="1"/>
                <a:tileRect/>
              </a:gradFill>
              <a:latin typeface="Praise" pitchFamily="2" charset="0"/>
            </a:endParaRPr>
          </a:p>
        </p:txBody>
      </p:sp>
    </p:spTree>
    <p:extLst>
      <p:ext uri="{BB962C8B-B14F-4D97-AF65-F5344CB8AC3E}">
        <p14:creationId xmlns:p14="http://schemas.microsoft.com/office/powerpoint/2010/main" val="5639560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1175065" y="693743"/>
            <a:ext cx="5248045" cy="1486696"/>
          </a:xfrm>
          <a:noFill/>
        </p:spPr>
        <p:txBody>
          <a:bodyPr>
            <a:noAutofit/>
          </a:bodyPr>
          <a:lstStyle/>
          <a:p>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Chào</a:t>
            </a:r>
            <a:r>
              <a:rPr lang="en-US" sz="6600" dirty="0">
                <a:gradFill flip="none" rotWithShape="1">
                  <a:gsLst>
                    <a:gs pos="0">
                      <a:srgbClr val="220076"/>
                    </a:gs>
                    <a:gs pos="100000">
                      <a:srgbClr val="C00000"/>
                    </a:gs>
                  </a:gsLst>
                  <a:lin ang="0" scaled="1"/>
                  <a:tileRect/>
                </a:gradFill>
                <a:latin typeface="Google Sans Flex" panose="020B0503030502040204" pitchFamily="34" charset="0"/>
              </a:rPr>
              <a:t> </a:t>
            </a:r>
            <a:r>
              <a:rPr lang="en-US" sz="6600" dirty="0" err="1">
                <a:gradFill flip="none" rotWithShape="1">
                  <a:gsLst>
                    <a:gs pos="0">
                      <a:srgbClr val="220076"/>
                    </a:gs>
                    <a:gs pos="100000">
                      <a:srgbClr val="C00000"/>
                    </a:gs>
                  </a:gsLst>
                  <a:lin ang="0" scaled="1"/>
                  <a:tileRect/>
                </a:gradFill>
                <a:latin typeface="Google Sans Flex" panose="020B0503030502040204" pitchFamily="34" charset="0"/>
              </a:rPr>
              <a:t>mừng</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5" name="Hộp Văn bản 4">
            <a:extLst>
              <a:ext uri="{FF2B5EF4-FFF2-40B4-BE49-F238E27FC236}">
                <a16:creationId xmlns:a16="http://schemas.microsoft.com/office/drawing/2014/main" id="{69BD4EA1-0697-8911-810F-499579C326EC}"/>
              </a:ext>
            </a:extLst>
          </p:cNvPr>
          <p:cNvSpPr txBox="1"/>
          <p:nvPr/>
        </p:nvSpPr>
        <p:spPr>
          <a:xfrm>
            <a:off x="1036765" y="2004071"/>
            <a:ext cx="8819990" cy="1446550"/>
          </a:xfrm>
          <a:prstGeom prst="rect">
            <a:avLst/>
          </a:prstGeom>
          <a:noFill/>
        </p:spPr>
        <p:txBody>
          <a:bodyPr wrap="square" rtlCol="0">
            <a:spAutoFit/>
          </a:bodyPr>
          <a:lstStyle/>
          <a:p>
            <a:r>
              <a:rPr lang="en-US" sz="4400" dirty="0" err="1">
                <a:solidFill>
                  <a:srgbClr val="080A0E"/>
                </a:solidFill>
                <a:latin typeface="Google Sans Flex" panose="020B0503030502040204" pitchFamily="34" charset="0"/>
              </a:rPr>
              <a:t>Các</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bạn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đến</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với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bài</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thuyết</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trình</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của</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nhóm</a:t>
            </a:r>
            <a:r>
              <a:rPr lang="en-US" sz="4400" dirty="0">
                <a:solidFill>
                  <a:srgbClr val="080A0E"/>
                </a:solidFill>
                <a:latin typeface="Google Sans Flex" panose="020B0503030502040204" pitchFamily="34" charset="0"/>
              </a:rPr>
              <a:t> </a:t>
            </a:r>
            <a:r>
              <a:rPr lang="en-US" sz="4400" dirty="0" err="1">
                <a:solidFill>
                  <a:srgbClr val="080A0E"/>
                </a:solidFill>
                <a:latin typeface="Google Sans Flex" panose="020B0503030502040204" pitchFamily="34" charset="0"/>
              </a:rPr>
              <a:t>mình</a:t>
            </a:r>
            <a:r>
              <a:rPr lang="en-US" sz="4400" dirty="0">
                <a:solidFill>
                  <a:srgbClr val="080A0E"/>
                </a:solidFill>
                <a:latin typeface="Google Sans Flex" panose="020B0503030502040204" pitchFamily="34" charset="0"/>
              </a:rPr>
              <a:t>.</a:t>
            </a:r>
            <a:endParaRPr lang="vi-VN" sz="4400" dirty="0">
              <a:solidFill>
                <a:srgbClr val="080A0E"/>
              </a:solidFill>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6391384" y="6338160"/>
            <a:ext cx="6581032" cy="550288"/>
          </a:xfrm>
        </p:spPr>
        <p:txBody>
          <a:bodyPr>
            <a:normAutofit/>
          </a:bodyPr>
          <a:lstStyle/>
          <a:p>
            <a:pPr algn="l"/>
            <a:r>
              <a:rPr lang="en-US" sz="1800" dirty="0">
                <a:solidFill>
                  <a:srgbClr val="080A0E"/>
                </a:solidFill>
              </a:rPr>
              <a:t>Thành </a:t>
            </a:r>
            <a:r>
              <a:rPr lang="en-US" sz="1800" dirty="0" err="1">
                <a:solidFill>
                  <a:srgbClr val="080A0E"/>
                </a:solidFill>
              </a:rPr>
              <a:t>viên</a:t>
            </a:r>
            <a:r>
              <a:rPr lang="en-US" sz="1800" dirty="0">
                <a:solidFill>
                  <a:srgbClr val="080A0E"/>
                </a:solidFill>
              </a:rPr>
              <a:t>: </a:t>
            </a:r>
            <a:r>
              <a:rPr lang="en-US" sz="1800" dirty="0" err="1">
                <a:solidFill>
                  <a:srgbClr val="080A0E"/>
                </a:solidFill>
              </a:rPr>
              <a:t>Phước</a:t>
            </a:r>
            <a:r>
              <a:rPr lang="en-US" sz="1800" dirty="0">
                <a:solidFill>
                  <a:srgbClr val="080A0E"/>
                </a:solidFill>
              </a:rPr>
              <a:t> </a:t>
            </a:r>
            <a:r>
              <a:rPr lang="en-US" sz="1800" dirty="0" err="1">
                <a:solidFill>
                  <a:srgbClr val="080A0E"/>
                </a:solidFill>
              </a:rPr>
              <a:t>Hiếu</a:t>
            </a:r>
            <a:r>
              <a:rPr lang="en-US" sz="1800" dirty="0">
                <a:solidFill>
                  <a:srgbClr val="080A0E"/>
                </a:solidFill>
              </a:rPr>
              <a:t>, Tiến Đạt, Duy </a:t>
            </a:r>
            <a:r>
              <a:rPr lang="en-US" sz="1800" dirty="0" err="1">
                <a:solidFill>
                  <a:srgbClr val="080A0E"/>
                </a:solidFill>
              </a:rPr>
              <a:t>Mạnh</a:t>
            </a:r>
            <a:r>
              <a:rPr lang="en-US" sz="1800" dirty="0">
                <a:solidFill>
                  <a:srgbClr val="080A0E"/>
                </a:solidFill>
              </a:rPr>
              <a:t>, Minh </a:t>
            </a:r>
            <a:r>
              <a:rPr lang="en-US" sz="1800" dirty="0" err="1">
                <a:solidFill>
                  <a:srgbClr val="080A0E"/>
                </a:solidFill>
              </a:rPr>
              <a:t>Nhật</a:t>
            </a:r>
            <a:endParaRPr lang="vi-VN" sz="1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8187114"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39BA76E3-2910-AA33-68BD-84EEEED82C01}"/>
              </a:ext>
            </a:extLst>
          </p:cNvPr>
          <p:cNvSpPr txBox="1"/>
          <p:nvPr/>
        </p:nvSpPr>
        <p:spPr>
          <a:xfrm>
            <a:off x="1566003" y="4427923"/>
            <a:ext cx="1507365" cy="523220"/>
          </a:xfrm>
          <a:prstGeom prst="rect">
            <a:avLst/>
          </a:prstGeom>
          <a:noFill/>
        </p:spPr>
        <p:txBody>
          <a:bodyPr wrap="square" rtlCol="0">
            <a:spAutoFit/>
          </a:bodyPr>
          <a:lstStyle/>
          <a:p>
            <a:r>
              <a:rPr lang="vi-VN" sz="2800" dirty="0">
                <a:solidFill>
                  <a:srgbClr val="080A0E"/>
                </a:solidFill>
              </a:rPr>
              <a:t>Chủ Đề:</a:t>
            </a:r>
          </a:p>
        </p:txBody>
      </p:sp>
      <p:sp>
        <p:nvSpPr>
          <p:cNvPr id="25" name="Hộp Văn bản 24">
            <a:extLst>
              <a:ext uri="{FF2B5EF4-FFF2-40B4-BE49-F238E27FC236}">
                <a16:creationId xmlns:a16="http://schemas.microsoft.com/office/drawing/2014/main" id="{68F78675-BA27-1B0E-60BE-F50A5A08F4A4}"/>
              </a:ext>
            </a:extLst>
          </p:cNvPr>
          <p:cNvSpPr txBox="1"/>
          <p:nvPr/>
        </p:nvSpPr>
        <p:spPr>
          <a:xfrm>
            <a:off x="2934108" y="4424350"/>
            <a:ext cx="8150888" cy="523220"/>
          </a:xfrm>
          <a:prstGeom prst="rect">
            <a:avLst/>
          </a:prstGeom>
          <a:noFill/>
        </p:spPr>
        <p:txBody>
          <a:bodyPr wrap="square" rtlCol="0">
            <a:spAutoFit/>
          </a:bodyPr>
          <a:lstStyle/>
          <a:p>
            <a:r>
              <a:rPr lang="vi-VN" sz="2800" dirty="0">
                <a:solidFill>
                  <a:srgbClr val="080A0E"/>
                </a:solidFill>
              </a:rPr>
              <a:t>Đạo đức, pháp luật và văn hóa trong môi trường số</a:t>
            </a:r>
          </a:p>
        </p:txBody>
      </p:sp>
    </p:spTree>
    <p:extLst>
      <p:ext uri="{BB962C8B-B14F-4D97-AF65-F5344CB8AC3E}">
        <p14:creationId xmlns:p14="http://schemas.microsoft.com/office/powerpoint/2010/main" val="2229950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êu đề 1">
            <a:extLst>
              <a:ext uri="{FF2B5EF4-FFF2-40B4-BE49-F238E27FC236}">
                <a16:creationId xmlns:a16="http://schemas.microsoft.com/office/drawing/2014/main" id="{E3E07653-F7A5-4C24-9CFC-CC4882FD30F4}"/>
              </a:ext>
            </a:extLst>
          </p:cNvPr>
          <p:cNvSpPr>
            <a:spLocks noGrp="1"/>
          </p:cNvSpPr>
          <p:nvPr>
            <p:ph type="ctrTitle"/>
          </p:nvPr>
        </p:nvSpPr>
        <p:spPr>
          <a:xfrm>
            <a:off x="749256" y="2587006"/>
            <a:ext cx="5248045" cy="1486696"/>
          </a:xfrm>
          <a:noFill/>
        </p:spPr>
        <p:txBody>
          <a:bodyPr>
            <a:noAutofit/>
          </a:bodyPr>
          <a:lstStyle/>
          <a:p>
            <a:r>
              <a:rPr lang="vi-VN" sz="6600" dirty="0">
                <a:gradFill flip="none" rotWithShape="1">
                  <a:gsLst>
                    <a:gs pos="0">
                      <a:srgbClr val="220076"/>
                    </a:gs>
                    <a:gs pos="100000">
                      <a:srgbClr val="C00000"/>
                    </a:gs>
                  </a:gsLst>
                  <a:lin ang="0" scaled="1"/>
                  <a:tileRect/>
                </a:gradFill>
                <a:latin typeface="Google Sans Flex" panose="020B0503030502040204" pitchFamily="34" charset="0"/>
              </a:rPr>
              <a:t>Bài 1:</a:t>
            </a:r>
            <a:endParaRPr lang="vi-VN" sz="6600" dirty="0">
              <a:gradFill flip="none" rotWithShape="1">
                <a:gsLst>
                  <a:gs pos="0">
                    <a:srgbClr val="220076"/>
                  </a:gs>
                  <a:gs pos="100000">
                    <a:srgbClr val="C00000"/>
                  </a:gs>
                </a:gsLst>
                <a:lin ang="0" scaled="1"/>
                <a:tileRect/>
              </a:gradFill>
              <a:latin typeface="Praise" pitchFamily="2" charset="0"/>
            </a:endParaRPr>
          </a:p>
        </p:txBody>
      </p:sp>
      <p:sp>
        <p:nvSpPr>
          <p:cNvPr id="3" name="Tiêu đề phụ 2">
            <a:extLst>
              <a:ext uri="{FF2B5EF4-FFF2-40B4-BE49-F238E27FC236}">
                <a16:creationId xmlns:a16="http://schemas.microsoft.com/office/drawing/2014/main" id="{3BECB2B6-471A-9785-0F7B-4D88151563BF}"/>
              </a:ext>
            </a:extLst>
          </p:cNvPr>
          <p:cNvSpPr>
            <a:spLocks noGrp="1"/>
          </p:cNvSpPr>
          <p:nvPr>
            <p:ph type="subTitle" idx="1"/>
          </p:nvPr>
        </p:nvSpPr>
        <p:spPr>
          <a:xfrm>
            <a:off x="4994973" y="300592"/>
            <a:ext cx="6581032" cy="1627385"/>
          </a:xfrm>
        </p:spPr>
        <p:txBody>
          <a:bodyPr>
            <a:normAutofit fontScale="92500"/>
          </a:bodyPr>
          <a:lstStyle/>
          <a:p>
            <a:pPr algn="l"/>
            <a:r>
              <a:rPr lang="en-US" sz="2800" dirty="0">
                <a:solidFill>
                  <a:srgbClr val="080A0E"/>
                </a:solidFill>
              </a:rPr>
              <a:t>Thành </a:t>
            </a:r>
            <a:r>
              <a:rPr lang="en-US" sz="2800" dirty="0" err="1">
                <a:solidFill>
                  <a:srgbClr val="080A0E"/>
                </a:solidFill>
              </a:rPr>
              <a:t>viên</a:t>
            </a:r>
            <a:r>
              <a:rPr lang="en-US" sz="2800" dirty="0">
                <a:solidFill>
                  <a:srgbClr val="080A0E"/>
                </a:solidFill>
              </a:rPr>
              <a:t>:</a:t>
            </a:r>
          </a:p>
          <a:p>
            <a:pPr algn="l"/>
            <a:r>
              <a:rPr lang="en-US" sz="2800" dirty="0" err="1">
                <a:solidFill>
                  <a:srgbClr val="080A0E"/>
                </a:solidFill>
              </a:rPr>
              <a:t>Phước</a:t>
            </a:r>
            <a:r>
              <a:rPr lang="en-US" sz="2800" dirty="0">
                <a:solidFill>
                  <a:srgbClr val="080A0E"/>
                </a:solidFill>
              </a:rPr>
              <a:t> </a:t>
            </a:r>
            <a:r>
              <a:rPr lang="en-US" sz="2800" dirty="0" err="1">
                <a:solidFill>
                  <a:srgbClr val="080A0E"/>
                </a:solidFill>
              </a:rPr>
              <a:t>Hiếu</a:t>
            </a:r>
            <a:r>
              <a:rPr lang="en-US" sz="2800" dirty="0">
                <a:solidFill>
                  <a:srgbClr val="080A0E"/>
                </a:solidFill>
              </a:rPr>
              <a:t>, Tiến Đạt, Duy </a:t>
            </a:r>
            <a:r>
              <a:rPr lang="en-US" sz="2800" dirty="0" err="1">
                <a:solidFill>
                  <a:srgbClr val="080A0E"/>
                </a:solidFill>
              </a:rPr>
              <a:t>Mạnh</a:t>
            </a:r>
            <a:r>
              <a:rPr lang="en-US" sz="2800" dirty="0">
                <a:solidFill>
                  <a:srgbClr val="080A0E"/>
                </a:solidFill>
              </a:rPr>
              <a:t>, Minh </a:t>
            </a:r>
            <a:r>
              <a:rPr lang="en-US" sz="2800" dirty="0" err="1">
                <a:solidFill>
                  <a:srgbClr val="080A0E"/>
                </a:solidFill>
              </a:rPr>
              <a:t>Nhật</a:t>
            </a:r>
            <a:endParaRPr lang="vi-VN" sz="2800" dirty="0">
              <a:solidFill>
                <a:srgbClr val="080A0E"/>
              </a:solidFill>
            </a:endParaRPr>
          </a:p>
        </p:txBody>
      </p:sp>
      <p:sp>
        <p:nvSpPr>
          <p:cNvPr id="4" name="Lưu đồ: Điểm Kết Thúc 3">
            <a:extLst>
              <a:ext uri="{FF2B5EF4-FFF2-40B4-BE49-F238E27FC236}">
                <a16:creationId xmlns:a16="http://schemas.microsoft.com/office/drawing/2014/main" id="{8813E649-E1E6-5584-E4D5-093847DD4086}"/>
              </a:ext>
            </a:extLst>
          </p:cNvPr>
          <p:cNvSpPr/>
          <p:nvPr/>
        </p:nvSpPr>
        <p:spPr>
          <a:xfrm>
            <a:off x="561864" y="412544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27" name="Lưu đồ: Điểm Kết Thúc 26">
            <a:extLst>
              <a:ext uri="{FF2B5EF4-FFF2-40B4-BE49-F238E27FC236}">
                <a16:creationId xmlns:a16="http://schemas.microsoft.com/office/drawing/2014/main" id="{103AE209-0D50-35BD-36BE-3EC06E179B4F}"/>
              </a:ext>
            </a:extLst>
          </p:cNvPr>
          <p:cNvSpPr/>
          <p:nvPr/>
        </p:nvSpPr>
        <p:spPr>
          <a:xfrm>
            <a:off x="2246593" y="4124609"/>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1" name="Lưu đồ: Điểm Kết Thúc 50">
            <a:extLst>
              <a:ext uri="{FF2B5EF4-FFF2-40B4-BE49-F238E27FC236}">
                <a16:creationId xmlns:a16="http://schemas.microsoft.com/office/drawing/2014/main" id="{E43F044B-3B6B-D1D5-F1F8-34E3223A0F17}"/>
              </a:ext>
            </a:extLst>
          </p:cNvPr>
          <p:cNvSpPr/>
          <p:nvPr/>
        </p:nvSpPr>
        <p:spPr>
          <a:xfrm>
            <a:off x="3886906" y="4122775"/>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2" name="Lưu đồ: Điểm Kết Thúc 51">
            <a:extLst>
              <a:ext uri="{FF2B5EF4-FFF2-40B4-BE49-F238E27FC236}">
                <a16:creationId xmlns:a16="http://schemas.microsoft.com/office/drawing/2014/main" id="{02A269B9-2BB3-57C4-373F-14A3F9FBDA07}"/>
              </a:ext>
            </a:extLst>
          </p:cNvPr>
          <p:cNvSpPr/>
          <p:nvPr/>
        </p:nvSpPr>
        <p:spPr>
          <a:xfrm>
            <a:off x="6096779" y="4124210"/>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sp>
        <p:nvSpPr>
          <p:cNvPr id="54" name="Lưu đồ: Điểm Kết Thúc 53">
            <a:extLst>
              <a:ext uri="{FF2B5EF4-FFF2-40B4-BE49-F238E27FC236}">
                <a16:creationId xmlns:a16="http://schemas.microsoft.com/office/drawing/2014/main" id="{0088DCBD-461C-D4F9-E3FF-500FD4980BD9}"/>
              </a:ext>
            </a:extLst>
          </p:cNvPr>
          <p:cNvSpPr/>
          <p:nvPr/>
        </p:nvSpPr>
        <p:spPr>
          <a:xfrm>
            <a:off x="7032083" y="4124717"/>
            <a:ext cx="3197269" cy="1055099"/>
          </a:xfrm>
          <a:prstGeom prst="flowChartTerminator">
            <a:avLst/>
          </a:prstGeom>
          <a:solidFill>
            <a:srgbClr val="F3F6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0"/>
              </a:spcBef>
            </a:pPr>
            <a:endParaRPr lang="vi-VN" sz="3200" dirty="0"/>
          </a:p>
        </p:txBody>
      </p:sp>
      <p:pic>
        <p:nvPicPr>
          <p:cNvPr id="1026" name="Picture 2">
            <a:extLst>
              <a:ext uri="{FF2B5EF4-FFF2-40B4-BE49-F238E27FC236}">
                <a16:creationId xmlns:a16="http://schemas.microsoft.com/office/drawing/2014/main" id="{A409F057-47A2-8260-BB35-3CBDEF32E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83559" y="4417509"/>
            <a:ext cx="478956" cy="478956"/>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39BA76E3-2910-AA33-68BD-84EEEED82C01}"/>
              </a:ext>
            </a:extLst>
          </p:cNvPr>
          <p:cNvSpPr txBox="1"/>
          <p:nvPr/>
        </p:nvSpPr>
        <p:spPr>
          <a:xfrm>
            <a:off x="1566003" y="4427923"/>
            <a:ext cx="9742438" cy="523220"/>
          </a:xfrm>
          <a:prstGeom prst="rect">
            <a:avLst/>
          </a:prstGeom>
          <a:noFill/>
        </p:spPr>
        <p:txBody>
          <a:bodyPr wrap="square" rtlCol="0">
            <a:spAutoFit/>
          </a:bodyPr>
          <a:lstStyle/>
          <a:p>
            <a:r>
              <a:rPr lang="vi-VN" sz="2800" dirty="0">
                <a:solidFill>
                  <a:srgbClr val="080A0E"/>
                </a:solidFill>
              </a:rPr>
              <a:t>Một số tác động tiêu cực của công nghệ kĩ thuật số</a:t>
            </a:r>
          </a:p>
        </p:txBody>
      </p:sp>
    </p:spTree>
    <p:extLst>
      <p:ext uri="{BB962C8B-B14F-4D97-AF65-F5344CB8AC3E}">
        <p14:creationId xmlns:p14="http://schemas.microsoft.com/office/powerpoint/2010/main" val="41882130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69BD4EA1-0697-8911-810F-499579C326EC}"/>
              </a:ext>
            </a:extLst>
          </p:cNvPr>
          <p:cNvSpPr txBox="1"/>
          <p:nvPr/>
        </p:nvSpPr>
        <p:spPr>
          <a:xfrm>
            <a:off x="60884" y="1378930"/>
            <a:ext cx="6008101" cy="5201424"/>
          </a:xfrm>
          <a:prstGeom prst="rect">
            <a:avLst/>
          </a:prstGeom>
          <a:noFill/>
        </p:spPr>
        <p:txBody>
          <a:bodyPr wrap="square" rtlCol="0">
            <a:spAutoFit/>
          </a:bodyPr>
          <a:lstStyle/>
          <a:p>
            <a:r>
              <a:rPr lang="vi-VN" sz="4000" dirty="0">
                <a:solidFill>
                  <a:srgbClr val="FF0000"/>
                </a:solidFill>
              </a:rPr>
              <a:t>Ảnh hưởng tiêu cực đến tâm lí và lối sống:</a:t>
            </a:r>
            <a:br>
              <a:rPr lang="vi-VN" sz="3600" dirty="0">
                <a:solidFill>
                  <a:srgbClr val="080A0E"/>
                </a:solidFill>
              </a:rPr>
            </a:br>
            <a:r>
              <a:rPr lang="vi-VN" sz="3600" dirty="0">
                <a:solidFill>
                  <a:srgbClr val="080A0E"/>
                </a:solidFill>
              </a:rPr>
              <a:t>Mạng xã hội và các ứng dụng trao đổi qua mạng được tạo ra để gắn kết con người lại với nhau, nhưng đôi khi người sử dụng quá coi trọng cuộc sống ảo mà sao nhãng những giá trị thật.</a:t>
            </a:r>
            <a:endParaRPr lang="vi-VN" sz="8000" dirty="0">
              <a:solidFill>
                <a:srgbClr val="080A0E"/>
              </a:solidFill>
            </a:endParaRPr>
          </a:p>
        </p:txBody>
      </p:sp>
      <p:pic>
        <p:nvPicPr>
          <p:cNvPr id="27" name="Picture 4">
            <a:extLst>
              <a:ext uri="{FF2B5EF4-FFF2-40B4-BE49-F238E27FC236}">
                <a16:creationId xmlns:a16="http://schemas.microsoft.com/office/drawing/2014/main" id="{5D6FE682-56B8-F993-A1B5-4558E9AC1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 b="13"/>
          <a:stretch/>
        </p:blipFill>
        <p:spPr bwMode="auto">
          <a:xfrm>
            <a:off x="6371189" y="580685"/>
            <a:ext cx="5348452" cy="5461895"/>
          </a:xfrm>
          <a:prstGeom prst="rect">
            <a:avLst/>
          </a:prstGeom>
          <a:noFill/>
          <a:extLst>
            <a:ext uri="{909E8E84-426E-40DD-AFC4-6F175D3DCCD1}">
              <a14:hiddenFill xmlns:a14="http://schemas.microsoft.com/office/drawing/2010/main">
                <a:solidFill>
                  <a:srgbClr val="FFFFFF"/>
                </a:solidFill>
              </a14:hiddenFill>
            </a:ext>
          </a:extLst>
        </p:spPr>
      </p:pic>
      <p:sp>
        <p:nvSpPr>
          <p:cNvPr id="47" name="Lưu đồ: Điểm Kết Thúc 46">
            <a:extLst>
              <a:ext uri="{FF2B5EF4-FFF2-40B4-BE49-F238E27FC236}">
                <a16:creationId xmlns:a16="http://schemas.microsoft.com/office/drawing/2014/main" id="{4D08CB6A-6E74-982D-35F2-48C4D89D082D}"/>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51" name="Hộp Văn bản 50">
            <a:extLst>
              <a:ext uri="{FF2B5EF4-FFF2-40B4-BE49-F238E27FC236}">
                <a16:creationId xmlns:a16="http://schemas.microsoft.com/office/drawing/2014/main" id="{94C27204-6E9F-D34D-61E6-5EEDD13B2A69}"/>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2" name="Hộp Văn bản 51">
            <a:extLst>
              <a:ext uri="{FF2B5EF4-FFF2-40B4-BE49-F238E27FC236}">
                <a16:creationId xmlns:a16="http://schemas.microsoft.com/office/drawing/2014/main" id="{032883D4-785F-A599-EAF1-78361303F647}"/>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2850203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Hình chữ nhật 6">
            <a:extLst>
              <a:ext uri="{FF2B5EF4-FFF2-40B4-BE49-F238E27FC236}">
                <a16:creationId xmlns:a16="http://schemas.microsoft.com/office/drawing/2014/main" id="{06F17EF0-419E-1D24-AC5D-558A069584B9}"/>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ộp Văn bản 46">
            <a:extLst>
              <a:ext uri="{FF2B5EF4-FFF2-40B4-BE49-F238E27FC236}">
                <a16:creationId xmlns:a16="http://schemas.microsoft.com/office/drawing/2014/main" id="{431EB77C-D6C5-1DB4-84FD-B0895E5A11BF}"/>
              </a:ext>
            </a:extLst>
          </p:cNvPr>
          <p:cNvSpPr txBox="1"/>
          <p:nvPr/>
        </p:nvSpPr>
        <p:spPr>
          <a:xfrm>
            <a:off x="75137" y="1568534"/>
            <a:ext cx="6008101" cy="4524315"/>
          </a:xfrm>
          <a:prstGeom prst="rect">
            <a:avLst/>
          </a:prstGeom>
          <a:noFill/>
        </p:spPr>
        <p:txBody>
          <a:bodyPr wrap="square" rtlCol="0">
            <a:spAutoFit/>
          </a:bodyPr>
          <a:lstStyle/>
          <a:p>
            <a:r>
              <a:rPr lang="vi-VN" sz="3600" dirty="0">
                <a:solidFill>
                  <a:srgbClr val="080A0E"/>
                </a:solidFill>
              </a:rPr>
              <a:t>Dần mất đi hiểu biết đúng đắn về thực tế và dễ có những cảm xúc tiêu cực. Những người bị các tác động tiêu cực qua mạng (bị người khác so sánh, chê bai, đánh giá thấp) có thể bị lo âu, trầm cảm.</a:t>
            </a:r>
            <a:endParaRPr lang="vi-VN" sz="8000" dirty="0">
              <a:solidFill>
                <a:srgbClr val="080A0E"/>
              </a:solidFill>
            </a:endParaRPr>
          </a:p>
        </p:txBody>
      </p:sp>
      <p:pic>
        <p:nvPicPr>
          <p:cNvPr id="51" name="Picture 4">
            <a:extLst>
              <a:ext uri="{FF2B5EF4-FFF2-40B4-BE49-F238E27FC236}">
                <a16:creationId xmlns:a16="http://schemas.microsoft.com/office/drawing/2014/main" id="{62D6C2B8-AA8D-E7DC-54A8-FB575A847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3" b="13"/>
          <a:stretch/>
        </p:blipFill>
        <p:spPr bwMode="auto">
          <a:xfrm>
            <a:off x="6371189" y="580685"/>
            <a:ext cx="5348452" cy="5461895"/>
          </a:xfrm>
          <a:prstGeom prst="rect">
            <a:avLst/>
          </a:prstGeom>
          <a:noFill/>
          <a:extLst>
            <a:ext uri="{909E8E84-426E-40DD-AFC4-6F175D3DCCD1}">
              <a14:hiddenFill xmlns:a14="http://schemas.microsoft.com/office/drawing/2010/main">
                <a:solidFill>
                  <a:srgbClr val="FFFFFF"/>
                </a:solidFill>
              </a14:hiddenFill>
            </a:ext>
          </a:extLst>
        </p:spPr>
      </p:pic>
      <p:sp>
        <p:nvSpPr>
          <p:cNvPr id="54" name="Lưu đồ: Điểm Kết Thúc 53">
            <a:extLst>
              <a:ext uri="{FF2B5EF4-FFF2-40B4-BE49-F238E27FC236}">
                <a16:creationId xmlns:a16="http://schemas.microsoft.com/office/drawing/2014/main" id="{7924B428-82D7-82BA-0D65-B3442C349C8B}"/>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55" name="Hộp Văn bản 54">
            <a:extLst>
              <a:ext uri="{FF2B5EF4-FFF2-40B4-BE49-F238E27FC236}">
                <a16:creationId xmlns:a16="http://schemas.microsoft.com/office/drawing/2014/main" id="{3529DD95-21E4-9F36-838B-53ED77FA973A}"/>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5400" dirty="0"/>
          </a:p>
        </p:txBody>
      </p:sp>
      <p:sp>
        <p:nvSpPr>
          <p:cNvPr id="56" name="Hộp Văn bản 55">
            <a:extLst>
              <a:ext uri="{FF2B5EF4-FFF2-40B4-BE49-F238E27FC236}">
                <a16:creationId xmlns:a16="http://schemas.microsoft.com/office/drawing/2014/main" id="{7FFEF633-EAEC-7CDD-384D-BE284EAD0AEE}"/>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42570820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Lưu đồ: Điểm Kết Thúc 3">
            <a:extLst>
              <a:ext uri="{FF2B5EF4-FFF2-40B4-BE49-F238E27FC236}">
                <a16:creationId xmlns:a16="http://schemas.microsoft.com/office/drawing/2014/main" id="{66AE4C7B-F66F-F6E3-233B-F217004A7903}"/>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1" name="Hộp Văn bản 10">
            <a:extLst>
              <a:ext uri="{FF2B5EF4-FFF2-40B4-BE49-F238E27FC236}">
                <a16:creationId xmlns:a16="http://schemas.microsoft.com/office/drawing/2014/main" id="{1C9C462E-A234-A7E7-F716-61A35CF05DAD}"/>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42232" y="1337665"/>
            <a:ext cx="7745071" cy="5693866"/>
          </a:xfrm>
          <a:prstGeom prst="rect">
            <a:avLst/>
          </a:prstGeom>
          <a:noFill/>
        </p:spPr>
        <p:txBody>
          <a:bodyPr wrap="square" rtlCol="0">
            <a:spAutoFit/>
          </a:bodyPr>
          <a:lstStyle/>
          <a:p>
            <a:r>
              <a:rPr lang="vi-VN" sz="4000" kern="1200" dirty="0">
                <a:solidFill>
                  <a:srgbClr val="FF0000"/>
                </a:solidFill>
                <a:effectLst/>
                <a:latin typeface="Google Sans Flex" panose="020B0503030502040204" pitchFamily="34" charset="0"/>
                <a:ea typeface="+mn-ea"/>
                <a:cs typeface="+mn-cs"/>
              </a:rPr>
              <a:t>Ảnh hưởng tiêu cực đến thể chất:</a:t>
            </a:r>
            <a:br>
              <a:rPr lang="vi-VN" sz="4000" kern="1200" dirty="0">
                <a:solidFill>
                  <a:srgbClr val="080A0E"/>
                </a:solidFill>
                <a:effectLst/>
                <a:latin typeface="Google Sans Flex" panose="020B0503030502040204" pitchFamily="34" charset="0"/>
                <a:ea typeface="+mn-ea"/>
                <a:cs typeface="+mn-cs"/>
              </a:rPr>
            </a:br>
            <a:r>
              <a:rPr lang="vi-VN" sz="3600" kern="1200" dirty="0">
                <a:solidFill>
                  <a:srgbClr val="080A0E"/>
                </a:solidFill>
                <a:effectLst/>
                <a:latin typeface="Google Sans Flex" panose="020B0503030502040204" pitchFamily="34" charset="0"/>
                <a:ea typeface="+mn-ea"/>
                <a:cs typeface="+mn-cs"/>
              </a:rPr>
              <a:t>Liên tục nhìn vào màn hình máy tính hay điện thoại thông minh trong thời gian dài thường gây ra bệnh khô mắt và suy giảm thị lực. Hiệp hội nhãn khoa Hoa Kỳ khuyên nên áp dụng quy tắc 20-20-20: Sau khi nhìn màn hình 20 phút nên nghỉ 20 giây để nhìn ra xa ít nhất 20 </a:t>
            </a:r>
            <a:r>
              <a:rPr lang="vi-VN" sz="3600" kern="1200" dirty="0" err="1">
                <a:solidFill>
                  <a:srgbClr val="080A0E"/>
                </a:solidFill>
                <a:effectLst/>
                <a:latin typeface="Google Sans Flex" panose="020B0503030502040204" pitchFamily="34" charset="0"/>
                <a:ea typeface="+mn-ea"/>
                <a:cs typeface="+mn-cs"/>
              </a:rPr>
              <a:t>feet</a:t>
            </a:r>
            <a:r>
              <a:rPr lang="vi-VN" sz="3600" kern="1200" dirty="0">
                <a:solidFill>
                  <a:srgbClr val="080A0E"/>
                </a:solidFill>
                <a:effectLst/>
                <a:latin typeface="Google Sans Flex" panose="020B0503030502040204" pitchFamily="34" charset="0"/>
              </a:rPr>
              <a:t> (khoảng 6 mét).</a:t>
            </a:r>
            <a:endParaRPr lang="vi-VN" sz="3600" dirty="0">
              <a:solidFill>
                <a:srgbClr val="080A0E"/>
              </a:solidFill>
            </a:endParaRPr>
          </a:p>
        </p:txBody>
      </p:sp>
      <p:sp>
        <p:nvSpPr>
          <p:cNvPr id="2" name="Hộp Văn bản 1">
            <a:extLst>
              <a:ext uri="{FF2B5EF4-FFF2-40B4-BE49-F238E27FC236}">
                <a16:creationId xmlns:a16="http://schemas.microsoft.com/office/drawing/2014/main" id="{FCCC017C-CF28-7627-18D4-D6C2113F5619}"/>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pic>
        <p:nvPicPr>
          <p:cNvPr id="7" name="Chỗ dành sẵn cho Nội dung 4" descr="Ảnh có chứa đồ đạc, văn bản, bảng trắng, bàn làm việc&#10;&#10;Mô tả được tạo tự động">
            <a:extLst>
              <a:ext uri="{FF2B5EF4-FFF2-40B4-BE49-F238E27FC236}">
                <a16:creationId xmlns:a16="http://schemas.microsoft.com/office/drawing/2014/main" id="{A45A91BF-5CA0-02DF-391C-A9078DA273AB}"/>
              </a:ext>
            </a:extLst>
          </p:cNvPr>
          <p:cNvPicPr>
            <a:picLocks noChangeAspect="1"/>
          </p:cNvPicPr>
          <p:nvPr/>
        </p:nvPicPr>
        <p:blipFill>
          <a:blip r:embed="rId2"/>
          <a:srcRect l="6744" r="11504" b="-2"/>
          <a:stretch/>
        </p:blipFill>
        <p:spPr>
          <a:xfrm>
            <a:off x="7588776" y="980699"/>
            <a:ext cx="4463859" cy="446385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4084880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97027" y="1517437"/>
            <a:ext cx="7087477" cy="4524315"/>
          </a:xfrm>
          <a:prstGeom prst="rect">
            <a:avLst/>
          </a:prstGeom>
          <a:noFill/>
        </p:spPr>
        <p:txBody>
          <a:bodyPr wrap="square" rtlCol="0">
            <a:spAutoFit/>
          </a:bodyPr>
          <a:lstStyle/>
          <a:p>
            <a:r>
              <a:rPr lang="vi-VN" sz="3600" kern="1200" dirty="0">
                <a:solidFill>
                  <a:srgbClr val="080A0E"/>
                </a:solidFill>
                <a:effectLst/>
                <a:latin typeface="Google Sans Flex" panose="020B0503030502040204" pitchFamily="34" charset="0"/>
                <a:ea typeface="+mn-ea"/>
                <a:cs typeface="+mn-cs"/>
              </a:rPr>
              <a:t>UNICEF (Quỹ Nhi đồng Liên Hợp Quốc) cũng đưa ra lời khuyên tương tự cho trẻ em. Sử dụng máy tính hay điện thoại thông minh quá gần giờ đi ngủ có thể gây ra khó ngủ; ánh sáng xanh của màn hình có thể làm rối loạn nhịp sinh học của cơ thể.</a:t>
            </a:r>
            <a:endParaRPr lang="vi-VN" sz="3600" dirty="0">
              <a:solidFill>
                <a:srgbClr val="080A0E"/>
              </a:solidFill>
            </a:endParaRPr>
          </a:p>
        </p:txBody>
      </p:sp>
      <p:pic>
        <p:nvPicPr>
          <p:cNvPr id="7" name="Chỗ dành sẵn cho Nội dung 4" descr="Ảnh có chứa đồ đạc, văn bản, bảng trắng, bàn làm việc&#10;&#10;Mô tả được tạo tự động">
            <a:extLst>
              <a:ext uri="{FF2B5EF4-FFF2-40B4-BE49-F238E27FC236}">
                <a16:creationId xmlns:a16="http://schemas.microsoft.com/office/drawing/2014/main" id="{A45A91BF-5CA0-02DF-391C-A9078DA273AB}"/>
              </a:ext>
            </a:extLst>
          </p:cNvPr>
          <p:cNvPicPr>
            <a:picLocks noChangeAspect="1"/>
          </p:cNvPicPr>
          <p:nvPr/>
        </p:nvPicPr>
        <p:blipFill>
          <a:blip r:embed="rId2"/>
          <a:srcRect l="6744" r="11504" b="-2"/>
          <a:stretch/>
        </p:blipFill>
        <p:spPr>
          <a:xfrm>
            <a:off x="6920248" y="980699"/>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5" name="Lưu đồ: Điểm Kết Thúc 4">
            <a:extLst>
              <a:ext uri="{FF2B5EF4-FFF2-40B4-BE49-F238E27FC236}">
                <a16:creationId xmlns:a16="http://schemas.microsoft.com/office/drawing/2014/main" id="{65C345C8-B714-2CE1-5597-F13EE740B0A7}"/>
              </a:ext>
            </a:extLst>
          </p:cNvPr>
          <p:cNvSpPr/>
          <p:nvPr/>
        </p:nvSpPr>
        <p:spPr>
          <a:xfrm>
            <a:off x="3472567"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6" name="Hộp Văn bản 5">
            <a:extLst>
              <a:ext uri="{FF2B5EF4-FFF2-40B4-BE49-F238E27FC236}">
                <a16:creationId xmlns:a16="http://schemas.microsoft.com/office/drawing/2014/main" id="{5000C37B-9943-487D-3C0F-5DA82C985EED}"/>
              </a:ext>
            </a:extLst>
          </p:cNvPr>
          <p:cNvSpPr txBox="1"/>
          <p:nvPr/>
        </p:nvSpPr>
        <p:spPr>
          <a:xfrm>
            <a:off x="4220732" y="454418"/>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5400" dirty="0"/>
          </a:p>
        </p:txBody>
      </p:sp>
      <p:sp>
        <p:nvSpPr>
          <p:cNvPr id="8" name="Hộp Văn bản 7">
            <a:extLst>
              <a:ext uri="{FF2B5EF4-FFF2-40B4-BE49-F238E27FC236}">
                <a16:creationId xmlns:a16="http://schemas.microsoft.com/office/drawing/2014/main" id="{D8120E4D-3E77-2FB6-9976-A87FBBD8AA33}"/>
              </a:ext>
            </a:extLst>
          </p:cNvPr>
          <p:cNvSpPr txBox="1"/>
          <p:nvPr/>
        </p:nvSpPr>
        <p:spPr>
          <a:xfrm>
            <a:off x="1648014" y="577112"/>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1.</a:t>
            </a:r>
            <a:endParaRPr lang="vi-VN" sz="3200" dirty="0"/>
          </a:p>
        </p:txBody>
      </p:sp>
    </p:spTree>
    <p:extLst>
      <p:ext uri="{BB962C8B-B14F-4D97-AF65-F5344CB8AC3E}">
        <p14:creationId xmlns:p14="http://schemas.microsoft.com/office/powerpoint/2010/main" val="26228564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9" name="Rectangle 6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1"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72" name="Freeform: Shape 71">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3" name="Freeform: Shape 72">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64" name="Content Placeholder 63">
            <a:extLst>
              <a:ext uri="{FF2B5EF4-FFF2-40B4-BE49-F238E27FC236}">
                <a16:creationId xmlns:a16="http://schemas.microsoft.com/office/drawing/2014/main" id="{3370689E-308F-26C4-54A9-1ED379477099}"/>
              </a:ext>
            </a:extLst>
          </p:cNvPr>
          <p:cNvSpPr>
            <a:spLocks noGrp="1"/>
          </p:cNvSpPr>
          <p:nvPr>
            <p:ph idx="1"/>
          </p:nvPr>
        </p:nvSpPr>
        <p:spPr>
          <a:xfrm>
            <a:off x="1185756" y="2384474"/>
            <a:ext cx="4987488" cy="3728613"/>
          </a:xfrm>
        </p:spPr>
        <p:txBody>
          <a:bodyPr>
            <a:normAutofit/>
          </a:bodyPr>
          <a:lstStyle/>
          <a:p>
            <a:endParaRPr lang="en-US" sz="1800"/>
          </a:p>
        </p:txBody>
      </p:sp>
      <p:grpSp>
        <p:nvGrpSpPr>
          <p:cNvPr id="81"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82" name="Freeform: Shape 81">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83"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85" name="Freeform: Shape 84">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84" name="Freeform: Shape 83">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Hình chữ nhật 2">
            <a:extLst>
              <a:ext uri="{FF2B5EF4-FFF2-40B4-BE49-F238E27FC236}">
                <a16:creationId xmlns:a16="http://schemas.microsoft.com/office/drawing/2014/main" id="{57EE4BDF-345A-DF9E-DA2A-E2A818AB2941}"/>
              </a:ext>
            </a:extLst>
          </p:cNvPr>
          <p:cNvSpPr/>
          <p:nvPr/>
        </p:nvSpPr>
        <p:spPr>
          <a:xfrm>
            <a:off x="-147267" y="-131141"/>
            <a:ext cx="12478871" cy="7062793"/>
          </a:xfrm>
          <a:prstGeom prst="rect">
            <a:avLst/>
          </a:prstGeom>
          <a:solidFill>
            <a:srgbClr val="E8EA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Hộp Văn bản 14">
            <a:extLst>
              <a:ext uri="{FF2B5EF4-FFF2-40B4-BE49-F238E27FC236}">
                <a16:creationId xmlns:a16="http://schemas.microsoft.com/office/drawing/2014/main" id="{EB71D3A6-1B79-F0F4-F800-CFE2C0C08DEC}"/>
              </a:ext>
            </a:extLst>
          </p:cNvPr>
          <p:cNvSpPr txBox="1"/>
          <p:nvPr/>
        </p:nvSpPr>
        <p:spPr>
          <a:xfrm>
            <a:off x="296035" y="1304969"/>
            <a:ext cx="7246089" cy="4647426"/>
          </a:xfrm>
          <a:prstGeom prst="rect">
            <a:avLst/>
          </a:prstGeom>
          <a:noFill/>
        </p:spPr>
        <p:txBody>
          <a:bodyPr wrap="square" rtlCol="0">
            <a:spAutoFit/>
          </a:bodyPr>
          <a:lstStyle/>
          <a:p>
            <a:r>
              <a:rPr lang="vi-VN" sz="3600" dirty="0">
                <a:solidFill>
                  <a:srgbClr val="FF0000"/>
                </a:solidFill>
              </a:rPr>
              <a:t>Ảnh hưởng tiêu cực đến tình cảm và quan hệ với người thân, bạn bè:</a:t>
            </a:r>
          </a:p>
          <a:p>
            <a:r>
              <a:rPr lang="vi-VN" sz="3200" dirty="0">
                <a:solidFill>
                  <a:srgbClr val="080A0E"/>
                </a:solidFill>
              </a:rPr>
              <a:t>Việc lạm dụng công nghệ và mạng xã hội có thể gây ra những tác động tiêu cực đến mối quan hệ cá nhân. Thay vì giao tiếp trực tiếp, nhiều người chọn trò chuyện qua tin nhắn hoặc mạng xã hội, điều này làm giảm sự kết nối tình cảm.</a:t>
            </a:r>
            <a:endParaRPr lang="en-US" sz="3200" dirty="0">
              <a:solidFill>
                <a:srgbClr val="080A0E"/>
              </a:solidFill>
            </a:endParaRPr>
          </a:p>
        </p:txBody>
      </p:sp>
      <p:pic>
        <p:nvPicPr>
          <p:cNvPr id="2050" name="Picture 2" descr="Vợ chồng hay cãi nhau sẽ bị tăng nguy cơ mắc bệnh tim | Báo ...">
            <a:extLst>
              <a:ext uri="{FF2B5EF4-FFF2-40B4-BE49-F238E27FC236}">
                <a16:creationId xmlns:a16="http://schemas.microsoft.com/office/drawing/2014/main" id="{24EA42C9-F4D3-C7CA-F992-8E8B31109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5173" y="913347"/>
            <a:ext cx="4552472" cy="5157646"/>
          </a:xfrm>
          <a:prstGeom prst="rect">
            <a:avLst/>
          </a:prstGeom>
          <a:noFill/>
          <a:extLst>
            <a:ext uri="{909E8E84-426E-40DD-AFC4-6F175D3DCCD1}">
              <a14:hiddenFill xmlns:a14="http://schemas.microsoft.com/office/drawing/2010/main">
                <a:solidFill>
                  <a:srgbClr val="FFFFFF"/>
                </a:solidFill>
              </a14:hiddenFill>
            </a:ext>
          </a:extLst>
        </p:spPr>
      </p:pic>
      <p:sp>
        <p:nvSpPr>
          <p:cNvPr id="12" name="Lưu đồ: Điểm Kết Thúc 11">
            <a:extLst>
              <a:ext uri="{FF2B5EF4-FFF2-40B4-BE49-F238E27FC236}">
                <a16:creationId xmlns:a16="http://schemas.microsoft.com/office/drawing/2014/main" id="{DBEF6539-65BC-250B-6932-979DF1E91FF5}"/>
              </a:ext>
            </a:extLst>
          </p:cNvPr>
          <p:cNvSpPr/>
          <p:nvPr/>
        </p:nvSpPr>
        <p:spPr>
          <a:xfrm>
            <a:off x="806858" y="471630"/>
            <a:ext cx="2167103" cy="715144"/>
          </a:xfrm>
          <a:prstGeom prst="flowChartTerminator">
            <a:avLst/>
          </a:prstGeom>
          <a:solidFill>
            <a:srgbClr val="F3F6FC"/>
          </a:solidFill>
          <a:ln>
            <a:gradFill flip="none" rotWithShape="1">
              <a:gsLst>
                <a:gs pos="0">
                  <a:srgbClr val="003192"/>
                </a:gs>
                <a:gs pos="100000">
                  <a:srgbClr val="A50021"/>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4800" dirty="0"/>
          </a:p>
        </p:txBody>
      </p:sp>
      <p:sp>
        <p:nvSpPr>
          <p:cNvPr id="13" name="Hộp Văn bản 12">
            <a:extLst>
              <a:ext uri="{FF2B5EF4-FFF2-40B4-BE49-F238E27FC236}">
                <a16:creationId xmlns:a16="http://schemas.microsoft.com/office/drawing/2014/main" id="{5529AEC3-5B53-DF26-A4BF-6D7070919266}"/>
              </a:ext>
            </a:extLst>
          </p:cNvPr>
          <p:cNvSpPr txBox="1"/>
          <p:nvPr/>
        </p:nvSpPr>
        <p:spPr>
          <a:xfrm>
            <a:off x="1654307" y="451682"/>
            <a:ext cx="988694" cy="923330"/>
          </a:xfrm>
          <a:prstGeom prst="rect">
            <a:avLst/>
          </a:prstGeom>
          <a:noFill/>
        </p:spPr>
        <p:txBody>
          <a:bodyPr wrap="square" rtlCol="0">
            <a:spAutoFit/>
          </a:bodyPr>
          <a:lstStyle/>
          <a:p>
            <a:r>
              <a:rPr lang="en-US" sz="5400" dirty="0">
                <a:gradFill flip="none" rotWithShape="1">
                  <a:gsLst>
                    <a:gs pos="0">
                      <a:srgbClr val="003192"/>
                    </a:gs>
                    <a:gs pos="100000">
                      <a:srgbClr val="C00000"/>
                    </a:gs>
                  </a:gsLst>
                  <a:lin ang="0" scaled="1"/>
                  <a:tileRect/>
                </a:gradFill>
                <a:latin typeface="Google Sans Flex" panose="020B0503030502040204" pitchFamily="34" charset="0"/>
              </a:rPr>
              <a:t>3.</a:t>
            </a:r>
            <a:endParaRPr lang="vi-VN" sz="5400" dirty="0"/>
          </a:p>
        </p:txBody>
      </p:sp>
      <p:sp>
        <p:nvSpPr>
          <p:cNvPr id="14" name="Hộp Văn bản 13">
            <a:extLst>
              <a:ext uri="{FF2B5EF4-FFF2-40B4-BE49-F238E27FC236}">
                <a16:creationId xmlns:a16="http://schemas.microsoft.com/office/drawing/2014/main" id="{F55D5DC2-8924-1D4A-4CD6-04FD48521AD8}"/>
              </a:ext>
            </a:extLst>
          </p:cNvPr>
          <p:cNvSpPr txBox="1"/>
          <p:nvPr/>
        </p:nvSpPr>
        <p:spPr>
          <a:xfrm>
            <a:off x="4236230" y="623606"/>
            <a:ext cx="988694" cy="584775"/>
          </a:xfrm>
          <a:prstGeom prst="rect">
            <a:avLst/>
          </a:prstGeom>
          <a:noFill/>
        </p:spPr>
        <p:txBody>
          <a:bodyPr wrap="square" rtlCol="0">
            <a:spAutoFit/>
          </a:bodyPr>
          <a:lstStyle/>
          <a:p>
            <a:r>
              <a:rPr lang="en-US" sz="3200" dirty="0">
                <a:gradFill flip="none" rotWithShape="1">
                  <a:gsLst>
                    <a:gs pos="0">
                      <a:srgbClr val="003192"/>
                    </a:gs>
                    <a:gs pos="100000">
                      <a:srgbClr val="C00000"/>
                    </a:gs>
                  </a:gsLst>
                  <a:lin ang="0" scaled="1"/>
                  <a:tileRect/>
                </a:gradFill>
                <a:latin typeface="Google Sans Flex" panose="020B0503030502040204" pitchFamily="34" charset="0"/>
              </a:rPr>
              <a:t>2.</a:t>
            </a:r>
            <a:endParaRPr lang="vi-VN" sz="3200" dirty="0"/>
          </a:p>
        </p:txBody>
      </p:sp>
    </p:spTree>
    <p:extLst>
      <p:ext uri="{BB962C8B-B14F-4D97-AF65-F5344CB8AC3E}">
        <p14:creationId xmlns:p14="http://schemas.microsoft.com/office/powerpoint/2010/main" val="15369371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ExploreVTI">
  <a:themeElements>
    <a:clrScheme name="AnalogousFromLightSeedLeftStep">
      <a:dk1>
        <a:srgbClr val="000000"/>
      </a:dk1>
      <a:lt1>
        <a:srgbClr val="FFFFFF"/>
      </a:lt1>
      <a:dk2>
        <a:srgbClr val="213B33"/>
      </a:dk2>
      <a:lt2>
        <a:srgbClr val="E8E3E2"/>
      </a:lt2>
      <a:accent1>
        <a:srgbClr val="4EAFBA"/>
      </a:accent1>
      <a:accent2>
        <a:srgbClr val="4DB392"/>
      </a:accent2>
      <a:accent3>
        <a:srgbClr val="4FB369"/>
      </a:accent3>
      <a:accent4>
        <a:srgbClr val="5DB54E"/>
      </a:accent4>
      <a:accent5>
        <a:srgbClr val="89AA5D"/>
      </a:accent5>
      <a:accent6>
        <a:srgbClr val="A3A546"/>
      </a:accent6>
      <a:hlink>
        <a:srgbClr val="AE7069"/>
      </a:hlink>
      <a:folHlink>
        <a:srgbClr val="7F7F7F"/>
      </a:folHlink>
    </a:clrScheme>
    <a:fontScheme name="1 Tùy chỉnh">
      <a:majorFont>
        <a:latin typeface="Google Sans Flex"/>
        <a:ea typeface=""/>
        <a:cs typeface=""/>
      </a:majorFont>
      <a:minorFont>
        <a:latin typeface="Google Sans Flex"/>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508</TotalTime>
  <Words>1363</Words>
  <Application>Microsoft Office PowerPoint</Application>
  <PresentationFormat>Màn hình rộng</PresentationFormat>
  <Paragraphs>97</Paragraphs>
  <Slides>24</Slides>
  <Notes>11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24</vt:i4>
      </vt:variant>
    </vt:vector>
  </HeadingPairs>
  <TitlesOfParts>
    <vt:vector size="31" baseType="lpstr">
      <vt:lpstr>Arial</vt:lpstr>
      <vt:lpstr>Avenir Next LT Pro</vt:lpstr>
      <vt:lpstr>AvenirNext LT Pro Medium</vt:lpstr>
      <vt:lpstr>Google Sans Flex</vt:lpstr>
      <vt:lpstr>Praise</vt:lpstr>
      <vt:lpstr>Segoe UI Semilight</vt:lpstr>
      <vt:lpstr>ExploreVTI</vt:lpstr>
      <vt:lpstr>Chào mừng</vt:lpstr>
      <vt:lpstr>Chào mừng</vt:lpstr>
      <vt:lpstr>Chào mừng</vt:lpstr>
      <vt:lpstr>Bài 1:</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Bài 2:</vt:lpstr>
      <vt:lpstr>Bài 2:</vt:lpstr>
      <vt:lpstr>Bản trình bày PowerPoint</vt:lpstr>
      <vt:lpstr>Bản trình bày PowerPoint</vt:lpstr>
      <vt:lpstr>Bản trình bày PowerPoint</vt:lpstr>
      <vt:lpstr>Bản trình bày PowerPoint</vt:lpstr>
      <vt:lpstr>Bài 2:</vt:lpstr>
      <vt:lpstr>Bài 2:</vt:lpstr>
      <vt:lpstr>Bài 2:</vt:lpstr>
      <vt:lpstr>Cảm ơn cô và các bạn đã xem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phước hiếu lê</dc:creator>
  <cp:lastModifiedBy>Tiến Đạt Châu</cp:lastModifiedBy>
  <cp:revision>11</cp:revision>
  <dcterms:created xsi:type="dcterms:W3CDTF">2024-10-13T01:36:54Z</dcterms:created>
  <dcterms:modified xsi:type="dcterms:W3CDTF">2024-10-20T15:33:19Z</dcterms:modified>
</cp:coreProperties>
</file>