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5"/>
  </p:notesMasterIdLst>
  <p:handoutMasterIdLst>
    <p:handoutMasterId r:id="rId56"/>
  </p:handoutMasterIdLst>
  <p:sldIdLst>
    <p:sldId id="309" r:id="rId2"/>
    <p:sldId id="256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303" r:id="rId31"/>
    <p:sldId id="311" r:id="rId32"/>
    <p:sldId id="258" r:id="rId33"/>
    <p:sldId id="289" r:id="rId34"/>
    <p:sldId id="287" r:id="rId35"/>
    <p:sldId id="288" r:id="rId36"/>
    <p:sldId id="297" r:id="rId37"/>
    <p:sldId id="290" r:id="rId38"/>
    <p:sldId id="301" r:id="rId39"/>
    <p:sldId id="294" r:id="rId40"/>
    <p:sldId id="295" r:id="rId41"/>
    <p:sldId id="296" r:id="rId42"/>
    <p:sldId id="298" r:id="rId43"/>
    <p:sldId id="299" r:id="rId44"/>
    <p:sldId id="300" r:id="rId45"/>
    <p:sldId id="302" r:id="rId46"/>
    <p:sldId id="293" r:id="rId47"/>
    <p:sldId id="307" r:id="rId48"/>
    <p:sldId id="304" r:id="rId49"/>
    <p:sldId id="305" r:id="rId50"/>
    <p:sldId id="291" r:id="rId51"/>
    <p:sldId id="292" r:id="rId52"/>
    <p:sldId id="308" r:id="rId53"/>
    <p:sldId id="310" r:id="rId54"/>
  </p:sldIdLst>
  <p:sldSz cx="24377650" cy="13716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5" autoAdjust="0"/>
    <p:restoredTop sz="74613" autoAdjust="0"/>
  </p:normalViewPr>
  <p:slideViewPr>
    <p:cSldViewPr snapToGrid="0">
      <p:cViewPr>
        <p:scale>
          <a:sx n="56" d="100"/>
          <a:sy n="56" d="100"/>
        </p:scale>
        <p:origin x="14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59598"/>
    </p:cViewPr>
  </p:sorterViewPr>
  <p:notesViewPr>
    <p:cSldViewPr snapToGrid="0" showGuides="1">
      <p:cViewPr varScale="1">
        <p:scale>
          <a:sx n="78" d="100"/>
          <a:sy n="78" d="100"/>
        </p:scale>
        <p:origin x="39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88C53A-6391-49B5-B801-2F8A6327914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790F30-5CCB-4BF5-AEF6-7BB84334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9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5178F5-8AA0-4D74-B0F7-391EB99BEE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B6384B-FB04-4322-ADE9-7313F181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None/>
            </a:pPr>
            <a:fld id="{0F2C7DF2-37E0-4312-8E1A-3481AAD58D33}" type="slidenum">
              <a:rPr lang="en-US" altLang="zh-CN" b="1">
                <a:solidFill>
                  <a:srgbClr val="FFFFFF"/>
                </a:solidFill>
                <a:ea typeface="微软雅黑" pitchFamily="34" charset="-122"/>
              </a:rPr>
              <a:pPr>
                <a:buFont typeface="Wingdings" pitchFamily="2" charset="2"/>
                <a:buNone/>
              </a:pPr>
              <a:t>1</a:t>
            </a:fld>
            <a:endParaRPr lang="en-US" altLang="zh-CN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49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7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8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5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4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2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0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81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5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6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2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4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3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3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45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5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73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8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7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5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7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57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12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36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9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1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9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81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9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3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a Mast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73521" y="0"/>
            <a:ext cx="22266370" cy="1353568"/>
          </a:xfrm>
        </p:spPr>
        <p:txBody>
          <a:bodyPr anchor="b">
            <a:noAutofit/>
          </a:bodyPr>
          <a:lstStyle>
            <a:lvl1pPr marL="0" indent="0" algn="l">
              <a:buNone/>
              <a:defRPr sz="5599" spc="-30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Slide title or leave blank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016-9AA7-4549-9B0C-A20E1FF3964C}" type="datetime1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73520" y="1289507"/>
            <a:ext cx="22266368" cy="553846"/>
          </a:xfrm>
        </p:spPr>
        <p:txBody>
          <a:bodyPr>
            <a:noAutofit/>
          </a:bodyPr>
          <a:lstStyle>
            <a:lvl1pPr marL="0" indent="0" algn="l">
              <a:buNone/>
              <a:defRPr sz="2799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Put your subtitle here or leave blank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03611" y="4638388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4903611" y="3495247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965473" y="3495247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5965473" y="4530834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4903611" y="7828771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965473" y="7828771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4903611" y="6817535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903611" y="5728171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5965473" y="5728171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5965473" y="6817535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4903611" y="8804110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5965473" y="8804110"/>
            <a:ext cx="714459" cy="714645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24"/>
          <p:cNvSpPr>
            <a:spLocks noGrp="1"/>
          </p:cNvSpPr>
          <p:nvPr>
            <p:ph type="pic" sz="quarter" idx="29"/>
          </p:nvPr>
        </p:nvSpPr>
        <p:spPr>
          <a:xfrm>
            <a:off x="25844256" y="9849518"/>
            <a:ext cx="956892" cy="1126619"/>
          </a:xfrm>
          <a:custGeom>
            <a:avLst/>
            <a:gdLst>
              <a:gd name="connsiteX0" fmla="*/ 252115 w 7832714"/>
              <a:gd name="connsiteY0" fmla="*/ 5667920 h 9222028"/>
              <a:gd name="connsiteX1" fmla="*/ 321118 w 7832714"/>
              <a:gd name="connsiteY1" fmla="*/ 5706061 h 9222028"/>
              <a:gd name="connsiteX2" fmla="*/ 341919 w 7832714"/>
              <a:gd name="connsiteY2" fmla="*/ 5718200 h 9222028"/>
              <a:gd name="connsiteX3" fmla="*/ 303472 w 7832714"/>
              <a:gd name="connsiteY3" fmla="*/ 5696674 h 9222028"/>
              <a:gd name="connsiteX4" fmla="*/ 252115 w 7832714"/>
              <a:gd name="connsiteY4" fmla="*/ 5667920 h 9222028"/>
              <a:gd name="connsiteX5" fmla="*/ 80926 w 7832714"/>
              <a:gd name="connsiteY5" fmla="*/ 2490980 h 9222028"/>
              <a:gd name="connsiteX6" fmla="*/ 197626 w 7832714"/>
              <a:gd name="connsiteY6" fmla="*/ 2562114 h 9222028"/>
              <a:gd name="connsiteX7" fmla="*/ 295741 w 7832714"/>
              <a:gd name="connsiteY7" fmla="*/ 2621920 h 9222028"/>
              <a:gd name="connsiteX8" fmla="*/ 301916 w 7832714"/>
              <a:gd name="connsiteY8" fmla="*/ 2627757 h 9222028"/>
              <a:gd name="connsiteX9" fmla="*/ 80926 w 7832714"/>
              <a:gd name="connsiteY9" fmla="*/ 2490980 h 9222028"/>
              <a:gd name="connsiteX10" fmla="*/ 3099404 w 7832714"/>
              <a:gd name="connsiteY10" fmla="*/ 108 h 9222028"/>
              <a:gd name="connsiteX11" fmla="*/ 3311737 w 7832714"/>
              <a:gd name="connsiteY11" fmla="*/ 22791 h 9222028"/>
              <a:gd name="connsiteX12" fmla="*/ 3430013 w 7832714"/>
              <a:gd name="connsiteY12" fmla="*/ 97396 h 9222028"/>
              <a:gd name="connsiteX13" fmla="*/ 7697298 w 7832714"/>
              <a:gd name="connsiteY13" fmla="*/ 2829812 h 9222028"/>
              <a:gd name="connsiteX14" fmla="*/ 7507434 w 7832714"/>
              <a:gd name="connsiteY14" fmla="*/ 2982131 h 9222028"/>
              <a:gd name="connsiteX15" fmla="*/ 7653724 w 7832714"/>
              <a:gd name="connsiteY15" fmla="*/ 3100256 h 9222028"/>
              <a:gd name="connsiteX16" fmla="*/ 6838238 w 7832714"/>
              <a:gd name="connsiteY16" fmla="*/ 3526128 h 9222028"/>
              <a:gd name="connsiteX17" fmla="*/ 6847576 w 7832714"/>
              <a:gd name="connsiteY17" fmla="*/ 4256638 h 9222028"/>
              <a:gd name="connsiteX18" fmla="*/ 6928502 w 7832714"/>
              <a:gd name="connsiteY18" fmla="*/ 4722920 h 9222028"/>
              <a:gd name="connsiteX19" fmla="*/ 6564336 w 7832714"/>
              <a:gd name="connsiteY19" fmla="*/ 4558167 h 9222028"/>
              <a:gd name="connsiteX20" fmla="*/ 6775988 w 7832714"/>
              <a:gd name="connsiteY20" fmla="*/ 4741572 h 9222028"/>
              <a:gd name="connsiteX21" fmla="*/ 6439834 w 7832714"/>
              <a:gd name="connsiteY21" fmla="*/ 4564384 h 9222028"/>
              <a:gd name="connsiteX22" fmla="*/ 6676388 w 7832714"/>
              <a:gd name="connsiteY22" fmla="*/ 4738463 h 9222028"/>
              <a:gd name="connsiteX23" fmla="*/ 6937840 w 7832714"/>
              <a:gd name="connsiteY23" fmla="*/ 4993364 h 9222028"/>
              <a:gd name="connsiteX24" fmla="*/ 6551886 w 7832714"/>
              <a:gd name="connsiteY24" fmla="*/ 4788200 h 9222028"/>
              <a:gd name="connsiteX25" fmla="*/ 6259308 w 7832714"/>
              <a:gd name="connsiteY25" fmla="*/ 5726982 h 9222028"/>
              <a:gd name="connsiteX26" fmla="*/ 4917804 w 7832714"/>
              <a:gd name="connsiteY26" fmla="*/ 5195420 h 9222028"/>
              <a:gd name="connsiteX27" fmla="*/ 5425148 w 7832714"/>
              <a:gd name="connsiteY27" fmla="*/ 5484515 h 9222028"/>
              <a:gd name="connsiteX28" fmla="*/ 4790192 w 7832714"/>
              <a:gd name="connsiteY28" fmla="*/ 5204746 h 9222028"/>
              <a:gd name="connsiteX29" fmla="*/ 5412698 w 7832714"/>
              <a:gd name="connsiteY29" fmla="*/ 5534252 h 9222028"/>
              <a:gd name="connsiteX30" fmla="*/ 5471836 w 7832714"/>
              <a:gd name="connsiteY30" fmla="*/ 5689680 h 9222028"/>
              <a:gd name="connsiteX31" fmla="*/ 5353560 w 7832714"/>
              <a:gd name="connsiteY31" fmla="*/ 5602640 h 9222028"/>
              <a:gd name="connsiteX32" fmla="*/ 5792428 w 7832714"/>
              <a:gd name="connsiteY32" fmla="*/ 5944581 h 9222028"/>
              <a:gd name="connsiteX33" fmla="*/ 5253958 w 7832714"/>
              <a:gd name="connsiteY33" fmla="*/ 5689680 h 9222028"/>
              <a:gd name="connsiteX34" fmla="*/ 6088118 w 7832714"/>
              <a:gd name="connsiteY34" fmla="*/ 6323824 h 9222028"/>
              <a:gd name="connsiteX35" fmla="*/ 5801764 w 7832714"/>
              <a:gd name="connsiteY35" fmla="*/ 6168397 h 9222028"/>
              <a:gd name="connsiteX36" fmla="*/ 5885804 w 7832714"/>
              <a:gd name="connsiteY36" fmla="*/ 6637788 h 9222028"/>
              <a:gd name="connsiteX37" fmla="*/ 5795540 w 7832714"/>
              <a:gd name="connsiteY37" fmla="*/ 6581834 h 9222028"/>
              <a:gd name="connsiteX38" fmla="*/ 5518524 w 7832714"/>
              <a:gd name="connsiteY38" fmla="*/ 6743478 h 9222028"/>
              <a:gd name="connsiteX39" fmla="*/ 5898252 w 7832714"/>
              <a:gd name="connsiteY39" fmla="*/ 6954860 h 9222028"/>
              <a:gd name="connsiteX40" fmla="*/ 5957392 w 7832714"/>
              <a:gd name="connsiteY40" fmla="*/ 7203544 h 9222028"/>
              <a:gd name="connsiteX41" fmla="*/ 5832890 w 7832714"/>
              <a:gd name="connsiteY41" fmla="*/ 7122722 h 9222028"/>
              <a:gd name="connsiteX42" fmla="*/ 5851564 w 7832714"/>
              <a:gd name="connsiteY42" fmla="*/ 7184893 h 9222028"/>
              <a:gd name="connsiteX43" fmla="*/ 5761302 w 7832714"/>
              <a:gd name="connsiteY43" fmla="*/ 7128939 h 9222028"/>
              <a:gd name="connsiteX44" fmla="*/ 5926266 w 7832714"/>
              <a:gd name="connsiteY44" fmla="*/ 7334103 h 9222028"/>
              <a:gd name="connsiteX45" fmla="*/ 5836002 w 7832714"/>
              <a:gd name="connsiteY45" fmla="*/ 7281258 h 9222028"/>
              <a:gd name="connsiteX46" fmla="*/ 5895140 w 7832714"/>
              <a:gd name="connsiteY46" fmla="*/ 7402492 h 9222028"/>
              <a:gd name="connsiteX47" fmla="*/ 5571436 w 7832714"/>
              <a:gd name="connsiteY47" fmla="*/ 7250172 h 9222028"/>
              <a:gd name="connsiteX48" fmla="*/ 5923154 w 7832714"/>
              <a:gd name="connsiteY48" fmla="*/ 7719564 h 9222028"/>
              <a:gd name="connsiteX49" fmla="*/ 5920040 w 7832714"/>
              <a:gd name="connsiteY49" fmla="*/ 8167195 h 9222028"/>
              <a:gd name="connsiteX50" fmla="*/ 5023632 w 7832714"/>
              <a:gd name="connsiteY50" fmla="*/ 8341274 h 9222028"/>
              <a:gd name="connsiteX51" fmla="*/ 5618622 w 7832714"/>
              <a:gd name="connsiteY51" fmla="*/ 9214083 h 9222028"/>
              <a:gd name="connsiteX52" fmla="*/ 5615948 w 7832714"/>
              <a:gd name="connsiteY52" fmla="*/ 9222028 h 9222028"/>
              <a:gd name="connsiteX53" fmla="*/ 5186348 w 7832714"/>
              <a:gd name="connsiteY53" fmla="*/ 9222028 h 9222028"/>
              <a:gd name="connsiteX54" fmla="*/ 5166784 w 7832714"/>
              <a:gd name="connsiteY54" fmla="*/ 9217953 h 9222028"/>
              <a:gd name="connsiteX55" fmla="*/ 1254351 w 7832714"/>
              <a:gd name="connsiteY55" fmla="*/ 6814975 h 9222028"/>
              <a:gd name="connsiteX56" fmla="*/ 1478454 w 7832714"/>
              <a:gd name="connsiteY56" fmla="*/ 6721718 h 9222028"/>
              <a:gd name="connsiteX57" fmla="*/ 1104950 w 7832714"/>
              <a:gd name="connsiteY57" fmla="*/ 6528988 h 9222028"/>
              <a:gd name="connsiteX58" fmla="*/ 1058262 w 7832714"/>
              <a:gd name="connsiteY58" fmla="*/ 6339367 h 9222028"/>
              <a:gd name="connsiteX59" fmla="*/ 317478 w 7832714"/>
              <a:gd name="connsiteY59" fmla="*/ 5904170 h 9222028"/>
              <a:gd name="connsiteX60" fmla="*/ 333041 w 7832714"/>
              <a:gd name="connsiteY60" fmla="*/ 5745634 h 9222028"/>
              <a:gd name="connsiteX61" fmla="*/ 799921 w 7832714"/>
              <a:gd name="connsiteY61" fmla="*/ 6062706 h 9222028"/>
              <a:gd name="connsiteX62" fmla="*/ 381614 w 7832714"/>
              <a:gd name="connsiteY62" fmla="*/ 5741365 h 9222028"/>
              <a:gd name="connsiteX63" fmla="*/ 341919 w 7832714"/>
              <a:gd name="connsiteY63" fmla="*/ 5718200 h 9222028"/>
              <a:gd name="connsiteX64" fmla="*/ 352422 w 7832714"/>
              <a:gd name="connsiteY64" fmla="*/ 5724080 h 9222028"/>
              <a:gd name="connsiteX65" fmla="*/ 662970 w 7832714"/>
              <a:gd name="connsiteY65" fmla="*/ 5897953 h 9222028"/>
              <a:gd name="connsiteX66" fmla="*/ 852834 w 7832714"/>
              <a:gd name="connsiteY66" fmla="*/ 5944581 h 9222028"/>
              <a:gd name="connsiteX67" fmla="*/ 522906 w 7832714"/>
              <a:gd name="connsiteY67" fmla="*/ 5764285 h 9222028"/>
              <a:gd name="connsiteX68" fmla="*/ 292578 w 7832714"/>
              <a:gd name="connsiteY68" fmla="*/ 5450321 h 9222028"/>
              <a:gd name="connsiteX69" fmla="*/ 996011 w 7832714"/>
              <a:gd name="connsiteY69" fmla="*/ 5798479 h 9222028"/>
              <a:gd name="connsiteX70" fmla="*/ 622507 w 7832714"/>
              <a:gd name="connsiteY70" fmla="*/ 5546686 h 9222028"/>
              <a:gd name="connsiteX71" fmla="*/ 669195 w 7832714"/>
              <a:gd name="connsiteY71" fmla="*/ 5565338 h 9222028"/>
              <a:gd name="connsiteX72" fmla="*/ 404629 w 7832714"/>
              <a:gd name="connsiteY72" fmla="*/ 5391259 h 9222028"/>
              <a:gd name="connsiteX73" fmla="*/ 491780 w 7832714"/>
              <a:gd name="connsiteY73" fmla="*/ 5136358 h 9222028"/>
              <a:gd name="connsiteX74" fmla="*/ 731446 w 7832714"/>
              <a:gd name="connsiteY74" fmla="*/ 5341522 h 9222028"/>
              <a:gd name="connsiteX75" fmla="*/ 675420 w 7832714"/>
              <a:gd name="connsiteY75" fmla="*/ 5232723 h 9222028"/>
              <a:gd name="connsiteX76" fmla="*/ 1207663 w 7832714"/>
              <a:gd name="connsiteY76" fmla="*/ 5580881 h 9222028"/>
              <a:gd name="connsiteX77" fmla="*/ 575819 w 7832714"/>
              <a:gd name="connsiteY77" fmla="*/ 4881456 h 9222028"/>
              <a:gd name="connsiteX78" fmla="*/ 1080049 w 7832714"/>
              <a:gd name="connsiteY78" fmla="*/ 5033775 h 9222028"/>
              <a:gd name="connsiteX79" fmla="*/ 905748 w 7832714"/>
              <a:gd name="connsiteY79" fmla="*/ 4940519 h 9222028"/>
              <a:gd name="connsiteX80" fmla="*/ 694095 w 7832714"/>
              <a:gd name="connsiteY80" fmla="*/ 4803743 h 9222028"/>
              <a:gd name="connsiteX81" fmla="*/ 762571 w 7832714"/>
              <a:gd name="connsiteY81" fmla="*/ 4841045 h 9222028"/>
              <a:gd name="connsiteX82" fmla="*/ 591381 w 7832714"/>
              <a:gd name="connsiteY82" fmla="*/ 4722920 h 9222028"/>
              <a:gd name="connsiteX83" fmla="*/ 921310 w 7832714"/>
              <a:gd name="connsiteY83" fmla="*/ 4900108 h 9222028"/>
              <a:gd name="connsiteX84" fmla="*/ 1160975 w 7832714"/>
              <a:gd name="connsiteY84" fmla="*/ 5002690 h 9222028"/>
              <a:gd name="connsiteX85" fmla="*/ 544693 w 7832714"/>
              <a:gd name="connsiteY85" fmla="*/ 4533299 h 9222028"/>
              <a:gd name="connsiteX86" fmla="*/ 535356 w 7832714"/>
              <a:gd name="connsiteY86" fmla="*/ 4312592 h 9222028"/>
              <a:gd name="connsiteX87" fmla="*/ 610057 w 7832714"/>
              <a:gd name="connsiteY87" fmla="*/ 4365437 h 9222028"/>
              <a:gd name="connsiteX88" fmla="*/ 1073824 w 7832714"/>
              <a:gd name="connsiteY88" fmla="*/ 4533299 h 9222028"/>
              <a:gd name="connsiteX89" fmla="*/ 684758 w 7832714"/>
              <a:gd name="connsiteY89" fmla="*/ 4039039 h 9222028"/>
              <a:gd name="connsiteX90" fmla="*/ 52913 w 7832714"/>
              <a:gd name="connsiteY90" fmla="*/ 3634927 h 9222028"/>
              <a:gd name="connsiteX91" fmla="*/ 149402 w 7832714"/>
              <a:gd name="connsiteY91" fmla="*/ 3336506 h 9222028"/>
              <a:gd name="connsiteX92" fmla="*/ 186752 w 7832714"/>
              <a:gd name="connsiteY92" fmla="*/ 3364483 h 9222028"/>
              <a:gd name="connsiteX93" fmla="*/ 0 w 7832714"/>
              <a:gd name="connsiteY93" fmla="*/ 3097148 h 9222028"/>
              <a:gd name="connsiteX94" fmla="*/ 775021 w 7832714"/>
              <a:gd name="connsiteY94" fmla="*/ 3516802 h 9222028"/>
              <a:gd name="connsiteX95" fmla="*/ 572706 w 7832714"/>
              <a:gd name="connsiteY95" fmla="*/ 3252575 h 9222028"/>
              <a:gd name="connsiteX96" fmla="*/ 999124 w 7832714"/>
              <a:gd name="connsiteY96" fmla="*/ 3330289 h 9222028"/>
              <a:gd name="connsiteX97" fmla="*/ 457542 w 7832714"/>
              <a:gd name="connsiteY97" fmla="*/ 2947937 h 9222028"/>
              <a:gd name="connsiteX98" fmla="*/ 834159 w 7832714"/>
              <a:gd name="connsiteY98" fmla="*/ 3190404 h 9222028"/>
              <a:gd name="connsiteX99" fmla="*/ 1248126 w 7832714"/>
              <a:gd name="connsiteY99" fmla="*/ 3395569 h 9222028"/>
              <a:gd name="connsiteX100" fmla="*/ 1139188 w 7832714"/>
              <a:gd name="connsiteY100" fmla="*/ 3280552 h 9222028"/>
              <a:gd name="connsiteX101" fmla="*/ 1447328 w 7832714"/>
              <a:gd name="connsiteY101" fmla="*/ 3467065 h 9222028"/>
              <a:gd name="connsiteX102" fmla="*/ 887072 w 7832714"/>
              <a:gd name="connsiteY102" fmla="*/ 3118908 h 9222028"/>
              <a:gd name="connsiteX103" fmla="*/ 743896 w 7832714"/>
              <a:gd name="connsiteY103" fmla="*/ 2895092 h 9222028"/>
              <a:gd name="connsiteX104" fmla="*/ 299758 w 7832714"/>
              <a:gd name="connsiteY104" fmla="*/ 2624369 h 9222028"/>
              <a:gd name="connsiteX105" fmla="*/ 295741 w 7832714"/>
              <a:gd name="connsiteY105" fmla="*/ 2621920 h 9222028"/>
              <a:gd name="connsiteX106" fmla="*/ 258691 w 7832714"/>
              <a:gd name="connsiteY106" fmla="*/ 2586902 h 9222028"/>
              <a:gd name="connsiteX107" fmla="*/ 712770 w 7832714"/>
              <a:gd name="connsiteY107" fmla="*/ 2727230 h 9222028"/>
              <a:gd name="connsiteX108" fmla="*/ 1036474 w 7832714"/>
              <a:gd name="connsiteY108" fmla="*/ 2910635 h 9222028"/>
              <a:gd name="connsiteX109" fmla="*/ 619394 w 7832714"/>
              <a:gd name="connsiteY109" fmla="*/ 2630865 h 9222028"/>
              <a:gd name="connsiteX110" fmla="*/ 1400640 w 7832714"/>
              <a:gd name="connsiteY110" fmla="*/ 2804944 h 9222028"/>
              <a:gd name="connsiteX111" fmla="*/ 852834 w 7832714"/>
              <a:gd name="connsiteY111" fmla="*/ 2487872 h 9222028"/>
              <a:gd name="connsiteX112" fmla="*/ 1173426 w 7832714"/>
              <a:gd name="connsiteY112" fmla="*/ 2537609 h 9222028"/>
              <a:gd name="connsiteX113" fmla="*/ 837272 w 7832714"/>
              <a:gd name="connsiteY113" fmla="*/ 2360421 h 9222028"/>
              <a:gd name="connsiteX114" fmla="*/ 1039586 w 7832714"/>
              <a:gd name="connsiteY114" fmla="*/ 2366638 h 9222028"/>
              <a:gd name="connsiteX115" fmla="*/ 1301039 w 7832714"/>
              <a:gd name="connsiteY115" fmla="*/ 2531392 h 9222028"/>
              <a:gd name="connsiteX116" fmla="*/ 1375740 w 7832714"/>
              <a:gd name="connsiteY116" fmla="*/ 2500306 h 9222028"/>
              <a:gd name="connsiteX117" fmla="*/ 1064487 w 7832714"/>
              <a:gd name="connsiteY117" fmla="*/ 2357313 h 9222028"/>
              <a:gd name="connsiteX118" fmla="*/ 924423 w 7832714"/>
              <a:gd name="connsiteY118" fmla="*/ 2052675 h 9222028"/>
              <a:gd name="connsiteX119" fmla="*/ 1235676 w 7832714"/>
              <a:gd name="connsiteY119" fmla="*/ 2242296 h 9222028"/>
              <a:gd name="connsiteX120" fmla="*/ 1173426 w 7832714"/>
              <a:gd name="connsiteY120" fmla="*/ 2223645 h 9222028"/>
              <a:gd name="connsiteX121" fmla="*/ 1743019 w 7832714"/>
              <a:gd name="connsiteY121" fmla="*/ 2484763 h 9222028"/>
              <a:gd name="connsiteX122" fmla="*/ 1176538 w 7832714"/>
              <a:gd name="connsiteY122" fmla="*/ 2040241 h 9222028"/>
              <a:gd name="connsiteX123" fmla="*/ 1447328 w 7832714"/>
              <a:gd name="connsiteY123" fmla="*/ 1838185 h 9222028"/>
              <a:gd name="connsiteX124" fmla="*/ 1942222 w 7832714"/>
              <a:gd name="connsiteY124" fmla="*/ 2086869 h 9222028"/>
              <a:gd name="connsiteX125" fmla="*/ 1649643 w 7832714"/>
              <a:gd name="connsiteY125" fmla="*/ 1844402 h 9222028"/>
              <a:gd name="connsiteX126" fmla="*/ 2104073 w 7832714"/>
              <a:gd name="connsiteY126" fmla="*/ 2062001 h 9222028"/>
              <a:gd name="connsiteX127" fmla="*/ 2502478 w 7832714"/>
              <a:gd name="connsiteY127" fmla="*/ 2127280 h 9222028"/>
              <a:gd name="connsiteX128" fmla="*/ 2465127 w 7832714"/>
              <a:gd name="connsiteY128" fmla="*/ 1869270 h 9222028"/>
              <a:gd name="connsiteX129" fmla="*/ 2788831 w 7832714"/>
              <a:gd name="connsiteY129" fmla="*/ 2052675 h 9222028"/>
              <a:gd name="connsiteX130" fmla="*/ 3003596 w 7832714"/>
              <a:gd name="connsiteY130" fmla="*/ 2009155 h 9222028"/>
              <a:gd name="connsiteX131" fmla="*/ 3588752 w 7832714"/>
              <a:gd name="connsiteY131" fmla="*/ 2354204 h 9222028"/>
              <a:gd name="connsiteX132" fmla="*/ 3918681 w 7832714"/>
              <a:gd name="connsiteY132" fmla="*/ 2518957 h 9222028"/>
              <a:gd name="connsiteX133" fmla="*/ 2757706 w 7832714"/>
              <a:gd name="connsiteY133" fmla="*/ 1617478 h 9222028"/>
              <a:gd name="connsiteX134" fmla="*/ 2816844 w 7832714"/>
              <a:gd name="connsiteY134" fmla="*/ 1477593 h 9222028"/>
              <a:gd name="connsiteX135" fmla="*/ 2735918 w 7832714"/>
              <a:gd name="connsiteY135" fmla="*/ 1474484 h 9222028"/>
              <a:gd name="connsiteX136" fmla="*/ 2717243 w 7832714"/>
              <a:gd name="connsiteY136" fmla="*/ 1350142 h 9222028"/>
              <a:gd name="connsiteX137" fmla="*/ 3009821 w 7832714"/>
              <a:gd name="connsiteY137" fmla="*/ 1511787 h 9222028"/>
              <a:gd name="connsiteX138" fmla="*/ 2832406 w 7832714"/>
              <a:gd name="connsiteY138" fmla="*/ 1194715 h 9222028"/>
              <a:gd name="connsiteX139" fmla="*/ 2944458 w 7832714"/>
              <a:gd name="connsiteY139" fmla="*/ 1250668 h 9222028"/>
              <a:gd name="connsiteX140" fmla="*/ 2692342 w 7832714"/>
              <a:gd name="connsiteY140" fmla="*/ 977116 h 9222028"/>
              <a:gd name="connsiteX141" fmla="*/ 2810619 w 7832714"/>
              <a:gd name="connsiteY141" fmla="*/ 1051721 h 9222028"/>
              <a:gd name="connsiteX142" fmla="*/ 2393539 w 7832714"/>
              <a:gd name="connsiteY142" fmla="*/ 370949 h 9222028"/>
              <a:gd name="connsiteX143" fmla="*/ 2633204 w 7832714"/>
              <a:gd name="connsiteY143" fmla="*/ 355406 h 9222028"/>
              <a:gd name="connsiteX144" fmla="*/ 2900882 w 7832714"/>
              <a:gd name="connsiteY144" fmla="*/ 532593 h 9222028"/>
              <a:gd name="connsiteX145" fmla="*/ 2975583 w 7832714"/>
              <a:gd name="connsiteY145" fmla="*/ 311886 h 9222028"/>
              <a:gd name="connsiteX146" fmla="*/ 3037834 w 7832714"/>
              <a:gd name="connsiteY146" fmla="*/ 349189 h 9222028"/>
              <a:gd name="connsiteX147" fmla="*/ 3420676 w 7832714"/>
              <a:gd name="connsiteY147" fmla="*/ 417577 h 9222028"/>
              <a:gd name="connsiteX148" fmla="*/ 3099404 w 7832714"/>
              <a:gd name="connsiteY148" fmla="*/ 108 h 922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7832714" h="9222028">
                <a:moveTo>
                  <a:pt x="252115" y="5667920"/>
                </a:moveTo>
                <a:cubicBezTo>
                  <a:pt x="276626" y="5681131"/>
                  <a:pt x="299581" y="5693832"/>
                  <a:pt x="321118" y="5706061"/>
                </a:cubicBezTo>
                <a:lnTo>
                  <a:pt x="341919" y="5718200"/>
                </a:lnTo>
                <a:lnTo>
                  <a:pt x="303472" y="5696674"/>
                </a:lnTo>
                <a:cubicBezTo>
                  <a:pt x="252115" y="5667920"/>
                  <a:pt x="252115" y="5667920"/>
                  <a:pt x="252115" y="5667920"/>
                </a:cubicBezTo>
                <a:close/>
                <a:moveTo>
                  <a:pt x="80926" y="2490980"/>
                </a:moveTo>
                <a:cubicBezTo>
                  <a:pt x="122362" y="2516237"/>
                  <a:pt x="161208" y="2539916"/>
                  <a:pt x="197626" y="2562114"/>
                </a:cubicBezTo>
                <a:lnTo>
                  <a:pt x="295741" y="2621920"/>
                </a:lnTo>
                <a:lnTo>
                  <a:pt x="301916" y="2627757"/>
                </a:lnTo>
                <a:cubicBezTo>
                  <a:pt x="80926" y="2490980"/>
                  <a:pt x="80926" y="2490980"/>
                  <a:pt x="80926" y="2490980"/>
                </a:cubicBezTo>
                <a:close/>
                <a:moveTo>
                  <a:pt x="3099404" y="108"/>
                </a:moveTo>
                <a:cubicBezTo>
                  <a:pt x="3150080" y="-1106"/>
                  <a:pt x="3223030" y="8025"/>
                  <a:pt x="3311737" y="22791"/>
                </a:cubicBezTo>
                <a:cubicBezTo>
                  <a:pt x="3311737" y="22791"/>
                  <a:pt x="3311737" y="22791"/>
                  <a:pt x="3430013" y="97396"/>
                </a:cubicBezTo>
                <a:cubicBezTo>
                  <a:pt x="8456756" y="1993612"/>
                  <a:pt x="7697298" y="2829812"/>
                  <a:pt x="7697298" y="2829812"/>
                </a:cubicBezTo>
                <a:cubicBezTo>
                  <a:pt x="7697298" y="2829812"/>
                  <a:pt x="7697298" y="2829812"/>
                  <a:pt x="7507434" y="2982131"/>
                </a:cubicBezTo>
                <a:cubicBezTo>
                  <a:pt x="7569684" y="3019434"/>
                  <a:pt x="7737760" y="3137559"/>
                  <a:pt x="7653724" y="3100256"/>
                </a:cubicBezTo>
                <a:cubicBezTo>
                  <a:pt x="8481656" y="3855634"/>
                  <a:pt x="6128580" y="2842247"/>
                  <a:pt x="6838238" y="3526128"/>
                </a:cubicBezTo>
                <a:cubicBezTo>
                  <a:pt x="7130816" y="3889828"/>
                  <a:pt x="7631936" y="4520865"/>
                  <a:pt x="6847576" y="4256638"/>
                </a:cubicBezTo>
                <a:cubicBezTo>
                  <a:pt x="6645262" y="4293940"/>
                  <a:pt x="7261544" y="4766440"/>
                  <a:pt x="6928502" y="4722920"/>
                </a:cubicBezTo>
                <a:cubicBezTo>
                  <a:pt x="6928502" y="4722920"/>
                  <a:pt x="6928502" y="4722920"/>
                  <a:pt x="6564336" y="4558167"/>
                </a:cubicBezTo>
                <a:cubicBezTo>
                  <a:pt x="6723076" y="4673184"/>
                  <a:pt x="6813338" y="4726029"/>
                  <a:pt x="6775988" y="4741572"/>
                </a:cubicBezTo>
                <a:cubicBezTo>
                  <a:pt x="6660824" y="4654532"/>
                  <a:pt x="6542548" y="4611013"/>
                  <a:pt x="6439834" y="4564384"/>
                </a:cubicBezTo>
                <a:cubicBezTo>
                  <a:pt x="6439834" y="4564384"/>
                  <a:pt x="6439834" y="4564384"/>
                  <a:pt x="6676388" y="4738463"/>
                </a:cubicBezTo>
                <a:cubicBezTo>
                  <a:pt x="6156594" y="4455585"/>
                  <a:pt x="7498096" y="5307328"/>
                  <a:pt x="6937840" y="4993364"/>
                </a:cubicBezTo>
                <a:cubicBezTo>
                  <a:pt x="6937840" y="4993364"/>
                  <a:pt x="6937840" y="4993364"/>
                  <a:pt x="6551886" y="4788200"/>
                </a:cubicBezTo>
                <a:cubicBezTo>
                  <a:pt x="5512300" y="4539516"/>
                  <a:pt x="6635924" y="5571555"/>
                  <a:pt x="6259308" y="5726982"/>
                </a:cubicBezTo>
                <a:cubicBezTo>
                  <a:pt x="5848452" y="5580881"/>
                  <a:pt x="5054756" y="5182986"/>
                  <a:pt x="4917804" y="5195420"/>
                </a:cubicBezTo>
                <a:cubicBezTo>
                  <a:pt x="4917804" y="5195420"/>
                  <a:pt x="4917804" y="5195420"/>
                  <a:pt x="5425148" y="5484515"/>
                </a:cubicBezTo>
                <a:cubicBezTo>
                  <a:pt x="5546536" y="5615075"/>
                  <a:pt x="4995618" y="5254483"/>
                  <a:pt x="4790192" y="5204746"/>
                </a:cubicBezTo>
                <a:cubicBezTo>
                  <a:pt x="4790192" y="5204746"/>
                  <a:pt x="4790192" y="5204746"/>
                  <a:pt x="5412698" y="5534252"/>
                </a:cubicBezTo>
                <a:cubicBezTo>
                  <a:pt x="5412698" y="5534252"/>
                  <a:pt x="5412698" y="5534252"/>
                  <a:pt x="5471836" y="5689680"/>
                </a:cubicBezTo>
                <a:cubicBezTo>
                  <a:pt x="5471836" y="5689680"/>
                  <a:pt x="5471836" y="5689680"/>
                  <a:pt x="5353560" y="5602640"/>
                </a:cubicBezTo>
                <a:cubicBezTo>
                  <a:pt x="5356672" y="5649269"/>
                  <a:pt x="5468724" y="5761177"/>
                  <a:pt x="5792428" y="5944581"/>
                </a:cubicBezTo>
                <a:cubicBezTo>
                  <a:pt x="5506074" y="5789153"/>
                  <a:pt x="5288196" y="5655486"/>
                  <a:pt x="5253958" y="5689680"/>
                </a:cubicBezTo>
                <a:cubicBezTo>
                  <a:pt x="5994742" y="6112443"/>
                  <a:pt x="6013416" y="6205699"/>
                  <a:pt x="6088118" y="6323824"/>
                </a:cubicBezTo>
                <a:cubicBezTo>
                  <a:pt x="5997854" y="6270979"/>
                  <a:pt x="5910704" y="6249219"/>
                  <a:pt x="5801764" y="6168397"/>
                </a:cubicBezTo>
                <a:cubicBezTo>
                  <a:pt x="6673274" y="6830518"/>
                  <a:pt x="4961380" y="5950798"/>
                  <a:pt x="5885804" y="6637788"/>
                </a:cubicBezTo>
                <a:cubicBezTo>
                  <a:pt x="5885804" y="6637788"/>
                  <a:pt x="5885804" y="6637788"/>
                  <a:pt x="5795540" y="6581834"/>
                </a:cubicBezTo>
                <a:cubicBezTo>
                  <a:pt x="5241508" y="6395320"/>
                  <a:pt x="6000968" y="6877146"/>
                  <a:pt x="5518524" y="6743478"/>
                </a:cubicBezTo>
                <a:cubicBezTo>
                  <a:pt x="5518524" y="6743478"/>
                  <a:pt x="5518524" y="6743478"/>
                  <a:pt x="5898252" y="6954860"/>
                </a:cubicBezTo>
                <a:cubicBezTo>
                  <a:pt x="5755076" y="6939317"/>
                  <a:pt x="5739514" y="7004597"/>
                  <a:pt x="5957392" y="7203544"/>
                </a:cubicBezTo>
                <a:cubicBezTo>
                  <a:pt x="5957392" y="7203544"/>
                  <a:pt x="5957392" y="7203544"/>
                  <a:pt x="5832890" y="7122722"/>
                </a:cubicBezTo>
                <a:cubicBezTo>
                  <a:pt x="5832890" y="7122722"/>
                  <a:pt x="5832890" y="7122722"/>
                  <a:pt x="5851564" y="7184893"/>
                </a:cubicBezTo>
                <a:cubicBezTo>
                  <a:pt x="5851564" y="7184893"/>
                  <a:pt x="5851564" y="7184893"/>
                  <a:pt x="5761302" y="7128939"/>
                </a:cubicBezTo>
                <a:cubicBezTo>
                  <a:pt x="5870240" y="7212870"/>
                  <a:pt x="5708388" y="7169350"/>
                  <a:pt x="5926266" y="7334103"/>
                </a:cubicBezTo>
                <a:cubicBezTo>
                  <a:pt x="5926266" y="7334103"/>
                  <a:pt x="5926266" y="7334103"/>
                  <a:pt x="5836002" y="7281258"/>
                </a:cubicBezTo>
                <a:cubicBezTo>
                  <a:pt x="5655476" y="7206652"/>
                  <a:pt x="5748852" y="7290584"/>
                  <a:pt x="5895140" y="7402492"/>
                </a:cubicBezTo>
                <a:cubicBezTo>
                  <a:pt x="5895140" y="7402492"/>
                  <a:pt x="5895140" y="7402492"/>
                  <a:pt x="5571436" y="7250172"/>
                </a:cubicBezTo>
                <a:cubicBezTo>
                  <a:pt x="5994742" y="7573462"/>
                  <a:pt x="5403360" y="7355863"/>
                  <a:pt x="5923154" y="7719564"/>
                </a:cubicBezTo>
                <a:cubicBezTo>
                  <a:pt x="5944940" y="7874991"/>
                  <a:pt x="6038316" y="8086372"/>
                  <a:pt x="5920040" y="8167195"/>
                </a:cubicBezTo>
                <a:cubicBezTo>
                  <a:pt x="6072556" y="8561981"/>
                  <a:pt x="5334884" y="8220040"/>
                  <a:pt x="5023632" y="8341274"/>
                </a:cubicBezTo>
                <a:cubicBezTo>
                  <a:pt x="5117786" y="8627649"/>
                  <a:pt x="5616508" y="9053606"/>
                  <a:pt x="5618622" y="9214083"/>
                </a:cubicBezTo>
                <a:lnTo>
                  <a:pt x="5615948" y="9222028"/>
                </a:lnTo>
                <a:lnTo>
                  <a:pt x="5186348" y="9222028"/>
                </a:lnTo>
                <a:lnTo>
                  <a:pt x="5166784" y="9217953"/>
                </a:lnTo>
                <a:cubicBezTo>
                  <a:pt x="4876224" y="9151780"/>
                  <a:pt x="3569299" y="8765202"/>
                  <a:pt x="1254351" y="6814975"/>
                </a:cubicBezTo>
                <a:cubicBezTo>
                  <a:pt x="1649643" y="6976620"/>
                  <a:pt x="1718119" y="6954860"/>
                  <a:pt x="1478454" y="6721718"/>
                </a:cubicBezTo>
                <a:cubicBezTo>
                  <a:pt x="1478454" y="6721718"/>
                  <a:pt x="1478454" y="6721718"/>
                  <a:pt x="1104950" y="6528988"/>
                </a:cubicBezTo>
                <a:cubicBezTo>
                  <a:pt x="1378853" y="6625354"/>
                  <a:pt x="1114287" y="6423298"/>
                  <a:pt x="1058262" y="6339367"/>
                </a:cubicBezTo>
                <a:cubicBezTo>
                  <a:pt x="709658" y="6115551"/>
                  <a:pt x="600719" y="6121768"/>
                  <a:pt x="317478" y="5904170"/>
                </a:cubicBezTo>
                <a:cubicBezTo>
                  <a:pt x="326816" y="5798479"/>
                  <a:pt x="323703" y="5851324"/>
                  <a:pt x="333041" y="5745634"/>
                </a:cubicBezTo>
                <a:cubicBezTo>
                  <a:pt x="557144" y="5882410"/>
                  <a:pt x="491780" y="5901061"/>
                  <a:pt x="799921" y="6062706"/>
                </a:cubicBezTo>
                <a:cubicBezTo>
                  <a:pt x="658301" y="5972947"/>
                  <a:pt x="645365" y="5899847"/>
                  <a:pt x="381614" y="5741365"/>
                </a:cubicBezTo>
                <a:lnTo>
                  <a:pt x="341919" y="5718200"/>
                </a:lnTo>
                <a:lnTo>
                  <a:pt x="352422" y="5724080"/>
                </a:lnTo>
                <a:cubicBezTo>
                  <a:pt x="412605" y="5757776"/>
                  <a:pt x="508900" y="5811690"/>
                  <a:pt x="662970" y="5897953"/>
                </a:cubicBezTo>
                <a:cubicBezTo>
                  <a:pt x="541581" y="5807805"/>
                  <a:pt x="852834" y="5969449"/>
                  <a:pt x="852834" y="5944581"/>
                </a:cubicBezTo>
                <a:cubicBezTo>
                  <a:pt x="753233" y="5873084"/>
                  <a:pt x="588269" y="5770502"/>
                  <a:pt x="522906" y="5764285"/>
                </a:cubicBezTo>
                <a:cubicBezTo>
                  <a:pt x="385954" y="5627509"/>
                  <a:pt x="-18675" y="5316654"/>
                  <a:pt x="292578" y="5450321"/>
                </a:cubicBezTo>
                <a:cubicBezTo>
                  <a:pt x="295691" y="5400585"/>
                  <a:pt x="684758" y="5636834"/>
                  <a:pt x="996011" y="5798479"/>
                </a:cubicBezTo>
                <a:cubicBezTo>
                  <a:pt x="955548" y="5758068"/>
                  <a:pt x="768796" y="5627509"/>
                  <a:pt x="622507" y="5546686"/>
                </a:cubicBezTo>
                <a:cubicBezTo>
                  <a:pt x="622507" y="5546686"/>
                  <a:pt x="622507" y="5546686"/>
                  <a:pt x="669195" y="5565338"/>
                </a:cubicBezTo>
                <a:cubicBezTo>
                  <a:pt x="669195" y="5565338"/>
                  <a:pt x="669195" y="5565338"/>
                  <a:pt x="404629" y="5391259"/>
                </a:cubicBezTo>
                <a:cubicBezTo>
                  <a:pt x="967998" y="5602640"/>
                  <a:pt x="-112051" y="4887674"/>
                  <a:pt x="491780" y="5136358"/>
                </a:cubicBezTo>
                <a:cubicBezTo>
                  <a:pt x="550918" y="5195420"/>
                  <a:pt x="382842" y="5142575"/>
                  <a:pt x="731446" y="5341522"/>
                </a:cubicBezTo>
                <a:cubicBezTo>
                  <a:pt x="731446" y="5341522"/>
                  <a:pt x="731446" y="5341522"/>
                  <a:pt x="675420" y="5232723"/>
                </a:cubicBezTo>
                <a:cubicBezTo>
                  <a:pt x="756346" y="5310437"/>
                  <a:pt x="958660" y="5453430"/>
                  <a:pt x="1207663" y="5580881"/>
                </a:cubicBezTo>
                <a:cubicBezTo>
                  <a:pt x="1070712" y="5391259"/>
                  <a:pt x="628732" y="5043101"/>
                  <a:pt x="575819" y="4881456"/>
                </a:cubicBezTo>
                <a:cubicBezTo>
                  <a:pt x="1048924" y="5142575"/>
                  <a:pt x="706545" y="4865914"/>
                  <a:pt x="1080049" y="5033775"/>
                </a:cubicBezTo>
                <a:cubicBezTo>
                  <a:pt x="1002236" y="4993364"/>
                  <a:pt x="946210" y="4965387"/>
                  <a:pt x="905748" y="4940519"/>
                </a:cubicBezTo>
                <a:cubicBezTo>
                  <a:pt x="859059" y="4934302"/>
                  <a:pt x="771908" y="4890782"/>
                  <a:pt x="694095" y="4803743"/>
                </a:cubicBezTo>
                <a:cubicBezTo>
                  <a:pt x="722108" y="4819285"/>
                  <a:pt x="740783" y="4828611"/>
                  <a:pt x="762571" y="4841045"/>
                </a:cubicBezTo>
                <a:cubicBezTo>
                  <a:pt x="722108" y="4809960"/>
                  <a:pt x="672307" y="4775766"/>
                  <a:pt x="591381" y="4722920"/>
                </a:cubicBezTo>
                <a:cubicBezTo>
                  <a:pt x="787471" y="4800634"/>
                  <a:pt x="887072" y="4862805"/>
                  <a:pt x="921310" y="4900108"/>
                </a:cubicBezTo>
                <a:cubicBezTo>
                  <a:pt x="933760" y="4881456"/>
                  <a:pt x="896410" y="4828611"/>
                  <a:pt x="1160975" y="5002690"/>
                </a:cubicBezTo>
                <a:cubicBezTo>
                  <a:pt x="1357065" y="5043101"/>
                  <a:pt x="672307" y="4648315"/>
                  <a:pt x="544693" y="4533299"/>
                </a:cubicBezTo>
                <a:cubicBezTo>
                  <a:pt x="613169" y="4492888"/>
                  <a:pt x="610057" y="4461802"/>
                  <a:pt x="535356" y="4312592"/>
                </a:cubicBezTo>
                <a:cubicBezTo>
                  <a:pt x="535356" y="4312592"/>
                  <a:pt x="535356" y="4312592"/>
                  <a:pt x="610057" y="4365437"/>
                </a:cubicBezTo>
                <a:cubicBezTo>
                  <a:pt x="697208" y="4387197"/>
                  <a:pt x="1129850" y="4623447"/>
                  <a:pt x="1073824" y="4533299"/>
                </a:cubicBezTo>
                <a:cubicBezTo>
                  <a:pt x="-389067" y="3656687"/>
                  <a:pt x="1104950" y="4402740"/>
                  <a:pt x="684758" y="4039039"/>
                </a:cubicBezTo>
                <a:cubicBezTo>
                  <a:pt x="199202" y="3777921"/>
                  <a:pt x="432642" y="3843200"/>
                  <a:pt x="52913" y="3634927"/>
                </a:cubicBezTo>
                <a:cubicBezTo>
                  <a:pt x="554031" y="3796572"/>
                  <a:pt x="-277016" y="3227707"/>
                  <a:pt x="149402" y="3336506"/>
                </a:cubicBezTo>
                <a:cubicBezTo>
                  <a:pt x="149402" y="3336506"/>
                  <a:pt x="149402" y="3336506"/>
                  <a:pt x="186752" y="3364483"/>
                </a:cubicBezTo>
                <a:cubicBezTo>
                  <a:pt x="563369" y="3541671"/>
                  <a:pt x="326816" y="3314746"/>
                  <a:pt x="0" y="3097148"/>
                </a:cubicBezTo>
                <a:cubicBezTo>
                  <a:pt x="345491" y="3311638"/>
                  <a:pt x="485555" y="3327181"/>
                  <a:pt x="775021" y="3516802"/>
                </a:cubicBezTo>
                <a:cubicBezTo>
                  <a:pt x="305028" y="3221490"/>
                  <a:pt x="572706" y="3252575"/>
                  <a:pt x="572706" y="3252575"/>
                </a:cubicBezTo>
                <a:cubicBezTo>
                  <a:pt x="1020911" y="3485717"/>
                  <a:pt x="641182" y="3181079"/>
                  <a:pt x="999124" y="3330289"/>
                </a:cubicBezTo>
                <a:cubicBezTo>
                  <a:pt x="999124" y="3330289"/>
                  <a:pt x="999124" y="3330289"/>
                  <a:pt x="457542" y="2947937"/>
                </a:cubicBezTo>
                <a:cubicBezTo>
                  <a:pt x="457542" y="2947937"/>
                  <a:pt x="457542" y="2947937"/>
                  <a:pt x="834159" y="3190404"/>
                </a:cubicBezTo>
                <a:cubicBezTo>
                  <a:pt x="799921" y="3131342"/>
                  <a:pt x="1086274" y="3286770"/>
                  <a:pt x="1248126" y="3395569"/>
                </a:cubicBezTo>
                <a:cubicBezTo>
                  <a:pt x="1319715" y="3417329"/>
                  <a:pt x="1195213" y="3336506"/>
                  <a:pt x="1139188" y="3280552"/>
                </a:cubicBezTo>
                <a:cubicBezTo>
                  <a:pt x="1139188" y="3280552"/>
                  <a:pt x="1139188" y="3280552"/>
                  <a:pt x="1447328" y="3467065"/>
                </a:cubicBezTo>
                <a:cubicBezTo>
                  <a:pt x="1606068" y="3510585"/>
                  <a:pt x="849722" y="3059845"/>
                  <a:pt x="887072" y="3118908"/>
                </a:cubicBezTo>
                <a:cubicBezTo>
                  <a:pt x="52913" y="2550043"/>
                  <a:pt x="1347727" y="3324072"/>
                  <a:pt x="743896" y="2895092"/>
                </a:cubicBezTo>
                <a:cubicBezTo>
                  <a:pt x="743896" y="2895092"/>
                  <a:pt x="743896" y="2895092"/>
                  <a:pt x="299758" y="2624369"/>
                </a:cubicBezTo>
                <a:lnTo>
                  <a:pt x="295741" y="2621920"/>
                </a:lnTo>
                <a:lnTo>
                  <a:pt x="258691" y="2586902"/>
                </a:lnTo>
                <a:cubicBezTo>
                  <a:pt x="120416" y="2435257"/>
                  <a:pt x="1095028" y="3036143"/>
                  <a:pt x="712770" y="2727230"/>
                </a:cubicBezTo>
                <a:cubicBezTo>
                  <a:pt x="712770" y="2727230"/>
                  <a:pt x="712770" y="2727230"/>
                  <a:pt x="1036474" y="2910635"/>
                </a:cubicBezTo>
                <a:cubicBezTo>
                  <a:pt x="971111" y="2848464"/>
                  <a:pt x="996011" y="2836030"/>
                  <a:pt x="619394" y="2630865"/>
                </a:cubicBezTo>
                <a:cubicBezTo>
                  <a:pt x="756346" y="2618431"/>
                  <a:pt x="1145413" y="2730339"/>
                  <a:pt x="1400640" y="2804944"/>
                </a:cubicBezTo>
                <a:cubicBezTo>
                  <a:pt x="1319715" y="2702362"/>
                  <a:pt x="1101837" y="2658842"/>
                  <a:pt x="852834" y="2487872"/>
                </a:cubicBezTo>
                <a:cubicBezTo>
                  <a:pt x="410854" y="2177017"/>
                  <a:pt x="980448" y="2481655"/>
                  <a:pt x="1173426" y="2537609"/>
                </a:cubicBezTo>
                <a:cubicBezTo>
                  <a:pt x="1173426" y="2537609"/>
                  <a:pt x="1173426" y="2537609"/>
                  <a:pt x="837272" y="2360421"/>
                </a:cubicBezTo>
                <a:cubicBezTo>
                  <a:pt x="837272" y="2360421"/>
                  <a:pt x="837272" y="2360421"/>
                  <a:pt x="1039586" y="2366638"/>
                </a:cubicBezTo>
                <a:cubicBezTo>
                  <a:pt x="1039586" y="2366638"/>
                  <a:pt x="1039586" y="2366638"/>
                  <a:pt x="1301039" y="2531392"/>
                </a:cubicBezTo>
                <a:cubicBezTo>
                  <a:pt x="1301039" y="2531392"/>
                  <a:pt x="1301039" y="2531392"/>
                  <a:pt x="1375740" y="2500306"/>
                </a:cubicBezTo>
                <a:cubicBezTo>
                  <a:pt x="1164088" y="2360421"/>
                  <a:pt x="1179650" y="2400832"/>
                  <a:pt x="1064487" y="2357313"/>
                </a:cubicBezTo>
                <a:cubicBezTo>
                  <a:pt x="1192101" y="2351096"/>
                  <a:pt x="289466" y="1772905"/>
                  <a:pt x="924423" y="2052675"/>
                </a:cubicBezTo>
                <a:cubicBezTo>
                  <a:pt x="924423" y="2052675"/>
                  <a:pt x="924423" y="2052675"/>
                  <a:pt x="1235676" y="2242296"/>
                </a:cubicBezTo>
                <a:cubicBezTo>
                  <a:pt x="1145413" y="2189451"/>
                  <a:pt x="1132962" y="2192560"/>
                  <a:pt x="1173426" y="2223645"/>
                </a:cubicBezTo>
                <a:cubicBezTo>
                  <a:pt x="1643418" y="2568694"/>
                  <a:pt x="1509579" y="2354204"/>
                  <a:pt x="1743019" y="2484763"/>
                </a:cubicBezTo>
                <a:cubicBezTo>
                  <a:pt x="1350840" y="2239188"/>
                  <a:pt x="1699444" y="2366638"/>
                  <a:pt x="1176538" y="2040241"/>
                </a:cubicBezTo>
                <a:cubicBezTo>
                  <a:pt x="1964009" y="2347987"/>
                  <a:pt x="971111" y="1673431"/>
                  <a:pt x="1447328" y="1838185"/>
                </a:cubicBezTo>
                <a:cubicBezTo>
                  <a:pt x="1696331" y="2006047"/>
                  <a:pt x="1668318" y="1928333"/>
                  <a:pt x="1942222" y="2086869"/>
                </a:cubicBezTo>
                <a:cubicBezTo>
                  <a:pt x="2172549" y="2170800"/>
                  <a:pt x="1562492" y="1835076"/>
                  <a:pt x="1649643" y="1844402"/>
                </a:cubicBezTo>
                <a:cubicBezTo>
                  <a:pt x="1649643" y="1844402"/>
                  <a:pt x="1649643" y="1844402"/>
                  <a:pt x="2104073" y="2062001"/>
                </a:cubicBezTo>
                <a:cubicBezTo>
                  <a:pt x="1515804" y="1629912"/>
                  <a:pt x="2726580" y="2351096"/>
                  <a:pt x="2502478" y="2127280"/>
                </a:cubicBezTo>
                <a:cubicBezTo>
                  <a:pt x="1964009" y="1760471"/>
                  <a:pt x="3016046" y="2276490"/>
                  <a:pt x="2465127" y="1869270"/>
                </a:cubicBezTo>
                <a:cubicBezTo>
                  <a:pt x="2465127" y="1869270"/>
                  <a:pt x="2465127" y="1869270"/>
                  <a:pt x="2788831" y="2052675"/>
                </a:cubicBezTo>
                <a:cubicBezTo>
                  <a:pt x="2539828" y="1838185"/>
                  <a:pt x="3174785" y="2164583"/>
                  <a:pt x="3003596" y="2009155"/>
                </a:cubicBezTo>
                <a:cubicBezTo>
                  <a:pt x="3339750" y="2186342"/>
                  <a:pt x="3174785" y="2121063"/>
                  <a:pt x="3588752" y="2354204"/>
                </a:cubicBezTo>
                <a:cubicBezTo>
                  <a:pt x="3327300" y="2149040"/>
                  <a:pt x="4273510" y="2758316"/>
                  <a:pt x="3918681" y="2518957"/>
                </a:cubicBezTo>
                <a:cubicBezTo>
                  <a:pt x="4341986" y="2677493"/>
                  <a:pt x="2623867" y="1620586"/>
                  <a:pt x="2757706" y="1617478"/>
                </a:cubicBezTo>
                <a:cubicBezTo>
                  <a:pt x="2278375" y="1259994"/>
                  <a:pt x="3604315" y="1940767"/>
                  <a:pt x="2816844" y="1477593"/>
                </a:cubicBezTo>
                <a:cubicBezTo>
                  <a:pt x="2816844" y="1477593"/>
                  <a:pt x="2816844" y="1477593"/>
                  <a:pt x="2735918" y="1474484"/>
                </a:cubicBezTo>
                <a:cubicBezTo>
                  <a:pt x="2735918" y="1474484"/>
                  <a:pt x="2735918" y="1474484"/>
                  <a:pt x="2717243" y="1350142"/>
                </a:cubicBezTo>
                <a:cubicBezTo>
                  <a:pt x="2717243" y="1350142"/>
                  <a:pt x="2717243" y="1350142"/>
                  <a:pt x="3009821" y="1511787"/>
                </a:cubicBezTo>
                <a:cubicBezTo>
                  <a:pt x="2832406" y="1362576"/>
                  <a:pt x="3271274" y="1502461"/>
                  <a:pt x="2832406" y="1194715"/>
                </a:cubicBezTo>
                <a:cubicBezTo>
                  <a:pt x="2854194" y="1207149"/>
                  <a:pt x="2885320" y="1219583"/>
                  <a:pt x="2944458" y="1250668"/>
                </a:cubicBezTo>
                <a:cubicBezTo>
                  <a:pt x="2732805" y="1070373"/>
                  <a:pt x="3137435" y="1284863"/>
                  <a:pt x="2692342" y="977116"/>
                </a:cubicBezTo>
                <a:cubicBezTo>
                  <a:pt x="2692342" y="977116"/>
                  <a:pt x="2692342" y="977116"/>
                  <a:pt x="2810619" y="1051721"/>
                </a:cubicBezTo>
                <a:cubicBezTo>
                  <a:pt x="2156986" y="585438"/>
                  <a:pt x="2446452" y="545027"/>
                  <a:pt x="2393539" y="370949"/>
                </a:cubicBezTo>
                <a:cubicBezTo>
                  <a:pt x="2832406" y="613416"/>
                  <a:pt x="2701680" y="457988"/>
                  <a:pt x="2633204" y="355406"/>
                </a:cubicBezTo>
                <a:cubicBezTo>
                  <a:pt x="2636317" y="377165"/>
                  <a:pt x="2841744" y="495290"/>
                  <a:pt x="2900882" y="532593"/>
                </a:cubicBezTo>
                <a:cubicBezTo>
                  <a:pt x="2421552" y="175110"/>
                  <a:pt x="3514052" y="706672"/>
                  <a:pt x="2975583" y="311886"/>
                </a:cubicBezTo>
                <a:cubicBezTo>
                  <a:pt x="2975583" y="311886"/>
                  <a:pt x="2975583" y="311886"/>
                  <a:pt x="3037834" y="349189"/>
                </a:cubicBezTo>
                <a:cubicBezTo>
                  <a:pt x="3293062" y="461096"/>
                  <a:pt x="2667442" y="4139"/>
                  <a:pt x="3420676" y="417577"/>
                </a:cubicBezTo>
                <a:cubicBezTo>
                  <a:pt x="2995815" y="100505"/>
                  <a:pt x="2947376" y="3751"/>
                  <a:pt x="3099404" y="108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25"/>
          <p:cNvSpPr>
            <a:spLocks noGrp="1"/>
          </p:cNvSpPr>
          <p:nvPr>
            <p:ph type="pic" sz="quarter" idx="30"/>
          </p:nvPr>
        </p:nvSpPr>
        <p:spPr>
          <a:xfrm>
            <a:off x="24636495" y="9884497"/>
            <a:ext cx="981575" cy="980590"/>
          </a:xfrm>
          <a:custGeom>
            <a:avLst/>
            <a:gdLst>
              <a:gd name="connsiteX0" fmla="*/ 3043136 w 6086272"/>
              <a:gd name="connsiteY0" fmla="*/ 0 h 6080164"/>
              <a:gd name="connsiteX1" fmla="*/ 3919290 w 6086272"/>
              <a:gd name="connsiteY1" fmla="*/ 361892 h 6080164"/>
              <a:gd name="connsiteX2" fmla="*/ 5724016 w 6086272"/>
              <a:gd name="connsiteY2" fmla="*/ 2164808 h 6080164"/>
              <a:gd name="connsiteX3" fmla="*/ 5724016 w 6086272"/>
              <a:gd name="connsiteY3" fmla="*/ 3915356 h 6080164"/>
              <a:gd name="connsiteX4" fmla="*/ 3919290 w 6086272"/>
              <a:gd name="connsiteY4" fmla="*/ 5718272 h 6080164"/>
              <a:gd name="connsiteX5" fmla="*/ 2166982 w 6086272"/>
              <a:gd name="connsiteY5" fmla="*/ 5718272 h 6080164"/>
              <a:gd name="connsiteX6" fmla="*/ 362256 w 6086272"/>
              <a:gd name="connsiteY6" fmla="*/ 3915356 h 6080164"/>
              <a:gd name="connsiteX7" fmla="*/ 362256 w 6086272"/>
              <a:gd name="connsiteY7" fmla="*/ 2164808 h 6080164"/>
              <a:gd name="connsiteX8" fmla="*/ 2166982 w 6086272"/>
              <a:gd name="connsiteY8" fmla="*/ 361892 h 6080164"/>
              <a:gd name="connsiteX9" fmla="*/ 3043136 w 6086272"/>
              <a:gd name="connsiteY9" fmla="*/ 0 h 608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86272" h="6080164">
                <a:moveTo>
                  <a:pt x="3043136" y="0"/>
                </a:moveTo>
                <a:cubicBezTo>
                  <a:pt x="3360461" y="0"/>
                  <a:pt x="3677786" y="120631"/>
                  <a:pt x="3919290" y="361892"/>
                </a:cubicBezTo>
                <a:cubicBezTo>
                  <a:pt x="5724016" y="2164808"/>
                  <a:pt x="5724016" y="2164808"/>
                  <a:pt x="5724016" y="2164808"/>
                </a:cubicBezTo>
                <a:cubicBezTo>
                  <a:pt x="6207024" y="2647331"/>
                  <a:pt x="6207024" y="3432833"/>
                  <a:pt x="5724016" y="3915356"/>
                </a:cubicBezTo>
                <a:cubicBezTo>
                  <a:pt x="3919290" y="5718272"/>
                  <a:pt x="3919290" y="5718272"/>
                  <a:pt x="3919290" y="5718272"/>
                </a:cubicBezTo>
                <a:cubicBezTo>
                  <a:pt x="3436282" y="6200795"/>
                  <a:pt x="2649990" y="6200795"/>
                  <a:pt x="2166982" y="5718272"/>
                </a:cubicBezTo>
                <a:cubicBezTo>
                  <a:pt x="362256" y="3915356"/>
                  <a:pt x="362256" y="3915356"/>
                  <a:pt x="362256" y="3915356"/>
                </a:cubicBezTo>
                <a:cubicBezTo>
                  <a:pt x="-120752" y="3432833"/>
                  <a:pt x="-120752" y="2647331"/>
                  <a:pt x="362256" y="2164808"/>
                </a:cubicBezTo>
                <a:cubicBezTo>
                  <a:pt x="2166982" y="361892"/>
                  <a:pt x="2166982" y="361892"/>
                  <a:pt x="2166982" y="361892"/>
                </a:cubicBezTo>
                <a:cubicBezTo>
                  <a:pt x="2408486" y="120631"/>
                  <a:pt x="2725811" y="0"/>
                  <a:pt x="3043136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t 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73521" y="0"/>
            <a:ext cx="22266370" cy="1353568"/>
          </a:xfrm>
        </p:spPr>
        <p:txBody>
          <a:bodyPr anchor="b">
            <a:noAutofit/>
          </a:bodyPr>
          <a:lstStyle>
            <a:lvl1pPr marL="0" indent="0" algn="l">
              <a:buNone/>
              <a:defRPr sz="5599" spc="-30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Slide title or leave blank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9112-9759-47EF-AF38-AB5A9430BCB5}" type="datetime1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73520" y="1289507"/>
            <a:ext cx="22266368" cy="553846"/>
          </a:xfrm>
        </p:spPr>
        <p:txBody>
          <a:bodyPr>
            <a:noAutofit/>
          </a:bodyPr>
          <a:lstStyle>
            <a:lvl1pPr marL="0" indent="0" algn="l">
              <a:buNone/>
              <a:defRPr sz="2799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Put your subtitle here or leave blank</a:t>
            </a:r>
          </a:p>
        </p:txBody>
      </p:sp>
    </p:spTree>
    <p:extLst>
      <p:ext uri="{BB962C8B-B14F-4D97-AF65-F5344CB8AC3E}">
        <p14:creationId xmlns:p14="http://schemas.microsoft.com/office/powerpoint/2010/main" val="214073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t Tw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73521" y="0"/>
            <a:ext cx="22266370" cy="1353568"/>
          </a:xfrm>
        </p:spPr>
        <p:txBody>
          <a:bodyPr anchor="b">
            <a:noAutofit/>
          </a:bodyPr>
          <a:lstStyle>
            <a:lvl1pPr marL="0" indent="0" algn="l">
              <a:buNone/>
              <a:defRPr sz="5599" spc="-30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Slide title or leave blank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2E86-679C-43D3-BDBD-554DF8AF13D9}" type="datetime1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73520" y="1289507"/>
            <a:ext cx="22266368" cy="553846"/>
          </a:xfrm>
        </p:spPr>
        <p:txBody>
          <a:bodyPr>
            <a:noAutofit/>
          </a:bodyPr>
          <a:lstStyle>
            <a:lvl1pPr marL="0" indent="0" algn="l">
              <a:buNone/>
              <a:defRPr sz="2799" i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Put your subtitle here or leave blank</a:t>
            </a:r>
          </a:p>
        </p:txBody>
      </p:sp>
    </p:spTree>
    <p:extLst>
      <p:ext uri="{BB962C8B-B14F-4D97-AF65-F5344CB8AC3E}">
        <p14:creationId xmlns:p14="http://schemas.microsoft.com/office/powerpoint/2010/main" val="409879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324" y="4261015"/>
            <a:ext cx="20721003" cy="2940050"/>
          </a:xfrm>
          <a:prstGeom prst="rect">
            <a:avLst/>
          </a:prstGeom>
        </p:spPr>
        <p:txBody>
          <a:bodyPr lIns="91376" tIns="45688" rIns="91376" bIns="4568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6648" y="7772400"/>
            <a:ext cx="17064355" cy="3505200"/>
          </a:xfrm>
          <a:prstGeom prst="rect">
            <a:avLst/>
          </a:prstGeom>
        </p:spPr>
        <p:txBody>
          <a:bodyPr lIns="91376" tIns="45688" rIns="91376" bIns="45688"/>
          <a:lstStyle>
            <a:lvl1pPr marL="0" indent="0" algn="ctr">
              <a:buNone/>
              <a:defRPr/>
            </a:lvl1pPr>
            <a:lvl2pPr marL="913532" indent="0" algn="ctr">
              <a:buNone/>
              <a:defRPr/>
            </a:lvl2pPr>
            <a:lvl3pPr marL="1827063" indent="0" algn="ctr">
              <a:buNone/>
              <a:defRPr/>
            </a:lvl3pPr>
            <a:lvl4pPr marL="2740595" indent="0" algn="ctr">
              <a:buNone/>
              <a:defRPr/>
            </a:lvl4pPr>
            <a:lvl5pPr marL="3654126" indent="0" algn="ctr">
              <a:buNone/>
              <a:defRPr/>
            </a:lvl5pPr>
            <a:lvl6pPr marL="4567658" indent="0" algn="ctr">
              <a:buNone/>
              <a:defRPr/>
            </a:lvl6pPr>
            <a:lvl7pPr marL="5481189" indent="0" algn="ctr">
              <a:buNone/>
              <a:defRPr/>
            </a:lvl7pPr>
            <a:lvl8pPr marL="6394721" indent="0" algn="ctr">
              <a:buNone/>
              <a:defRPr/>
            </a:lvl8pPr>
            <a:lvl9pPr marL="730825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685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D6C7-AC0F-4DB7-89BE-190B61CC8DF4}" type="datetime1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65602" y="13716000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2E53424-D1F0-4C59-ACFB-E47533F4CD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2" r:id="rId2"/>
    <p:sldLayoutId id="2147483679" r:id="rId3"/>
    <p:sldLayoutId id="2147483685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merriam-webster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17510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4049" y="3673176"/>
            <a:ext cx="22845583" cy="14474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04" tIns="91352" rIns="182704" bIns="91352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zh-CN" sz="7998" b="1" dirty="0" smtClean="0"/>
              <a:t>Technical</a:t>
            </a:r>
            <a:r>
              <a:rPr lang="zh-CN" altLang="en-US" sz="7998" b="1" dirty="0" smtClean="0"/>
              <a:t> </a:t>
            </a:r>
            <a:r>
              <a:rPr lang="en-US" altLang="zh-CN" sz="7998" b="1" dirty="0" smtClean="0"/>
              <a:t>Paper</a:t>
            </a:r>
            <a:r>
              <a:rPr lang="zh-CN" altLang="en-US" sz="7998" b="1" dirty="0" smtClean="0"/>
              <a:t> </a:t>
            </a:r>
            <a:r>
              <a:rPr lang="en-US" altLang="zh-CN" sz="7998" b="1" dirty="0" smtClean="0"/>
              <a:t>Writing</a:t>
            </a:r>
            <a:endParaRPr lang="zh-CN" altLang="en-US" sz="7998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" y="276860"/>
            <a:ext cx="8836660" cy="23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5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73517" y="5440497"/>
            <a:ext cx="5506149" cy="3603035"/>
            <a:chOff x="15738872" y="3410243"/>
            <a:chExt cx="5506149" cy="360303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BD464FB3-56BB-4B96-BCFE-3DB1E4F29CF3}"/>
                </a:ext>
              </a:extLst>
            </p:cNvPr>
            <p:cNvSpPr/>
            <p:nvPr/>
          </p:nvSpPr>
          <p:spPr>
            <a:xfrm>
              <a:off x="15738872" y="3783462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9C21C93-2761-4248-80A2-367C4EDF2AF2}"/>
                </a:ext>
              </a:extLst>
            </p:cNvPr>
            <p:cNvSpPr/>
            <p:nvPr/>
          </p:nvSpPr>
          <p:spPr>
            <a:xfrm>
              <a:off x="16054179" y="4452937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FF0000"/>
                  </a:solidFill>
                </a:rPr>
                <a:t>Inspiring</a:t>
              </a:r>
              <a:r>
                <a:rPr lang="zh-CN" altLang="en-US" sz="6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9C2D597-F385-41A1-A007-FDE3B344BA12}"/>
                </a:ext>
              </a:extLst>
            </p:cNvPr>
            <p:cNvSpPr/>
            <p:nvPr/>
          </p:nvSpPr>
          <p:spPr>
            <a:xfrm>
              <a:off x="17177546" y="3410243"/>
              <a:ext cx="2628797" cy="677108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Three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90787" y="4349187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General </a:t>
            </a:r>
            <a:r>
              <a:rPr lang="en-US" altLang="zh-CN" sz="6000" dirty="0" smtClean="0"/>
              <a:t>ideas/solutions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90787" y="6756885"/>
            <a:ext cx="13833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General/abstract </a:t>
            </a:r>
            <a:r>
              <a:rPr lang="en-US" altLang="zh-CN" sz="6000" dirty="0"/>
              <a:t>problem definition </a:t>
            </a:r>
            <a:r>
              <a:rPr lang="en-US" altLang="zh-CN" sz="6000" dirty="0" smtClean="0"/>
              <a:t>could </a:t>
            </a:r>
            <a:r>
              <a:rPr lang="en-US" altLang="zh-CN" sz="6000" dirty="0"/>
              <a:t>describe </a:t>
            </a:r>
            <a:r>
              <a:rPr lang="en-US" altLang="zh-CN" sz="6000" dirty="0">
                <a:solidFill>
                  <a:srgbClr val="FF0000"/>
                </a:solidFill>
              </a:rPr>
              <a:t>other concrete problems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90788" y="9256514"/>
            <a:ext cx="13833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General </a:t>
            </a:r>
            <a:r>
              <a:rPr lang="en-US" altLang="zh-CN" sz="6000" dirty="0"/>
              <a:t>idea </a:t>
            </a:r>
            <a:r>
              <a:rPr lang="en-US" altLang="zh-CN" sz="6000" dirty="0" smtClean="0"/>
              <a:t>could </a:t>
            </a:r>
            <a:r>
              <a:rPr lang="en-US" altLang="zh-CN" sz="6000" dirty="0"/>
              <a:t>be used </a:t>
            </a:r>
            <a:r>
              <a:rPr lang="en-US" altLang="zh-CN" sz="6000" dirty="0">
                <a:solidFill>
                  <a:srgbClr val="FF0000"/>
                </a:solidFill>
              </a:rPr>
              <a:t>elsewhere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0" y="13427242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7900863" y="4349605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00863" y="666495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7900863" y="9164582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73517" y="5445726"/>
            <a:ext cx="5506149" cy="3597806"/>
            <a:chOff x="3132630" y="7611173"/>
            <a:chExt cx="5506149" cy="3597806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BBDA4593-B9A0-435C-BE99-8948B32AF077}"/>
                </a:ext>
              </a:extLst>
            </p:cNvPr>
            <p:cNvSpPr/>
            <p:nvPr/>
          </p:nvSpPr>
          <p:spPr>
            <a:xfrm>
              <a:off x="3132630" y="7979163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9BD509A-BB80-40C6-A0DB-59741170DFDD}"/>
                </a:ext>
              </a:extLst>
            </p:cNvPr>
            <p:cNvSpPr/>
            <p:nvPr/>
          </p:nvSpPr>
          <p:spPr>
            <a:xfrm>
              <a:off x="3447939" y="8650543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FF0000"/>
                  </a:solidFill>
                </a:rPr>
                <a:t>Impact</a:t>
              </a:r>
              <a:r>
                <a:rPr lang="zh-CN" altLang="en-US" sz="6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4571304" y="7611173"/>
              <a:ext cx="2628797" cy="677108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Four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90787" y="4349187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Impactful </a:t>
            </a:r>
            <a:r>
              <a:rPr lang="en-US" altLang="zh-CN" sz="6000" dirty="0" smtClean="0"/>
              <a:t>problem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solution</a:t>
            </a:r>
            <a:endParaRPr lang="en-GB" sz="6000" dirty="0"/>
          </a:p>
        </p:txBody>
      </p:sp>
      <p:sp>
        <p:nvSpPr>
          <p:cNvPr id="19" name="TextBox 18"/>
          <p:cNvSpPr txBox="1"/>
          <p:nvPr/>
        </p:nvSpPr>
        <p:spPr>
          <a:xfrm>
            <a:off x="9290787" y="6756885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</a:rPr>
              <a:t>Real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problem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0787" y="9256514"/>
            <a:ext cx="13833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Effective/efficient solution to well address the problem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00863" y="4349605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7900863" y="666495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7900863" y="9164582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73517" y="5469789"/>
            <a:ext cx="5506149" cy="3573743"/>
            <a:chOff x="9435751" y="7635236"/>
            <a:chExt cx="5506149" cy="3573743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81C314A-EFFE-474D-AF50-616FEE84D42F}"/>
                </a:ext>
              </a:extLst>
            </p:cNvPr>
            <p:cNvSpPr/>
            <p:nvPr/>
          </p:nvSpPr>
          <p:spPr>
            <a:xfrm>
              <a:off x="9435751" y="7979163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38B2E43-D37A-4293-8ED9-87C4618B3841}"/>
                </a:ext>
              </a:extLst>
            </p:cNvPr>
            <p:cNvSpPr/>
            <p:nvPr/>
          </p:nvSpPr>
          <p:spPr>
            <a:xfrm>
              <a:off x="9751058" y="8656271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FF0000"/>
                  </a:solidFill>
                </a:rPr>
                <a:t>Significant</a:t>
              </a:r>
              <a:r>
                <a:rPr lang="zh-CN" altLang="en-US" sz="6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10892305" y="7635236"/>
              <a:ext cx="2628797" cy="677108"/>
            </a:xfrm>
            <a:prstGeom prst="rect">
              <a:avLst/>
            </a:prstGeom>
            <a:solidFill>
              <a:srgbClr val="FF0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Five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90787" y="4349187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NOT EASY</a:t>
            </a:r>
            <a:r>
              <a:rPr lang="en-US" altLang="zh-CN" sz="6000" dirty="0" smtClean="0"/>
              <a:t> </a:t>
            </a:r>
            <a:r>
              <a:rPr lang="en-US" altLang="zh-CN" sz="6000" dirty="0"/>
              <a:t>problem to solve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90787" y="6756885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Technical challenges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90788" y="9256514"/>
            <a:ext cx="13833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Solution </a:t>
            </a:r>
            <a:r>
              <a:rPr lang="en-US" altLang="zh-CN" sz="6000" dirty="0"/>
              <a:t>level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7900863" y="4349605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7900863" y="666495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00863" y="9164582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91394" y="5469789"/>
            <a:ext cx="5506149" cy="3573545"/>
            <a:chOff x="15738872" y="7635434"/>
            <a:chExt cx="5506149" cy="357354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0B92598-38AE-421C-9CEF-5A7FE6A4E2DA}"/>
                </a:ext>
              </a:extLst>
            </p:cNvPr>
            <p:cNvSpPr/>
            <p:nvPr/>
          </p:nvSpPr>
          <p:spPr>
            <a:xfrm>
              <a:off x="15738872" y="7979163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A00D9F8-9CD6-4FD4-B956-0DBEF288A9EA}"/>
                </a:ext>
              </a:extLst>
            </p:cNvPr>
            <p:cNvSpPr/>
            <p:nvPr/>
          </p:nvSpPr>
          <p:spPr>
            <a:xfrm>
              <a:off x="16053760" y="8656271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FF0000"/>
                  </a:solidFill>
                </a:rPr>
                <a:t>Validated</a:t>
              </a:r>
              <a:r>
                <a:rPr lang="zh-CN" altLang="en-US" sz="6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17177127" y="7635434"/>
              <a:ext cx="2628797" cy="677108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Six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290787" y="4349187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Clear and strong (empirical) </a:t>
            </a:r>
            <a:r>
              <a:rPr lang="en-US" altLang="zh-CN" sz="6000" dirty="0">
                <a:solidFill>
                  <a:srgbClr val="FF0000"/>
                </a:solidFill>
              </a:rPr>
              <a:t>evidence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90787" y="6756885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Validate/justify </a:t>
            </a:r>
            <a:r>
              <a:rPr lang="en-US" altLang="zh-CN" sz="6000" dirty="0"/>
              <a:t>the </a:t>
            </a:r>
            <a:r>
              <a:rPr lang="en-US" altLang="zh-CN" sz="6000" dirty="0">
                <a:solidFill>
                  <a:srgbClr val="FF0000"/>
                </a:solidFill>
              </a:rPr>
              <a:t>claims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7900863" y="4349605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7900863" y="666495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Key Questions to Double Check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789546" y="3889184"/>
            <a:ext cx="5506149" cy="5703176"/>
            <a:chOff x="1723937" y="3541931"/>
            <a:chExt cx="5506149" cy="5703176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2A0CEF2C-BFC6-4568-AF13-2A3A793C7E8D}"/>
                </a:ext>
              </a:extLst>
            </p:cNvPr>
            <p:cNvSpPr/>
            <p:nvPr/>
          </p:nvSpPr>
          <p:spPr>
            <a:xfrm>
              <a:off x="1723937" y="3889184"/>
              <a:ext cx="5506149" cy="535592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E3451657-552A-4A3D-B322-84864115D944}"/>
                </a:ext>
              </a:extLst>
            </p:cNvPr>
            <p:cNvSpPr/>
            <p:nvPr/>
          </p:nvSpPr>
          <p:spPr>
            <a:xfrm>
              <a:off x="2039246" y="6591385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Interesting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idea(s)</a:t>
              </a:r>
              <a:endParaRPr lang="en-US" sz="6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CA119FCC-D49E-4FB2-A4B0-7AEE56F7722F}"/>
                </a:ext>
              </a:extLst>
            </p:cNvPr>
            <p:cNvSpPr/>
            <p:nvPr/>
          </p:nvSpPr>
          <p:spPr>
            <a:xfrm>
              <a:off x="3096506" y="3541931"/>
              <a:ext cx="2761013" cy="677108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Element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One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D1060A1A-F377-47BE-A02A-30724CCB7B9F}"/>
                </a:ext>
              </a:extLst>
            </p:cNvPr>
            <p:cNvGrpSpPr/>
            <p:nvPr/>
          </p:nvGrpSpPr>
          <p:grpSpPr>
            <a:xfrm>
              <a:off x="3923467" y="5202632"/>
              <a:ext cx="1107088" cy="1001928"/>
              <a:chOff x="4895851" y="6685918"/>
              <a:chExt cx="1107088" cy="1001928"/>
            </a:xfrm>
          </p:grpSpPr>
          <p:sp>
            <p:nvSpPr>
              <p:cNvPr id="56" name="Freeform 13">
                <a:extLst>
                  <a:ext uri="{FF2B5EF4-FFF2-40B4-BE49-F238E27FC236}">
                    <a16:creationId xmlns="" xmlns:a16="http://schemas.microsoft.com/office/drawing/2014/main" id="{7588BD60-C9D4-4422-99E0-A56873937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851" y="7252607"/>
                <a:ext cx="432319" cy="435239"/>
              </a:xfrm>
              <a:custGeom>
                <a:avLst/>
                <a:gdLst>
                  <a:gd name="T0" fmla="*/ 20 w 32"/>
                  <a:gd name="T1" fmla="*/ 32 h 32"/>
                  <a:gd name="T2" fmla="*/ 12 w 32"/>
                  <a:gd name="T3" fmla="*/ 32 h 32"/>
                  <a:gd name="T4" fmla="*/ 0 w 32"/>
                  <a:gd name="T5" fmla="*/ 20 h 32"/>
                  <a:gd name="T6" fmla="*/ 0 w 32"/>
                  <a:gd name="T7" fmla="*/ 12 h 32"/>
                  <a:gd name="T8" fmla="*/ 12 w 32"/>
                  <a:gd name="T9" fmla="*/ 0 h 32"/>
                  <a:gd name="T10" fmla="*/ 20 w 32"/>
                  <a:gd name="T11" fmla="*/ 0 h 32"/>
                  <a:gd name="T12" fmla="*/ 32 w 32"/>
                  <a:gd name="T13" fmla="*/ 12 h 32"/>
                  <a:gd name="T14" fmla="*/ 32 w 32"/>
                  <a:gd name="T15" fmla="*/ 20 h 32"/>
                  <a:gd name="T16" fmla="*/ 20 w 32"/>
                  <a:gd name="T17" fmla="*/ 32 h 32"/>
                  <a:gd name="T18" fmla="*/ 12 w 32"/>
                  <a:gd name="T19" fmla="*/ 3 h 32"/>
                  <a:gd name="T20" fmla="*/ 3 w 32"/>
                  <a:gd name="T21" fmla="*/ 12 h 32"/>
                  <a:gd name="T22" fmla="*/ 3 w 32"/>
                  <a:gd name="T23" fmla="*/ 20 h 32"/>
                  <a:gd name="T24" fmla="*/ 12 w 32"/>
                  <a:gd name="T25" fmla="*/ 29 h 32"/>
                  <a:gd name="T26" fmla="*/ 20 w 32"/>
                  <a:gd name="T27" fmla="*/ 29 h 32"/>
                  <a:gd name="T28" fmla="*/ 29 w 32"/>
                  <a:gd name="T29" fmla="*/ 20 h 32"/>
                  <a:gd name="T30" fmla="*/ 29 w 32"/>
                  <a:gd name="T31" fmla="*/ 12 h 32"/>
                  <a:gd name="T32" fmla="*/ 20 w 32"/>
                  <a:gd name="T33" fmla="*/ 3 h 32"/>
                  <a:gd name="T34" fmla="*/ 12 w 32"/>
                  <a:gd name="T35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2">
                    <a:moveTo>
                      <a:pt x="20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0"/>
                      <a:pt x="32" y="5"/>
                      <a:pt x="32" y="1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7"/>
                      <a:pt x="27" y="32"/>
                      <a:pt x="20" y="32"/>
                    </a:cubicBezTo>
                    <a:close/>
                    <a:moveTo>
                      <a:pt x="12" y="3"/>
                    </a:moveTo>
                    <a:cubicBezTo>
                      <a:pt x="7" y="3"/>
                      <a:pt x="3" y="7"/>
                      <a:pt x="3" y="1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5"/>
                      <a:pt x="7" y="29"/>
                      <a:pt x="12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5" y="29"/>
                      <a:pt x="29" y="25"/>
                      <a:pt x="29" y="2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7"/>
                      <a:pt x="25" y="3"/>
                      <a:pt x="20" y="3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5">
                <a:extLst>
                  <a:ext uri="{FF2B5EF4-FFF2-40B4-BE49-F238E27FC236}">
                    <a16:creationId xmlns="" xmlns:a16="http://schemas.microsoft.com/office/drawing/2014/main" id="{3CE8E50E-C169-46D8-B326-A32F3A54A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325" y="7349003"/>
                <a:ext cx="175264" cy="175265"/>
              </a:xfrm>
              <a:custGeom>
                <a:avLst/>
                <a:gdLst>
                  <a:gd name="T0" fmla="*/ 2 w 13"/>
                  <a:gd name="T1" fmla="*/ 13 h 13"/>
                  <a:gd name="T2" fmla="*/ 0 w 13"/>
                  <a:gd name="T3" fmla="*/ 11 h 13"/>
                  <a:gd name="T4" fmla="*/ 0 w 13"/>
                  <a:gd name="T5" fmla="*/ 7 h 13"/>
                  <a:gd name="T6" fmla="*/ 7 w 13"/>
                  <a:gd name="T7" fmla="*/ 0 h 13"/>
                  <a:gd name="T8" fmla="*/ 11 w 13"/>
                  <a:gd name="T9" fmla="*/ 0 h 13"/>
                  <a:gd name="T10" fmla="*/ 13 w 13"/>
                  <a:gd name="T11" fmla="*/ 2 h 13"/>
                  <a:gd name="T12" fmla="*/ 11 w 13"/>
                  <a:gd name="T13" fmla="*/ 3 h 13"/>
                  <a:gd name="T14" fmla="*/ 7 w 13"/>
                  <a:gd name="T15" fmla="*/ 3 h 13"/>
                  <a:gd name="T16" fmla="*/ 4 w 13"/>
                  <a:gd name="T17" fmla="*/ 7 h 13"/>
                  <a:gd name="T18" fmla="*/ 4 w 13"/>
                  <a:gd name="T19" fmla="*/ 11 h 13"/>
                  <a:gd name="T20" fmla="*/ 2 w 13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3"/>
                      <a:pt x="12" y="3"/>
                      <a:pt x="11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4" y="5"/>
                      <a:pt x="4" y="7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6">
                <a:extLst>
                  <a:ext uri="{FF2B5EF4-FFF2-40B4-BE49-F238E27FC236}">
                    <a16:creationId xmlns="" xmlns:a16="http://schemas.microsoft.com/office/drawing/2014/main" id="{1CE97444-E36C-437D-8F45-D2E5A126D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827" y="7103633"/>
                <a:ext cx="134369" cy="55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7">
                <a:extLst>
                  <a:ext uri="{FF2B5EF4-FFF2-40B4-BE49-F238E27FC236}">
                    <a16:creationId xmlns="" xmlns:a16="http://schemas.microsoft.com/office/drawing/2014/main" id="{AA1F3FA5-E0F9-4958-8E30-B899BDC4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827" y="7010158"/>
                <a:ext cx="134369" cy="40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="" xmlns:a16="http://schemas.microsoft.com/office/drawing/2014/main" id="{ACBD2CAF-4658-42E1-A998-CB6737675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851" y="6846578"/>
                <a:ext cx="432319" cy="595899"/>
              </a:xfrm>
              <a:custGeom>
                <a:avLst/>
                <a:gdLst>
                  <a:gd name="T0" fmla="*/ 31 w 32"/>
                  <a:gd name="T1" fmla="*/ 44 h 44"/>
                  <a:gd name="T2" fmla="*/ 29 w 32"/>
                  <a:gd name="T3" fmla="*/ 42 h 44"/>
                  <a:gd name="T4" fmla="*/ 20 w 32"/>
                  <a:gd name="T5" fmla="*/ 33 h 44"/>
                  <a:gd name="T6" fmla="*/ 12 w 32"/>
                  <a:gd name="T7" fmla="*/ 33 h 44"/>
                  <a:gd name="T8" fmla="*/ 3 w 32"/>
                  <a:gd name="T9" fmla="*/ 42 h 44"/>
                  <a:gd name="T10" fmla="*/ 1 w 32"/>
                  <a:gd name="T11" fmla="*/ 44 h 44"/>
                  <a:gd name="T12" fmla="*/ 0 w 32"/>
                  <a:gd name="T13" fmla="*/ 42 h 44"/>
                  <a:gd name="T14" fmla="*/ 0 w 32"/>
                  <a:gd name="T15" fmla="*/ 12 h 44"/>
                  <a:gd name="T16" fmla="*/ 12 w 32"/>
                  <a:gd name="T17" fmla="*/ 0 h 44"/>
                  <a:gd name="T18" fmla="*/ 20 w 32"/>
                  <a:gd name="T19" fmla="*/ 0 h 44"/>
                  <a:gd name="T20" fmla="*/ 32 w 32"/>
                  <a:gd name="T21" fmla="*/ 12 h 44"/>
                  <a:gd name="T22" fmla="*/ 32 w 32"/>
                  <a:gd name="T23" fmla="*/ 42 h 44"/>
                  <a:gd name="T24" fmla="*/ 31 w 32"/>
                  <a:gd name="T25" fmla="*/ 44 h 44"/>
                  <a:gd name="T26" fmla="*/ 12 w 32"/>
                  <a:gd name="T27" fmla="*/ 3 h 44"/>
                  <a:gd name="T28" fmla="*/ 3 w 32"/>
                  <a:gd name="T29" fmla="*/ 12 h 44"/>
                  <a:gd name="T30" fmla="*/ 3 w 32"/>
                  <a:gd name="T31" fmla="*/ 33 h 44"/>
                  <a:gd name="T32" fmla="*/ 12 w 32"/>
                  <a:gd name="T33" fmla="*/ 30 h 44"/>
                  <a:gd name="T34" fmla="*/ 20 w 32"/>
                  <a:gd name="T35" fmla="*/ 30 h 44"/>
                  <a:gd name="T36" fmla="*/ 29 w 32"/>
                  <a:gd name="T37" fmla="*/ 33 h 44"/>
                  <a:gd name="T38" fmla="*/ 29 w 32"/>
                  <a:gd name="T39" fmla="*/ 12 h 44"/>
                  <a:gd name="T40" fmla="*/ 20 w 32"/>
                  <a:gd name="T41" fmla="*/ 3 h 44"/>
                  <a:gd name="T42" fmla="*/ 12 w 32"/>
                  <a:gd name="T43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44">
                    <a:moveTo>
                      <a:pt x="31" y="44"/>
                    </a:move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37"/>
                      <a:pt x="25" y="33"/>
                      <a:pt x="20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7" y="33"/>
                      <a:pt x="3" y="37"/>
                      <a:pt x="3" y="42"/>
                    </a:cubicBezTo>
                    <a:cubicBezTo>
                      <a:pt x="3" y="43"/>
                      <a:pt x="2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0"/>
                      <a:pt x="32" y="5"/>
                      <a:pt x="32" y="1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4"/>
                      <a:pt x="31" y="44"/>
                    </a:cubicBezTo>
                    <a:close/>
                    <a:moveTo>
                      <a:pt x="12" y="3"/>
                    </a:moveTo>
                    <a:cubicBezTo>
                      <a:pt x="7" y="3"/>
                      <a:pt x="3" y="7"/>
                      <a:pt x="3" y="12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5" y="31"/>
                      <a:pt x="8" y="30"/>
                      <a:pt x="12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4" y="30"/>
                      <a:pt x="27" y="31"/>
                      <a:pt x="29" y="3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7"/>
                      <a:pt x="25" y="3"/>
                      <a:pt x="20" y="3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="" xmlns:a16="http://schemas.microsoft.com/office/drawing/2014/main" id="{61261D3D-5713-4036-97DB-0D4A80637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33826" y="6685918"/>
                <a:ext cx="353451" cy="242448"/>
              </a:xfrm>
              <a:custGeom>
                <a:avLst/>
                <a:gdLst>
                  <a:gd name="T0" fmla="*/ 25 w 26"/>
                  <a:gd name="T1" fmla="*/ 18 h 18"/>
                  <a:gd name="T2" fmla="*/ 23 w 26"/>
                  <a:gd name="T3" fmla="*/ 18 h 18"/>
                  <a:gd name="T4" fmla="*/ 17 w 26"/>
                  <a:gd name="T5" fmla="*/ 15 h 18"/>
                  <a:gd name="T6" fmla="*/ 9 w 26"/>
                  <a:gd name="T7" fmla="*/ 15 h 18"/>
                  <a:gd name="T8" fmla="*/ 3 w 26"/>
                  <a:gd name="T9" fmla="*/ 18 h 18"/>
                  <a:gd name="T10" fmla="*/ 1 w 26"/>
                  <a:gd name="T11" fmla="*/ 18 h 18"/>
                  <a:gd name="T12" fmla="*/ 0 w 26"/>
                  <a:gd name="T13" fmla="*/ 17 h 18"/>
                  <a:gd name="T14" fmla="*/ 0 w 26"/>
                  <a:gd name="T15" fmla="*/ 10 h 18"/>
                  <a:gd name="T16" fmla="*/ 10 w 26"/>
                  <a:gd name="T17" fmla="*/ 0 h 18"/>
                  <a:gd name="T18" fmla="*/ 16 w 26"/>
                  <a:gd name="T19" fmla="*/ 0 h 18"/>
                  <a:gd name="T20" fmla="*/ 26 w 26"/>
                  <a:gd name="T21" fmla="*/ 10 h 18"/>
                  <a:gd name="T22" fmla="*/ 26 w 26"/>
                  <a:gd name="T23" fmla="*/ 17 h 18"/>
                  <a:gd name="T24" fmla="*/ 25 w 26"/>
                  <a:gd name="T25" fmla="*/ 18 h 18"/>
                  <a:gd name="T26" fmla="*/ 25 w 26"/>
                  <a:gd name="T27" fmla="*/ 18 h 18"/>
                  <a:gd name="T28" fmla="*/ 9 w 26"/>
                  <a:gd name="T29" fmla="*/ 12 h 18"/>
                  <a:gd name="T30" fmla="*/ 17 w 26"/>
                  <a:gd name="T31" fmla="*/ 12 h 18"/>
                  <a:gd name="T32" fmla="*/ 23 w 26"/>
                  <a:gd name="T33" fmla="*/ 13 h 18"/>
                  <a:gd name="T34" fmla="*/ 23 w 26"/>
                  <a:gd name="T35" fmla="*/ 10 h 18"/>
                  <a:gd name="T36" fmla="*/ 16 w 26"/>
                  <a:gd name="T37" fmla="*/ 4 h 18"/>
                  <a:gd name="T38" fmla="*/ 10 w 26"/>
                  <a:gd name="T39" fmla="*/ 4 h 18"/>
                  <a:gd name="T40" fmla="*/ 3 w 26"/>
                  <a:gd name="T41" fmla="*/ 10 h 18"/>
                  <a:gd name="T42" fmla="*/ 3 w 26"/>
                  <a:gd name="T43" fmla="*/ 13 h 18"/>
                  <a:gd name="T44" fmla="*/ 9 w 26"/>
                  <a:gd name="T45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18">
                    <a:moveTo>
                      <a:pt x="25" y="18"/>
                    </a:moveTo>
                    <a:cubicBezTo>
                      <a:pt x="24" y="18"/>
                      <a:pt x="24" y="18"/>
                      <a:pt x="23" y="18"/>
                    </a:cubicBezTo>
                    <a:cubicBezTo>
                      <a:pt x="22" y="16"/>
                      <a:pt x="20" y="15"/>
                      <a:pt x="17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4" y="16"/>
                      <a:pt x="3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2" y="0"/>
                      <a:pt x="26" y="5"/>
                      <a:pt x="26" y="10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lose/>
                    <a:moveTo>
                      <a:pt x="9" y="12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2"/>
                      <a:pt x="21" y="12"/>
                      <a:pt x="23" y="1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0" y="4"/>
                      <a:pt x="16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4"/>
                      <a:pt x="3" y="7"/>
                      <a:pt x="3" y="1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2"/>
                      <a:pt x="7" y="12"/>
                      <a:pt x="9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="" xmlns:a16="http://schemas.microsoft.com/office/drawing/2014/main" id="{6C93C1A5-A97C-4BF8-A5E3-A8B6AFA0F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936" y="7252607"/>
                <a:ext cx="444003" cy="435239"/>
              </a:xfrm>
              <a:custGeom>
                <a:avLst/>
                <a:gdLst>
                  <a:gd name="T0" fmla="*/ 21 w 33"/>
                  <a:gd name="T1" fmla="*/ 32 h 32"/>
                  <a:gd name="T2" fmla="*/ 13 w 33"/>
                  <a:gd name="T3" fmla="*/ 32 h 32"/>
                  <a:gd name="T4" fmla="*/ 0 w 33"/>
                  <a:gd name="T5" fmla="*/ 20 h 32"/>
                  <a:gd name="T6" fmla="*/ 0 w 33"/>
                  <a:gd name="T7" fmla="*/ 12 h 32"/>
                  <a:gd name="T8" fmla="*/ 13 w 33"/>
                  <a:gd name="T9" fmla="*/ 0 h 32"/>
                  <a:gd name="T10" fmla="*/ 21 w 33"/>
                  <a:gd name="T11" fmla="*/ 0 h 32"/>
                  <a:gd name="T12" fmla="*/ 33 w 33"/>
                  <a:gd name="T13" fmla="*/ 12 h 32"/>
                  <a:gd name="T14" fmla="*/ 33 w 33"/>
                  <a:gd name="T15" fmla="*/ 20 h 32"/>
                  <a:gd name="T16" fmla="*/ 21 w 33"/>
                  <a:gd name="T17" fmla="*/ 32 h 32"/>
                  <a:gd name="T18" fmla="*/ 13 w 33"/>
                  <a:gd name="T19" fmla="*/ 3 h 32"/>
                  <a:gd name="T20" fmla="*/ 4 w 33"/>
                  <a:gd name="T21" fmla="*/ 12 h 32"/>
                  <a:gd name="T22" fmla="*/ 4 w 33"/>
                  <a:gd name="T23" fmla="*/ 20 h 32"/>
                  <a:gd name="T24" fmla="*/ 13 w 33"/>
                  <a:gd name="T25" fmla="*/ 29 h 32"/>
                  <a:gd name="T26" fmla="*/ 21 w 33"/>
                  <a:gd name="T27" fmla="*/ 29 h 32"/>
                  <a:gd name="T28" fmla="*/ 30 w 33"/>
                  <a:gd name="T29" fmla="*/ 20 h 32"/>
                  <a:gd name="T30" fmla="*/ 30 w 33"/>
                  <a:gd name="T31" fmla="*/ 12 h 32"/>
                  <a:gd name="T32" fmla="*/ 21 w 33"/>
                  <a:gd name="T33" fmla="*/ 3 h 32"/>
                  <a:gd name="T34" fmla="*/ 13 w 33"/>
                  <a:gd name="T35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32">
                    <a:moveTo>
                      <a:pt x="21" y="32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6" y="32"/>
                      <a:pt x="0" y="27"/>
                      <a:pt x="0" y="2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0"/>
                      <a:pt x="33" y="5"/>
                      <a:pt x="33" y="12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7"/>
                      <a:pt x="28" y="32"/>
                      <a:pt x="21" y="32"/>
                    </a:cubicBezTo>
                    <a:close/>
                    <a:moveTo>
                      <a:pt x="13" y="3"/>
                    </a:moveTo>
                    <a:cubicBezTo>
                      <a:pt x="8" y="3"/>
                      <a:pt x="4" y="7"/>
                      <a:pt x="4" y="1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5"/>
                      <a:pt x="8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6" y="29"/>
                      <a:pt x="30" y="25"/>
                      <a:pt x="30" y="20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26" y="3"/>
                      <a:pt x="21" y="3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="" xmlns:a16="http://schemas.microsoft.com/office/drawing/2014/main" id="{9C3C92DB-77CD-451C-9D42-27814DC34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7015" y="7349003"/>
                <a:ext cx="160660" cy="175265"/>
              </a:xfrm>
              <a:custGeom>
                <a:avLst/>
                <a:gdLst>
                  <a:gd name="T0" fmla="*/ 1 w 12"/>
                  <a:gd name="T1" fmla="*/ 13 h 13"/>
                  <a:gd name="T2" fmla="*/ 0 w 12"/>
                  <a:gd name="T3" fmla="*/ 11 h 13"/>
                  <a:gd name="T4" fmla="*/ 0 w 12"/>
                  <a:gd name="T5" fmla="*/ 7 h 13"/>
                  <a:gd name="T6" fmla="*/ 7 w 12"/>
                  <a:gd name="T7" fmla="*/ 0 h 13"/>
                  <a:gd name="T8" fmla="*/ 11 w 12"/>
                  <a:gd name="T9" fmla="*/ 0 h 13"/>
                  <a:gd name="T10" fmla="*/ 12 w 12"/>
                  <a:gd name="T11" fmla="*/ 2 h 13"/>
                  <a:gd name="T12" fmla="*/ 11 w 12"/>
                  <a:gd name="T13" fmla="*/ 3 h 13"/>
                  <a:gd name="T14" fmla="*/ 7 w 12"/>
                  <a:gd name="T15" fmla="*/ 3 h 13"/>
                  <a:gd name="T16" fmla="*/ 3 w 12"/>
                  <a:gd name="T17" fmla="*/ 7 h 13"/>
                  <a:gd name="T18" fmla="*/ 3 w 12"/>
                  <a:gd name="T19" fmla="*/ 11 h 13"/>
                  <a:gd name="T20" fmla="*/ 1 w 12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3">
                    <a:moveTo>
                      <a:pt x="1" y="13"/>
                    </a:moveTo>
                    <a:cubicBezTo>
                      <a:pt x="0" y="13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1"/>
                      <a:pt x="12" y="2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2" y="13"/>
                      <a:pt x="1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23">
                <a:extLst>
                  <a:ext uri="{FF2B5EF4-FFF2-40B4-BE49-F238E27FC236}">
                    <a16:creationId xmlns="" xmlns:a16="http://schemas.microsoft.com/office/drawing/2014/main" id="{36E77963-A648-4909-A2BE-4815BE1A1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594" y="7103633"/>
                <a:ext cx="122685" cy="55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24">
                <a:extLst>
                  <a:ext uri="{FF2B5EF4-FFF2-40B4-BE49-F238E27FC236}">
                    <a16:creationId xmlns="" xmlns:a16="http://schemas.microsoft.com/office/drawing/2014/main" id="{817F4B9F-249E-46C2-8B62-52007B25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594" y="7010158"/>
                <a:ext cx="122685" cy="40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5">
                <a:extLst>
                  <a:ext uri="{FF2B5EF4-FFF2-40B4-BE49-F238E27FC236}">
                    <a16:creationId xmlns="" xmlns:a16="http://schemas.microsoft.com/office/drawing/2014/main" id="{EE6EBCFA-CB70-451D-BA53-B2455135C1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936" y="6846578"/>
                <a:ext cx="444003" cy="595899"/>
              </a:xfrm>
              <a:custGeom>
                <a:avLst/>
                <a:gdLst>
                  <a:gd name="T0" fmla="*/ 31 w 33"/>
                  <a:gd name="T1" fmla="*/ 44 h 44"/>
                  <a:gd name="T2" fmla="*/ 30 w 33"/>
                  <a:gd name="T3" fmla="*/ 42 h 44"/>
                  <a:gd name="T4" fmla="*/ 21 w 33"/>
                  <a:gd name="T5" fmla="*/ 33 h 44"/>
                  <a:gd name="T6" fmla="*/ 13 w 33"/>
                  <a:gd name="T7" fmla="*/ 33 h 44"/>
                  <a:gd name="T8" fmla="*/ 4 w 33"/>
                  <a:gd name="T9" fmla="*/ 42 h 44"/>
                  <a:gd name="T10" fmla="*/ 2 w 33"/>
                  <a:gd name="T11" fmla="*/ 44 h 44"/>
                  <a:gd name="T12" fmla="*/ 0 w 33"/>
                  <a:gd name="T13" fmla="*/ 42 h 44"/>
                  <a:gd name="T14" fmla="*/ 0 w 33"/>
                  <a:gd name="T15" fmla="*/ 12 h 44"/>
                  <a:gd name="T16" fmla="*/ 13 w 33"/>
                  <a:gd name="T17" fmla="*/ 0 h 44"/>
                  <a:gd name="T18" fmla="*/ 21 w 33"/>
                  <a:gd name="T19" fmla="*/ 0 h 44"/>
                  <a:gd name="T20" fmla="*/ 33 w 33"/>
                  <a:gd name="T21" fmla="*/ 12 h 44"/>
                  <a:gd name="T22" fmla="*/ 33 w 33"/>
                  <a:gd name="T23" fmla="*/ 42 h 44"/>
                  <a:gd name="T24" fmla="*/ 31 w 33"/>
                  <a:gd name="T25" fmla="*/ 44 h 44"/>
                  <a:gd name="T26" fmla="*/ 13 w 33"/>
                  <a:gd name="T27" fmla="*/ 30 h 44"/>
                  <a:gd name="T28" fmla="*/ 21 w 33"/>
                  <a:gd name="T29" fmla="*/ 30 h 44"/>
                  <a:gd name="T30" fmla="*/ 30 w 33"/>
                  <a:gd name="T31" fmla="*/ 33 h 44"/>
                  <a:gd name="T32" fmla="*/ 30 w 33"/>
                  <a:gd name="T33" fmla="*/ 12 h 44"/>
                  <a:gd name="T34" fmla="*/ 21 w 33"/>
                  <a:gd name="T35" fmla="*/ 3 h 44"/>
                  <a:gd name="T36" fmla="*/ 13 w 33"/>
                  <a:gd name="T37" fmla="*/ 3 h 44"/>
                  <a:gd name="T38" fmla="*/ 4 w 33"/>
                  <a:gd name="T39" fmla="*/ 12 h 44"/>
                  <a:gd name="T40" fmla="*/ 4 w 33"/>
                  <a:gd name="T41" fmla="*/ 33 h 44"/>
                  <a:gd name="T42" fmla="*/ 13 w 33"/>
                  <a:gd name="T4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4">
                    <a:moveTo>
                      <a:pt x="31" y="44"/>
                    </a:moveTo>
                    <a:cubicBezTo>
                      <a:pt x="30" y="44"/>
                      <a:pt x="30" y="43"/>
                      <a:pt x="30" y="42"/>
                    </a:cubicBezTo>
                    <a:cubicBezTo>
                      <a:pt x="30" y="37"/>
                      <a:pt x="26" y="33"/>
                      <a:pt x="21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8" y="33"/>
                      <a:pt x="4" y="37"/>
                      <a:pt x="4" y="42"/>
                    </a:cubicBezTo>
                    <a:cubicBezTo>
                      <a:pt x="4" y="43"/>
                      <a:pt x="3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0"/>
                      <a:pt x="33" y="5"/>
                      <a:pt x="33" y="1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3"/>
                      <a:pt x="32" y="44"/>
                      <a:pt x="31" y="44"/>
                    </a:cubicBezTo>
                    <a:close/>
                    <a:moveTo>
                      <a:pt x="13" y="30"/>
                    </a:moveTo>
                    <a:cubicBezTo>
                      <a:pt x="21" y="30"/>
                      <a:pt x="21" y="30"/>
                      <a:pt x="21" y="30"/>
                    </a:cubicBezTo>
                    <a:cubicBezTo>
                      <a:pt x="24" y="30"/>
                      <a:pt x="27" y="31"/>
                      <a:pt x="30" y="3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26" y="3"/>
                      <a:pt x="21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8" y="3"/>
                      <a:pt x="4" y="7"/>
                      <a:pt x="4" y="1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1"/>
                      <a:pt x="9" y="30"/>
                      <a:pt x="13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="" xmlns:a16="http://schemas.microsoft.com/office/drawing/2014/main" id="{0BE0FFB3-CDF7-4539-A7A6-7FC28F2758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6909" y="6685918"/>
                <a:ext cx="368055" cy="242448"/>
              </a:xfrm>
              <a:custGeom>
                <a:avLst/>
                <a:gdLst>
                  <a:gd name="T0" fmla="*/ 25 w 27"/>
                  <a:gd name="T1" fmla="*/ 18 h 18"/>
                  <a:gd name="T2" fmla="*/ 24 w 27"/>
                  <a:gd name="T3" fmla="*/ 18 h 18"/>
                  <a:gd name="T4" fmla="*/ 18 w 27"/>
                  <a:gd name="T5" fmla="*/ 15 h 18"/>
                  <a:gd name="T6" fmla="*/ 10 w 27"/>
                  <a:gd name="T7" fmla="*/ 15 h 18"/>
                  <a:gd name="T8" fmla="*/ 3 w 27"/>
                  <a:gd name="T9" fmla="*/ 18 h 18"/>
                  <a:gd name="T10" fmla="*/ 2 w 27"/>
                  <a:gd name="T11" fmla="*/ 18 h 18"/>
                  <a:gd name="T12" fmla="*/ 0 w 27"/>
                  <a:gd name="T13" fmla="*/ 17 h 18"/>
                  <a:gd name="T14" fmla="*/ 0 w 27"/>
                  <a:gd name="T15" fmla="*/ 10 h 18"/>
                  <a:gd name="T16" fmla="*/ 10 w 27"/>
                  <a:gd name="T17" fmla="*/ 0 h 18"/>
                  <a:gd name="T18" fmla="*/ 17 w 27"/>
                  <a:gd name="T19" fmla="*/ 0 h 18"/>
                  <a:gd name="T20" fmla="*/ 27 w 27"/>
                  <a:gd name="T21" fmla="*/ 10 h 18"/>
                  <a:gd name="T22" fmla="*/ 27 w 27"/>
                  <a:gd name="T23" fmla="*/ 17 h 18"/>
                  <a:gd name="T24" fmla="*/ 26 w 27"/>
                  <a:gd name="T25" fmla="*/ 18 h 18"/>
                  <a:gd name="T26" fmla="*/ 25 w 27"/>
                  <a:gd name="T27" fmla="*/ 18 h 18"/>
                  <a:gd name="T28" fmla="*/ 10 w 27"/>
                  <a:gd name="T29" fmla="*/ 12 h 18"/>
                  <a:gd name="T30" fmla="*/ 18 w 27"/>
                  <a:gd name="T31" fmla="*/ 12 h 18"/>
                  <a:gd name="T32" fmla="*/ 23 w 27"/>
                  <a:gd name="T33" fmla="*/ 13 h 18"/>
                  <a:gd name="T34" fmla="*/ 23 w 27"/>
                  <a:gd name="T35" fmla="*/ 10 h 18"/>
                  <a:gd name="T36" fmla="*/ 17 w 27"/>
                  <a:gd name="T37" fmla="*/ 4 h 18"/>
                  <a:gd name="T38" fmla="*/ 10 w 27"/>
                  <a:gd name="T39" fmla="*/ 4 h 18"/>
                  <a:gd name="T40" fmla="*/ 4 w 27"/>
                  <a:gd name="T41" fmla="*/ 10 h 18"/>
                  <a:gd name="T42" fmla="*/ 4 w 27"/>
                  <a:gd name="T43" fmla="*/ 13 h 18"/>
                  <a:gd name="T44" fmla="*/ 10 w 27"/>
                  <a:gd name="T45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18">
                    <a:moveTo>
                      <a:pt x="25" y="18"/>
                    </a:moveTo>
                    <a:cubicBezTo>
                      <a:pt x="25" y="18"/>
                      <a:pt x="24" y="18"/>
                      <a:pt x="24" y="18"/>
                    </a:cubicBezTo>
                    <a:cubicBezTo>
                      <a:pt x="22" y="16"/>
                      <a:pt x="20" y="15"/>
                      <a:pt x="18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6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7" y="5"/>
                      <a:pt x="27" y="10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7"/>
                      <a:pt x="26" y="18"/>
                      <a:pt x="26" y="18"/>
                    </a:cubicBezTo>
                    <a:cubicBezTo>
                      <a:pt x="26" y="18"/>
                      <a:pt x="25" y="18"/>
                      <a:pt x="25" y="18"/>
                    </a:cubicBezTo>
                    <a:close/>
                    <a:moveTo>
                      <a:pt x="10" y="12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2" y="12"/>
                      <a:pt x="23" y="1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1" y="4"/>
                      <a:pt x="17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4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2"/>
                      <a:pt x="8" y="12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7">
                <a:extLst>
                  <a:ext uri="{FF2B5EF4-FFF2-40B4-BE49-F238E27FC236}">
                    <a16:creationId xmlns="" xmlns:a16="http://schemas.microsoft.com/office/drawing/2014/main" id="{0AAEE511-E58F-480F-B4DB-772FC79D22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7275" y="6983868"/>
                <a:ext cx="324240" cy="350529"/>
              </a:xfrm>
              <a:custGeom>
                <a:avLst/>
                <a:gdLst>
                  <a:gd name="T0" fmla="*/ 22 w 24"/>
                  <a:gd name="T1" fmla="*/ 26 h 26"/>
                  <a:gd name="T2" fmla="*/ 2 w 24"/>
                  <a:gd name="T3" fmla="*/ 26 h 26"/>
                  <a:gd name="T4" fmla="*/ 0 w 24"/>
                  <a:gd name="T5" fmla="*/ 25 h 26"/>
                  <a:gd name="T6" fmla="*/ 0 w 24"/>
                  <a:gd name="T7" fmla="*/ 2 h 26"/>
                  <a:gd name="T8" fmla="*/ 2 w 24"/>
                  <a:gd name="T9" fmla="*/ 0 h 26"/>
                  <a:gd name="T10" fmla="*/ 22 w 24"/>
                  <a:gd name="T11" fmla="*/ 0 h 26"/>
                  <a:gd name="T12" fmla="*/ 24 w 24"/>
                  <a:gd name="T13" fmla="*/ 2 h 26"/>
                  <a:gd name="T14" fmla="*/ 24 w 24"/>
                  <a:gd name="T15" fmla="*/ 25 h 26"/>
                  <a:gd name="T16" fmla="*/ 22 w 24"/>
                  <a:gd name="T17" fmla="*/ 26 h 26"/>
                  <a:gd name="T18" fmla="*/ 3 w 24"/>
                  <a:gd name="T19" fmla="*/ 23 h 26"/>
                  <a:gd name="T20" fmla="*/ 20 w 24"/>
                  <a:gd name="T21" fmla="*/ 23 h 26"/>
                  <a:gd name="T22" fmla="*/ 20 w 24"/>
                  <a:gd name="T23" fmla="*/ 4 h 26"/>
                  <a:gd name="T24" fmla="*/ 3 w 24"/>
                  <a:gd name="T25" fmla="*/ 4 h 26"/>
                  <a:gd name="T26" fmla="*/ 3 w 24"/>
                  <a:gd name="T2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6">
                    <a:moveTo>
                      <a:pt x="22" y="26"/>
                    </a:move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6"/>
                      <a:pt x="0" y="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6"/>
                      <a:pt x="23" y="26"/>
                      <a:pt x="22" y="26"/>
                    </a:cubicBezTo>
                    <a:close/>
                    <a:moveTo>
                      <a:pt x="3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3" y="4"/>
                      <a:pt x="3" y="4"/>
                      <a:pt x="3" y="4"/>
                    </a:cubicBezTo>
                    <a:lnTo>
                      <a:pt x="3" y="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8">
                <a:extLst>
                  <a:ext uri="{FF2B5EF4-FFF2-40B4-BE49-F238E27FC236}">
                    <a16:creationId xmlns="" xmlns:a16="http://schemas.microsoft.com/office/drawing/2014/main" id="{79739D06-E556-4245-BFF6-594173A69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7275" y="7293502"/>
                <a:ext cx="324240" cy="175265"/>
              </a:xfrm>
              <a:custGeom>
                <a:avLst/>
                <a:gdLst>
                  <a:gd name="T0" fmla="*/ 22 w 24"/>
                  <a:gd name="T1" fmla="*/ 13 h 13"/>
                  <a:gd name="T2" fmla="*/ 2 w 24"/>
                  <a:gd name="T3" fmla="*/ 13 h 13"/>
                  <a:gd name="T4" fmla="*/ 0 w 24"/>
                  <a:gd name="T5" fmla="*/ 12 h 13"/>
                  <a:gd name="T6" fmla="*/ 0 w 24"/>
                  <a:gd name="T7" fmla="*/ 2 h 13"/>
                  <a:gd name="T8" fmla="*/ 2 w 24"/>
                  <a:gd name="T9" fmla="*/ 0 h 13"/>
                  <a:gd name="T10" fmla="*/ 22 w 24"/>
                  <a:gd name="T11" fmla="*/ 0 h 13"/>
                  <a:gd name="T12" fmla="*/ 24 w 24"/>
                  <a:gd name="T13" fmla="*/ 2 h 13"/>
                  <a:gd name="T14" fmla="*/ 24 w 24"/>
                  <a:gd name="T15" fmla="*/ 12 h 13"/>
                  <a:gd name="T16" fmla="*/ 22 w 24"/>
                  <a:gd name="T17" fmla="*/ 13 h 13"/>
                  <a:gd name="T18" fmla="*/ 3 w 24"/>
                  <a:gd name="T19" fmla="*/ 10 h 13"/>
                  <a:gd name="T20" fmla="*/ 20 w 24"/>
                  <a:gd name="T21" fmla="*/ 10 h 13"/>
                  <a:gd name="T22" fmla="*/ 20 w 24"/>
                  <a:gd name="T23" fmla="*/ 3 h 13"/>
                  <a:gd name="T24" fmla="*/ 3 w 24"/>
                  <a:gd name="T25" fmla="*/ 3 h 13"/>
                  <a:gd name="T26" fmla="*/ 3 w 24"/>
                  <a:gd name="T2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13">
                    <a:moveTo>
                      <a:pt x="2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3" y="13"/>
                      <a:pt x="22" y="13"/>
                    </a:cubicBezTo>
                    <a:close/>
                    <a:moveTo>
                      <a:pt x="3" y="10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7433021" y="3889184"/>
            <a:ext cx="5506149" cy="5703176"/>
            <a:chOff x="17518429" y="-2809033"/>
            <a:chExt cx="5506149" cy="5703176"/>
          </a:xfrm>
        </p:grpSpPr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B561D9EF-441D-4E21-A048-D0A79078FE66}"/>
                </a:ext>
              </a:extLst>
            </p:cNvPr>
            <p:cNvSpPr/>
            <p:nvPr/>
          </p:nvSpPr>
          <p:spPr>
            <a:xfrm>
              <a:off x="17518429" y="-2461780"/>
              <a:ext cx="5506149" cy="535592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4063D7A-555A-4501-95CC-61FFEEFB5EB1}"/>
                </a:ext>
              </a:extLst>
            </p:cNvPr>
            <p:cNvSpPr/>
            <p:nvPr/>
          </p:nvSpPr>
          <p:spPr>
            <a:xfrm>
              <a:off x="17833738" y="240421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/>
                <a:t>Valid</a:t>
              </a:r>
              <a:r>
                <a:rPr lang="zh-CN" altLang="en-US" sz="6000" dirty="0"/>
                <a:t> </a:t>
              </a:r>
              <a:r>
                <a:rPr lang="en-US" altLang="zh-CN" sz="6000" dirty="0"/>
                <a:t>evidence</a:t>
              </a:r>
              <a:endParaRPr lang="en-US" sz="6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5CC52D9E-8F96-46C0-802C-AE8B5FADFF5F}"/>
                </a:ext>
              </a:extLst>
            </p:cNvPr>
            <p:cNvSpPr/>
            <p:nvPr/>
          </p:nvSpPr>
          <p:spPr>
            <a:xfrm>
              <a:off x="18747015" y="-2809033"/>
              <a:ext cx="3048976" cy="6771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Element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Three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69662C37-C744-4474-BC07-702B6CABC5B0}"/>
                </a:ext>
              </a:extLst>
            </p:cNvPr>
            <p:cNvGrpSpPr/>
            <p:nvPr/>
          </p:nvGrpSpPr>
          <p:grpSpPr>
            <a:xfrm>
              <a:off x="19722341" y="-1359025"/>
              <a:ext cx="1098324" cy="1329092"/>
              <a:chOff x="11375962" y="6475225"/>
              <a:chExt cx="1098324" cy="1329092"/>
            </a:xfrm>
            <a:solidFill>
              <a:schemeClr val="accent2"/>
            </a:solidFill>
          </p:grpSpPr>
          <p:sp>
            <p:nvSpPr>
              <p:cNvPr id="77" name="Freeform 295">
                <a:extLst>
                  <a:ext uri="{FF2B5EF4-FFF2-40B4-BE49-F238E27FC236}">
                    <a16:creationId xmlns="" xmlns:a16="http://schemas.microsoft.com/office/drawing/2014/main" id="{616A6CBC-0A0D-45A0-A5F9-D78BFDC6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9388" y="6831597"/>
                <a:ext cx="146054" cy="96397"/>
              </a:xfrm>
              <a:custGeom>
                <a:avLst/>
                <a:gdLst>
                  <a:gd name="T0" fmla="*/ 7 w 9"/>
                  <a:gd name="T1" fmla="*/ 6 h 6"/>
                  <a:gd name="T2" fmla="*/ 6 w 9"/>
                  <a:gd name="T3" fmla="*/ 4 h 6"/>
                  <a:gd name="T4" fmla="*/ 2 w 9"/>
                  <a:gd name="T5" fmla="*/ 4 h 6"/>
                  <a:gd name="T6" fmla="*/ 0 w 9"/>
                  <a:gd name="T7" fmla="*/ 2 h 6"/>
                  <a:gd name="T8" fmla="*/ 1 w 9"/>
                  <a:gd name="T9" fmla="*/ 1 h 6"/>
                  <a:gd name="T10" fmla="*/ 2 w 9"/>
                  <a:gd name="T11" fmla="*/ 0 h 6"/>
                  <a:gd name="T12" fmla="*/ 9 w 9"/>
                  <a:gd name="T13" fmla="*/ 4 h 6"/>
                  <a:gd name="T14" fmla="*/ 7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cubicBezTo>
                      <a:pt x="7" y="6"/>
                      <a:pt x="6" y="5"/>
                      <a:pt x="6" y="4"/>
                    </a:cubicBezTo>
                    <a:cubicBezTo>
                      <a:pt x="6" y="4"/>
                      <a:pt x="4" y="4"/>
                      <a:pt x="2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7" y="1"/>
                      <a:pt x="9" y="2"/>
                      <a:pt x="9" y="4"/>
                    </a:cubicBezTo>
                    <a:cubicBezTo>
                      <a:pt x="9" y="5"/>
                      <a:pt x="8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96">
                <a:extLst>
                  <a:ext uri="{FF2B5EF4-FFF2-40B4-BE49-F238E27FC236}">
                    <a16:creationId xmlns="" xmlns:a16="http://schemas.microsoft.com/office/drawing/2014/main" id="{75820520-1437-4451-8157-5556779FC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4807" y="6831597"/>
                <a:ext cx="160660" cy="96397"/>
              </a:xfrm>
              <a:custGeom>
                <a:avLst/>
                <a:gdLst>
                  <a:gd name="T0" fmla="*/ 2 w 10"/>
                  <a:gd name="T1" fmla="*/ 6 h 6"/>
                  <a:gd name="T2" fmla="*/ 0 w 10"/>
                  <a:gd name="T3" fmla="*/ 4 h 6"/>
                  <a:gd name="T4" fmla="*/ 8 w 10"/>
                  <a:gd name="T5" fmla="*/ 0 h 6"/>
                  <a:gd name="T6" fmla="*/ 9 w 10"/>
                  <a:gd name="T7" fmla="*/ 1 h 6"/>
                  <a:gd name="T8" fmla="*/ 10 w 10"/>
                  <a:gd name="T9" fmla="*/ 2 h 6"/>
                  <a:gd name="T10" fmla="*/ 8 w 10"/>
                  <a:gd name="T11" fmla="*/ 4 h 6"/>
                  <a:gd name="T12" fmla="*/ 3 w 10"/>
                  <a:gd name="T13" fmla="*/ 4 h 6"/>
                  <a:gd name="T14" fmla="*/ 2 w 10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3" y="1"/>
                      <a:pt x="8" y="0"/>
                    </a:cubicBezTo>
                    <a:cubicBezTo>
                      <a:pt x="8" y="0"/>
                      <a:pt x="8" y="0"/>
                      <a:pt x="9" y="1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10" y="3"/>
                      <a:pt x="9" y="3"/>
                      <a:pt x="8" y="4"/>
                    </a:cubicBezTo>
                    <a:cubicBezTo>
                      <a:pt x="5" y="4"/>
                      <a:pt x="4" y="4"/>
                      <a:pt x="3" y="4"/>
                    </a:cubicBezTo>
                    <a:cubicBezTo>
                      <a:pt x="3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98">
                <a:extLst>
                  <a:ext uri="{FF2B5EF4-FFF2-40B4-BE49-F238E27FC236}">
                    <a16:creationId xmlns="" xmlns:a16="http://schemas.microsoft.com/office/drawing/2014/main" id="{FEE17784-F893-4CE2-86E6-97D999241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5784" y="6863729"/>
                <a:ext cx="49659" cy="195713"/>
              </a:xfrm>
              <a:custGeom>
                <a:avLst/>
                <a:gdLst>
                  <a:gd name="T0" fmla="*/ 1 w 3"/>
                  <a:gd name="T1" fmla="*/ 12 h 12"/>
                  <a:gd name="T2" fmla="*/ 0 w 3"/>
                  <a:gd name="T3" fmla="*/ 11 h 12"/>
                  <a:gd name="T4" fmla="*/ 0 w 3"/>
                  <a:gd name="T5" fmla="*/ 2 h 12"/>
                  <a:gd name="T6" fmla="*/ 1 w 3"/>
                  <a:gd name="T7" fmla="*/ 0 h 12"/>
                  <a:gd name="T8" fmla="*/ 3 w 3"/>
                  <a:gd name="T9" fmla="*/ 2 h 12"/>
                  <a:gd name="T10" fmla="*/ 3 w 3"/>
                  <a:gd name="T11" fmla="*/ 11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1" y="12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00">
                <a:extLst>
                  <a:ext uri="{FF2B5EF4-FFF2-40B4-BE49-F238E27FC236}">
                    <a16:creationId xmlns="" xmlns:a16="http://schemas.microsoft.com/office/drawing/2014/main" id="{849A5E0E-87D8-4335-91C3-CB0FD291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4807" y="6863729"/>
                <a:ext cx="64264" cy="195713"/>
              </a:xfrm>
              <a:custGeom>
                <a:avLst/>
                <a:gdLst>
                  <a:gd name="T0" fmla="*/ 2 w 4"/>
                  <a:gd name="T1" fmla="*/ 12 h 12"/>
                  <a:gd name="T2" fmla="*/ 0 w 4"/>
                  <a:gd name="T3" fmla="*/ 11 h 12"/>
                  <a:gd name="T4" fmla="*/ 0 w 4"/>
                  <a:gd name="T5" fmla="*/ 2 h 12"/>
                  <a:gd name="T6" fmla="*/ 2 w 4"/>
                  <a:gd name="T7" fmla="*/ 0 h 12"/>
                  <a:gd name="T8" fmla="*/ 4 w 4"/>
                  <a:gd name="T9" fmla="*/ 2 h 12"/>
                  <a:gd name="T10" fmla="*/ 4 w 4"/>
                  <a:gd name="T11" fmla="*/ 11 h 12"/>
                  <a:gd name="T12" fmla="*/ 2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12"/>
                    </a:moveTo>
                    <a:cubicBezTo>
                      <a:pt x="1" y="12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2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01">
                <a:extLst>
                  <a:ext uri="{FF2B5EF4-FFF2-40B4-BE49-F238E27FC236}">
                    <a16:creationId xmlns="" xmlns:a16="http://schemas.microsoft.com/office/drawing/2014/main" id="{40F7968C-1E67-4319-A065-A81689A0B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203" y="6735202"/>
                <a:ext cx="227844" cy="160660"/>
              </a:xfrm>
              <a:custGeom>
                <a:avLst/>
                <a:gdLst>
                  <a:gd name="T0" fmla="*/ 13 w 14"/>
                  <a:gd name="T1" fmla="*/ 10 h 10"/>
                  <a:gd name="T2" fmla="*/ 11 w 14"/>
                  <a:gd name="T3" fmla="*/ 8 h 10"/>
                  <a:gd name="T4" fmla="*/ 11 w 14"/>
                  <a:gd name="T5" fmla="*/ 4 h 10"/>
                  <a:gd name="T6" fmla="*/ 7 w 14"/>
                  <a:gd name="T7" fmla="*/ 4 h 10"/>
                  <a:gd name="T8" fmla="*/ 4 w 14"/>
                  <a:gd name="T9" fmla="*/ 4 h 10"/>
                  <a:gd name="T10" fmla="*/ 4 w 14"/>
                  <a:gd name="T11" fmla="*/ 8 h 10"/>
                  <a:gd name="T12" fmla="*/ 2 w 14"/>
                  <a:gd name="T13" fmla="*/ 10 h 10"/>
                  <a:gd name="T14" fmla="*/ 0 w 14"/>
                  <a:gd name="T15" fmla="*/ 8 h 10"/>
                  <a:gd name="T16" fmla="*/ 0 w 14"/>
                  <a:gd name="T17" fmla="*/ 4 h 10"/>
                  <a:gd name="T18" fmla="*/ 7 w 14"/>
                  <a:gd name="T19" fmla="*/ 0 h 10"/>
                  <a:gd name="T20" fmla="*/ 14 w 14"/>
                  <a:gd name="T21" fmla="*/ 4 h 10"/>
                  <a:gd name="T22" fmla="*/ 14 w 14"/>
                  <a:gd name="T23" fmla="*/ 8 h 10"/>
                  <a:gd name="T24" fmla="*/ 13 w 14"/>
                  <a:gd name="T2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0">
                    <a:moveTo>
                      <a:pt x="13" y="10"/>
                    </a:moveTo>
                    <a:cubicBezTo>
                      <a:pt x="12" y="10"/>
                      <a:pt x="11" y="9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4"/>
                      <a:pt x="7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3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0"/>
                      <a:pt x="7" y="0"/>
                    </a:cubicBezTo>
                    <a:cubicBezTo>
                      <a:pt x="14" y="0"/>
                      <a:pt x="14" y="3"/>
                      <a:pt x="14" y="4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9"/>
                      <a:pt x="14" y="10"/>
                      <a:pt x="1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05">
                <a:extLst>
                  <a:ext uri="{FF2B5EF4-FFF2-40B4-BE49-F238E27FC236}">
                    <a16:creationId xmlns="" xmlns:a16="http://schemas.microsoft.com/office/drawing/2014/main" id="{0700F857-BAB2-45CB-9D53-888D6C731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4807" y="7009783"/>
                <a:ext cx="420635" cy="242451"/>
              </a:xfrm>
              <a:custGeom>
                <a:avLst/>
                <a:gdLst>
                  <a:gd name="T0" fmla="*/ 13 w 26"/>
                  <a:gd name="T1" fmla="*/ 15 h 15"/>
                  <a:gd name="T2" fmla="*/ 0 w 26"/>
                  <a:gd name="T3" fmla="*/ 11 h 15"/>
                  <a:gd name="T4" fmla="*/ 0 w 26"/>
                  <a:gd name="T5" fmla="*/ 2 h 15"/>
                  <a:gd name="T6" fmla="*/ 2 w 26"/>
                  <a:gd name="T7" fmla="*/ 0 h 15"/>
                  <a:gd name="T8" fmla="*/ 4 w 26"/>
                  <a:gd name="T9" fmla="*/ 2 h 15"/>
                  <a:gd name="T10" fmla="*/ 4 w 26"/>
                  <a:gd name="T11" fmla="*/ 10 h 15"/>
                  <a:gd name="T12" fmla="*/ 13 w 26"/>
                  <a:gd name="T13" fmla="*/ 11 h 15"/>
                  <a:gd name="T14" fmla="*/ 23 w 26"/>
                  <a:gd name="T15" fmla="*/ 10 h 15"/>
                  <a:gd name="T16" fmla="*/ 23 w 26"/>
                  <a:gd name="T17" fmla="*/ 2 h 15"/>
                  <a:gd name="T18" fmla="*/ 24 w 26"/>
                  <a:gd name="T19" fmla="*/ 0 h 15"/>
                  <a:gd name="T20" fmla="*/ 26 w 26"/>
                  <a:gd name="T21" fmla="*/ 2 h 15"/>
                  <a:gd name="T22" fmla="*/ 26 w 26"/>
                  <a:gd name="T23" fmla="*/ 11 h 15"/>
                  <a:gd name="T24" fmla="*/ 13 w 26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8" y="15"/>
                      <a:pt x="0" y="14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8" y="11"/>
                      <a:pt x="13" y="11"/>
                    </a:cubicBezTo>
                    <a:cubicBezTo>
                      <a:pt x="18" y="11"/>
                      <a:pt x="22" y="11"/>
                      <a:pt x="23" y="10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4"/>
                      <a:pt x="18" y="15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06">
                <a:extLst>
                  <a:ext uri="{FF2B5EF4-FFF2-40B4-BE49-F238E27FC236}">
                    <a16:creationId xmlns="" xmlns:a16="http://schemas.microsoft.com/office/drawing/2014/main" id="{ECA43716-B318-4AE5-84D2-3B53626A23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4807" y="7155837"/>
                <a:ext cx="420635" cy="242451"/>
              </a:xfrm>
              <a:custGeom>
                <a:avLst/>
                <a:gdLst>
                  <a:gd name="T0" fmla="*/ 13 w 26"/>
                  <a:gd name="T1" fmla="*/ 15 h 15"/>
                  <a:gd name="T2" fmla="*/ 0 w 26"/>
                  <a:gd name="T3" fmla="*/ 10 h 15"/>
                  <a:gd name="T4" fmla="*/ 0 w 26"/>
                  <a:gd name="T5" fmla="*/ 2 h 15"/>
                  <a:gd name="T6" fmla="*/ 2 w 26"/>
                  <a:gd name="T7" fmla="*/ 0 h 15"/>
                  <a:gd name="T8" fmla="*/ 3 w 26"/>
                  <a:gd name="T9" fmla="*/ 1 h 15"/>
                  <a:gd name="T10" fmla="*/ 13 w 26"/>
                  <a:gd name="T11" fmla="*/ 2 h 15"/>
                  <a:gd name="T12" fmla="*/ 23 w 26"/>
                  <a:gd name="T13" fmla="*/ 1 h 15"/>
                  <a:gd name="T14" fmla="*/ 24 w 26"/>
                  <a:gd name="T15" fmla="*/ 0 h 15"/>
                  <a:gd name="T16" fmla="*/ 26 w 26"/>
                  <a:gd name="T17" fmla="*/ 2 h 15"/>
                  <a:gd name="T18" fmla="*/ 26 w 26"/>
                  <a:gd name="T19" fmla="*/ 10 h 15"/>
                  <a:gd name="T20" fmla="*/ 13 w 26"/>
                  <a:gd name="T21" fmla="*/ 15 h 15"/>
                  <a:gd name="T22" fmla="*/ 4 w 26"/>
                  <a:gd name="T23" fmla="*/ 10 h 15"/>
                  <a:gd name="T24" fmla="*/ 13 w 26"/>
                  <a:gd name="T25" fmla="*/ 11 h 15"/>
                  <a:gd name="T26" fmla="*/ 23 w 26"/>
                  <a:gd name="T27" fmla="*/ 10 h 15"/>
                  <a:gd name="T28" fmla="*/ 23 w 26"/>
                  <a:gd name="T29" fmla="*/ 5 h 15"/>
                  <a:gd name="T30" fmla="*/ 13 w 26"/>
                  <a:gd name="T31" fmla="*/ 6 h 15"/>
                  <a:gd name="T32" fmla="*/ 4 w 26"/>
                  <a:gd name="T33" fmla="*/ 5 h 15"/>
                  <a:gd name="T34" fmla="*/ 4 w 26"/>
                  <a:gd name="T3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8" y="15"/>
                      <a:pt x="0" y="14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5" y="2"/>
                      <a:pt x="8" y="2"/>
                      <a:pt x="13" y="2"/>
                    </a:cubicBezTo>
                    <a:cubicBezTo>
                      <a:pt x="19" y="2"/>
                      <a:pt x="22" y="2"/>
                      <a:pt x="23" y="1"/>
                    </a:cubicBezTo>
                    <a:cubicBezTo>
                      <a:pt x="23" y="1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4"/>
                      <a:pt x="18" y="15"/>
                      <a:pt x="13" y="15"/>
                    </a:cubicBezTo>
                    <a:close/>
                    <a:moveTo>
                      <a:pt x="4" y="10"/>
                    </a:moveTo>
                    <a:cubicBezTo>
                      <a:pt x="5" y="10"/>
                      <a:pt x="8" y="11"/>
                      <a:pt x="13" y="11"/>
                    </a:cubicBezTo>
                    <a:cubicBezTo>
                      <a:pt x="18" y="11"/>
                      <a:pt x="22" y="10"/>
                      <a:pt x="23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6"/>
                      <a:pt x="16" y="6"/>
                      <a:pt x="13" y="6"/>
                    </a:cubicBezTo>
                    <a:cubicBezTo>
                      <a:pt x="10" y="6"/>
                      <a:pt x="6" y="6"/>
                      <a:pt x="4" y="5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07">
                <a:extLst>
                  <a:ext uri="{FF2B5EF4-FFF2-40B4-BE49-F238E27FC236}">
                    <a16:creationId xmlns="" xmlns:a16="http://schemas.microsoft.com/office/drawing/2014/main" id="{DD7B4C58-A1DA-4460-8BDF-219171C3BA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4807" y="7301891"/>
                <a:ext cx="420635" cy="242451"/>
              </a:xfrm>
              <a:custGeom>
                <a:avLst/>
                <a:gdLst>
                  <a:gd name="T0" fmla="*/ 13 w 26"/>
                  <a:gd name="T1" fmla="*/ 15 h 15"/>
                  <a:gd name="T2" fmla="*/ 0 w 26"/>
                  <a:gd name="T3" fmla="*/ 10 h 15"/>
                  <a:gd name="T4" fmla="*/ 0 w 26"/>
                  <a:gd name="T5" fmla="*/ 1 h 15"/>
                  <a:gd name="T6" fmla="*/ 2 w 26"/>
                  <a:gd name="T7" fmla="*/ 0 h 15"/>
                  <a:gd name="T8" fmla="*/ 3 w 26"/>
                  <a:gd name="T9" fmla="*/ 1 h 15"/>
                  <a:gd name="T10" fmla="*/ 13 w 26"/>
                  <a:gd name="T11" fmla="*/ 2 h 15"/>
                  <a:gd name="T12" fmla="*/ 23 w 26"/>
                  <a:gd name="T13" fmla="*/ 1 h 15"/>
                  <a:gd name="T14" fmla="*/ 24 w 26"/>
                  <a:gd name="T15" fmla="*/ 0 h 15"/>
                  <a:gd name="T16" fmla="*/ 26 w 26"/>
                  <a:gd name="T17" fmla="*/ 1 h 15"/>
                  <a:gd name="T18" fmla="*/ 26 w 26"/>
                  <a:gd name="T19" fmla="*/ 10 h 15"/>
                  <a:gd name="T20" fmla="*/ 13 w 26"/>
                  <a:gd name="T21" fmla="*/ 15 h 15"/>
                  <a:gd name="T22" fmla="*/ 4 w 26"/>
                  <a:gd name="T23" fmla="*/ 10 h 15"/>
                  <a:gd name="T24" fmla="*/ 13 w 26"/>
                  <a:gd name="T25" fmla="*/ 11 h 15"/>
                  <a:gd name="T26" fmla="*/ 23 w 26"/>
                  <a:gd name="T27" fmla="*/ 10 h 15"/>
                  <a:gd name="T28" fmla="*/ 23 w 26"/>
                  <a:gd name="T29" fmla="*/ 5 h 15"/>
                  <a:gd name="T30" fmla="*/ 13 w 26"/>
                  <a:gd name="T31" fmla="*/ 6 h 15"/>
                  <a:gd name="T32" fmla="*/ 4 w 26"/>
                  <a:gd name="T33" fmla="*/ 5 h 15"/>
                  <a:gd name="T34" fmla="*/ 4 w 26"/>
                  <a:gd name="T3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8" y="15"/>
                      <a:pt x="0" y="14"/>
                      <a:pt x="0" y="1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5" y="1"/>
                      <a:pt x="8" y="2"/>
                      <a:pt x="13" y="2"/>
                    </a:cubicBezTo>
                    <a:cubicBezTo>
                      <a:pt x="19" y="2"/>
                      <a:pt x="22" y="1"/>
                      <a:pt x="23" y="1"/>
                    </a:cubicBezTo>
                    <a:cubicBezTo>
                      <a:pt x="23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4"/>
                      <a:pt x="18" y="15"/>
                      <a:pt x="13" y="15"/>
                    </a:cubicBezTo>
                    <a:close/>
                    <a:moveTo>
                      <a:pt x="4" y="10"/>
                    </a:moveTo>
                    <a:cubicBezTo>
                      <a:pt x="5" y="10"/>
                      <a:pt x="8" y="11"/>
                      <a:pt x="13" y="11"/>
                    </a:cubicBezTo>
                    <a:cubicBezTo>
                      <a:pt x="18" y="11"/>
                      <a:pt x="22" y="10"/>
                      <a:pt x="23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6"/>
                      <a:pt x="16" y="6"/>
                      <a:pt x="13" y="6"/>
                    </a:cubicBezTo>
                    <a:cubicBezTo>
                      <a:pt x="10" y="6"/>
                      <a:pt x="6" y="6"/>
                      <a:pt x="4" y="5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08">
                <a:extLst>
                  <a:ext uri="{FF2B5EF4-FFF2-40B4-BE49-F238E27FC236}">
                    <a16:creationId xmlns="" xmlns:a16="http://schemas.microsoft.com/office/drawing/2014/main" id="{97EEEF1B-27D0-477E-9E04-48B44D8D8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75962" y="6475225"/>
                <a:ext cx="1098324" cy="1329092"/>
              </a:xfrm>
              <a:custGeom>
                <a:avLst/>
                <a:gdLst>
                  <a:gd name="T0" fmla="*/ 34 w 68"/>
                  <a:gd name="T1" fmla="*/ 82 h 82"/>
                  <a:gd name="T2" fmla="*/ 34 w 68"/>
                  <a:gd name="T3" fmla="*/ 82 h 82"/>
                  <a:gd name="T4" fmla="*/ 0 w 68"/>
                  <a:gd name="T5" fmla="*/ 34 h 82"/>
                  <a:gd name="T6" fmla="*/ 0 w 68"/>
                  <a:gd name="T7" fmla="*/ 7 h 82"/>
                  <a:gd name="T8" fmla="*/ 1 w 68"/>
                  <a:gd name="T9" fmla="*/ 5 h 82"/>
                  <a:gd name="T10" fmla="*/ 2 w 68"/>
                  <a:gd name="T11" fmla="*/ 5 h 82"/>
                  <a:gd name="T12" fmla="*/ 13 w 68"/>
                  <a:gd name="T13" fmla="*/ 6 h 82"/>
                  <a:gd name="T14" fmla="*/ 33 w 68"/>
                  <a:gd name="T15" fmla="*/ 0 h 82"/>
                  <a:gd name="T16" fmla="*/ 35 w 68"/>
                  <a:gd name="T17" fmla="*/ 0 h 82"/>
                  <a:gd name="T18" fmla="*/ 56 w 68"/>
                  <a:gd name="T19" fmla="*/ 6 h 82"/>
                  <a:gd name="T20" fmla="*/ 66 w 68"/>
                  <a:gd name="T21" fmla="*/ 5 h 82"/>
                  <a:gd name="T22" fmla="*/ 68 w 68"/>
                  <a:gd name="T23" fmla="*/ 5 h 82"/>
                  <a:gd name="T24" fmla="*/ 68 w 68"/>
                  <a:gd name="T25" fmla="*/ 7 h 82"/>
                  <a:gd name="T26" fmla="*/ 68 w 68"/>
                  <a:gd name="T27" fmla="*/ 34 h 82"/>
                  <a:gd name="T28" fmla="*/ 35 w 68"/>
                  <a:gd name="T29" fmla="*/ 82 h 82"/>
                  <a:gd name="T30" fmla="*/ 34 w 68"/>
                  <a:gd name="T31" fmla="*/ 82 h 82"/>
                  <a:gd name="T32" fmla="*/ 3 w 68"/>
                  <a:gd name="T33" fmla="*/ 9 h 82"/>
                  <a:gd name="T34" fmla="*/ 3 w 68"/>
                  <a:gd name="T35" fmla="*/ 34 h 82"/>
                  <a:gd name="T36" fmla="*/ 34 w 68"/>
                  <a:gd name="T37" fmla="*/ 78 h 82"/>
                  <a:gd name="T38" fmla="*/ 65 w 68"/>
                  <a:gd name="T39" fmla="*/ 34 h 82"/>
                  <a:gd name="T40" fmla="*/ 65 w 68"/>
                  <a:gd name="T41" fmla="*/ 9 h 82"/>
                  <a:gd name="T42" fmla="*/ 56 w 68"/>
                  <a:gd name="T43" fmla="*/ 9 h 82"/>
                  <a:gd name="T44" fmla="*/ 34 w 68"/>
                  <a:gd name="T45" fmla="*/ 4 h 82"/>
                  <a:gd name="T46" fmla="*/ 13 w 68"/>
                  <a:gd name="T47" fmla="*/ 9 h 82"/>
                  <a:gd name="T48" fmla="*/ 3 w 68"/>
                  <a:gd name="T49" fmla="*/ 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82">
                    <a:moveTo>
                      <a:pt x="34" y="82"/>
                    </a:moveTo>
                    <a:cubicBezTo>
                      <a:pt x="34" y="82"/>
                      <a:pt x="34" y="82"/>
                      <a:pt x="34" y="82"/>
                    </a:cubicBezTo>
                    <a:cubicBezTo>
                      <a:pt x="14" y="75"/>
                      <a:pt x="0" y="56"/>
                      <a:pt x="0" y="3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5" y="6"/>
                      <a:pt x="9" y="6"/>
                      <a:pt x="13" y="6"/>
                    </a:cubicBezTo>
                    <a:cubicBezTo>
                      <a:pt x="21" y="6"/>
                      <a:pt x="28" y="4"/>
                      <a:pt x="33" y="0"/>
                    </a:cubicBezTo>
                    <a:cubicBezTo>
                      <a:pt x="34" y="0"/>
                      <a:pt x="35" y="0"/>
                      <a:pt x="35" y="0"/>
                    </a:cubicBezTo>
                    <a:cubicBezTo>
                      <a:pt x="40" y="4"/>
                      <a:pt x="48" y="6"/>
                      <a:pt x="56" y="6"/>
                    </a:cubicBezTo>
                    <a:cubicBezTo>
                      <a:pt x="60" y="6"/>
                      <a:pt x="63" y="6"/>
                      <a:pt x="66" y="5"/>
                    </a:cubicBezTo>
                    <a:cubicBezTo>
                      <a:pt x="67" y="5"/>
                      <a:pt x="67" y="5"/>
                      <a:pt x="68" y="5"/>
                    </a:cubicBezTo>
                    <a:cubicBezTo>
                      <a:pt x="68" y="5"/>
                      <a:pt x="68" y="6"/>
                      <a:pt x="68" y="7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56"/>
                      <a:pt x="55" y="75"/>
                      <a:pt x="35" y="82"/>
                    </a:cubicBezTo>
                    <a:cubicBezTo>
                      <a:pt x="35" y="82"/>
                      <a:pt x="34" y="82"/>
                      <a:pt x="34" y="82"/>
                    </a:cubicBezTo>
                    <a:close/>
                    <a:moveTo>
                      <a:pt x="3" y="9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54"/>
                      <a:pt x="16" y="72"/>
                      <a:pt x="34" y="78"/>
                    </a:cubicBezTo>
                    <a:cubicBezTo>
                      <a:pt x="53" y="72"/>
                      <a:pt x="65" y="54"/>
                      <a:pt x="65" y="34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9"/>
                      <a:pt x="59" y="9"/>
                      <a:pt x="56" y="9"/>
                    </a:cubicBezTo>
                    <a:cubicBezTo>
                      <a:pt x="47" y="9"/>
                      <a:pt x="40" y="7"/>
                      <a:pt x="34" y="4"/>
                    </a:cubicBezTo>
                    <a:cubicBezTo>
                      <a:pt x="29" y="7"/>
                      <a:pt x="21" y="9"/>
                      <a:pt x="13" y="9"/>
                    </a:cubicBezTo>
                    <a:cubicBezTo>
                      <a:pt x="9" y="9"/>
                      <a:pt x="6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9453629" y="3889184"/>
            <a:ext cx="5506149" cy="5911776"/>
            <a:chOff x="17833739" y="5421695"/>
            <a:chExt cx="5506149" cy="5911776"/>
          </a:xfrm>
        </p:grpSpPr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BD464FB3-56BB-4B96-BCFE-3DB1E4F29CF3}"/>
                </a:ext>
              </a:extLst>
            </p:cNvPr>
            <p:cNvSpPr/>
            <p:nvPr/>
          </p:nvSpPr>
          <p:spPr>
            <a:xfrm>
              <a:off x="17833739" y="5768948"/>
              <a:ext cx="5506149" cy="535592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59C21C93-2761-4248-80A2-367C4EDF2AF2}"/>
                </a:ext>
              </a:extLst>
            </p:cNvPr>
            <p:cNvSpPr/>
            <p:nvPr/>
          </p:nvSpPr>
          <p:spPr>
            <a:xfrm>
              <a:off x="18149048" y="8471149"/>
              <a:ext cx="487553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Interesting</a:t>
              </a:r>
              <a:r>
                <a:rPr lang="zh-CN" altLang="en-US" sz="6000" dirty="0" smtClean="0"/>
                <a:t> </a:t>
              </a:r>
              <a:r>
                <a:rPr lang="en-US" altLang="zh-CN" sz="6000" dirty="0"/>
                <a:t>claim(s)</a:t>
              </a:r>
              <a:endParaRPr lang="en-US" sz="6000" dirty="0"/>
            </a:p>
            <a:p>
              <a:pPr algn="ctr"/>
              <a:endParaRPr lang="en-US" sz="60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19220895" y="5421695"/>
              <a:ext cx="2731838" cy="677108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Element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Two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F9BB8797-0DC3-441F-A449-747F84C44CFC}"/>
                </a:ext>
              </a:extLst>
            </p:cNvPr>
            <p:cNvGrpSpPr/>
            <p:nvPr/>
          </p:nvGrpSpPr>
          <p:grpSpPr>
            <a:xfrm>
              <a:off x="19983611" y="6931904"/>
              <a:ext cx="1206405" cy="1235614"/>
              <a:chOff x="15948026" y="7588250"/>
              <a:chExt cx="655638" cy="671512"/>
            </a:xfrm>
            <a:solidFill>
              <a:schemeClr val="accent3"/>
            </a:solidFill>
          </p:grpSpPr>
          <p:sp>
            <p:nvSpPr>
              <p:cNvPr id="91" name="Freeform 270">
                <a:extLst>
                  <a:ext uri="{FF2B5EF4-FFF2-40B4-BE49-F238E27FC236}">
                    <a16:creationId xmlns="" xmlns:a16="http://schemas.microsoft.com/office/drawing/2014/main" id="{34B56DC7-BFA1-4095-A8A6-A995AC356E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8026" y="7734300"/>
                <a:ext cx="274638" cy="331787"/>
              </a:xfrm>
              <a:custGeom>
                <a:avLst/>
                <a:gdLst>
                  <a:gd name="T0" fmla="*/ 33 w 34"/>
                  <a:gd name="T1" fmla="*/ 41 h 41"/>
                  <a:gd name="T2" fmla="*/ 2 w 34"/>
                  <a:gd name="T3" fmla="*/ 41 h 41"/>
                  <a:gd name="T4" fmla="*/ 0 w 34"/>
                  <a:gd name="T5" fmla="*/ 39 h 41"/>
                  <a:gd name="T6" fmla="*/ 0 w 34"/>
                  <a:gd name="T7" fmla="*/ 1 h 41"/>
                  <a:gd name="T8" fmla="*/ 2 w 34"/>
                  <a:gd name="T9" fmla="*/ 0 h 41"/>
                  <a:gd name="T10" fmla="*/ 32 w 34"/>
                  <a:gd name="T11" fmla="*/ 0 h 41"/>
                  <a:gd name="T12" fmla="*/ 34 w 34"/>
                  <a:gd name="T13" fmla="*/ 0 h 41"/>
                  <a:gd name="T14" fmla="*/ 34 w 34"/>
                  <a:gd name="T15" fmla="*/ 2 h 41"/>
                  <a:gd name="T16" fmla="*/ 23 w 34"/>
                  <a:gd name="T17" fmla="*/ 23 h 41"/>
                  <a:gd name="T18" fmla="*/ 33 w 34"/>
                  <a:gd name="T19" fmla="*/ 23 h 41"/>
                  <a:gd name="T20" fmla="*/ 34 w 34"/>
                  <a:gd name="T21" fmla="*/ 25 h 41"/>
                  <a:gd name="T22" fmla="*/ 34 w 34"/>
                  <a:gd name="T23" fmla="*/ 39 h 41"/>
                  <a:gd name="T24" fmla="*/ 33 w 34"/>
                  <a:gd name="T25" fmla="*/ 41 h 41"/>
                  <a:gd name="T26" fmla="*/ 4 w 34"/>
                  <a:gd name="T27" fmla="*/ 37 h 41"/>
                  <a:gd name="T28" fmla="*/ 31 w 34"/>
                  <a:gd name="T29" fmla="*/ 37 h 41"/>
                  <a:gd name="T30" fmla="*/ 31 w 34"/>
                  <a:gd name="T31" fmla="*/ 26 h 41"/>
                  <a:gd name="T32" fmla="*/ 20 w 34"/>
                  <a:gd name="T33" fmla="*/ 26 h 41"/>
                  <a:gd name="T34" fmla="*/ 19 w 34"/>
                  <a:gd name="T35" fmla="*/ 25 h 41"/>
                  <a:gd name="T36" fmla="*/ 19 w 34"/>
                  <a:gd name="T37" fmla="*/ 24 h 41"/>
                  <a:gd name="T38" fmla="*/ 30 w 34"/>
                  <a:gd name="T39" fmla="*/ 3 h 41"/>
                  <a:gd name="T40" fmla="*/ 4 w 34"/>
                  <a:gd name="T41" fmla="*/ 3 h 41"/>
                  <a:gd name="T42" fmla="*/ 4 w 34"/>
                  <a:gd name="T4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41">
                    <a:moveTo>
                      <a:pt x="33" y="41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0"/>
                      <a:pt x="34" y="0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4" y="25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1"/>
                      <a:pt x="33" y="41"/>
                    </a:cubicBezTo>
                    <a:close/>
                    <a:moveTo>
                      <a:pt x="4" y="37"/>
                    </a:move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19" y="26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71">
                <a:extLst>
                  <a:ext uri="{FF2B5EF4-FFF2-40B4-BE49-F238E27FC236}">
                    <a16:creationId xmlns="" xmlns:a16="http://schemas.microsoft.com/office/drawing/2014/main" id="{85460A52-D1B9-4783-B4AD-1F154469B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56001" y="7588250"/>
                <a:ext cx="347663" cy="614362"/>
              </a:xfrm>
              <a:custGeom>
                <a:avLst/>
                <a:gdLst>
                  <a:gd name="T0" fmla="*/ 41 w 43"/>
                  <a:gd name="T1" fmla="*/ 76 h 76"/>
                  <a:gd name="T2" fmla="*/ 40 w 43"/>
                  <a:gd name="T3" fmla="*/ 76 h 76"/>
                  <a:gd name="T4" fmla="*/ 1 w 43"/>
                  <a:gd name="T5" fmla="*/ 60 h 76"/>
                  <a:gd name="T6" fmla="*/ 0 w 43"/>
                  <a:gd name="T7" fmla="*/ 59 h 76"/>
                  <a:gd name="T8" fmla="*/ 1 w 43"/>
                  <a:gd name="T9" fmla="*/ 58 h 76"/>
                  <a:gd name="T10" fmla="*/ 11 w 43"/>
                  <a:gd name="T11" fmla="*/ 37 h 76"/>
                  <a:gd name="T12" fmla="*/ 2 w 43"/>
                  <a:gd name="T13" fmla="*/ 37 h 76"/>
                  <a:gd name="T14" fmla="*/ 0 w 43"/>
                  <a:gd name="T15" fmla="*/ 35 h 76"/>
                  <a:gd name="T16" fmla="*/ 0 w 43"/>
                  <a:gd name="T17" fmla="*/ 18 h 76"/>
                  <a:gd name="T18" fmla="*/ 1 w 43"/>
                  <a:gd name="T19" fmla="*/ 16 h 76"/>
                  <a:gd name="T20" fmla="*/ 40 w 43"/>
                  <a:gd name="T21" fmla="*/ 0 h 76"/>
                  <a:gd name="T22" fmla="*/ 42 w 43"/>
                  <a:gd name="T23" fmla="*/ 0 h 76"/>
                  <a:gd name="T24" fmla="*/ 43 w 43"/>
                  <a:gd name="T25" fmla="*/ 2 h 76"/>
                  <a:gd name="T26" fmla="*/ 43 w 43"/>
                  <a:gd name="T27" fmla="*/ 75 h 76"/>
                  <a:gd name="T28" fmla="*/ 42 w 43"/>
                  <a:gd name="T29" fmla="*/ 76 h 76"/>
                  <a:gd name="T30" fmla="*/ 41 w 43"/>
                  <a:gd name="T31" fmla="*/ 76 h 76"/>
                  <a:gd name="T32" fmla="*/ 4 w 43"/>
                  <a:gd name="T33" fmla="*/ 58 h 76"/>
                  <a:gd name="T34" fmla="*/ 39 w 43"/>
                  <a:gd name="T35" fmla="*/ 72 h 76"/>
                  <a:gd name="T36" fmla="*/ 39 w 43"/>
                  <a:gd name="T37" fmla="*/ 4 h 76"/>
                  <a:gd name="T38" fmla="*/ 4 w 43"/>
                  <a:gd name="T39" fmla="*/ 19 h 76"/>
                  <a:gd name="T40" fmla="*/ 4 w 43"/>
                  <a:gd name="T41" fmla="*/ 33 h 76"/>
                  <a:gd name="T42" fmla="*/ 14 w 43"/>
                  <a:gd name="T43" fmla="*/ 33 h 76"/>
                  <a:gd name="T44" fmla="*/ 15 w 43"/>
                  <a:gd name="T45" fmla="*/ 34 h 76"/>
                  <a:gd name="T46" fmla="*/ 16 w 43"/>
                  <a:gd name="T47" fmla="*/ 36 h 76"/>
                  <a:gd name="T48" fmla="*/ 4 w 43"/>
                  <a:gd name="T49" fmla="*/ 5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76">
                    <a:moveTo>
                      <a:pt x="41" y="76"/>
                    </a:moveTo>
                    <a:cubicBezTo>
                      <a:pt x="41" y="76"/>
                      <a:pt x="40" y="76"/>
                      <a:pt x="40" y="7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0" y="59"/>
                    </a:cubicBezTo>
                    <a:cubicBezTo>
                      <a:pt x="0" y="59"/>
                      <a:pt x="0" y="58"/>
                      <a:pt x="1" y="58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1" y="1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1" y="0"/>
                      <a:pt x="42" y="0"/>
                    </a:cubicBezTo>
                    <a:cubicBezTo>
                      <a:pt x="42" y="1"/>
                      <a:pt x="43" y="1"/>
                      <a:pt x="43" y="2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3" y="75"/>
                      <a:pt x="42" y="76"/>
                      <a:pt x="42" y="76"/>
                    </a:cubicBezTo>
                    <a:cubicBezTo>
                      <a:pt x="42" y="76"/>
                      <a:pt x="41" y="76"/>
                      <a:pt x="41" y="76"/>
                    </a:cubicBezTo>
                    <a:close/>
                    <a:moveTo>
                      <a:pt x="4" y="58"/>
                    </a:move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4"/>
                      <a:pt x="15" y="34"/>
                    </a:cubicBezTo>
                    <a:cubicBezTo>
                      <a:pt x="16" y="35"/>
                      <a:pt x="16" y="36"/>
                      <a:pt x="16" y="36"/>
                    </a:cubicBezTo>
                    <a:lnTo>
                      <a:pt x="4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72">
                <a:extLst>
                  <a:ext uri="{FF2B5EF4-FFF2-40B4-BE49-F238E27FC236}">
                    <a16:creationId xmlns="" xmlns:a16="http://schemas.microsoft.com/office/drawing/2014/main" id="{7262612D-F3B1-4583-B125-98221A897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9026" y="7724775"/>
                <a:ext cx="169863" cy="90487"/>
              </a:xfrm>
              <a:custGeom>
                <a:avLst/>
                <a:gdLst>
                  <a:gd name="T0" fmla="*/ 2 w 21"/>
                  <a:gd name="T1" fmla="*/ 11 h 11"/>
                  <a:gd name="T2" fmla="*/ 0 w 21"/>
                  <a:gd name="T3" fmla="*/ 10 h 11"/>
                  <a:gd name="T4" fmla="*/ 1 w 21"/>
                  <a:gd name="T5" fmla="*/ 8 h 11"/>
                  <a:gd name="T6" fmla="*/ 18 w 21"/>
                  <a:gd name="T7" fmla="*/ 1 h 11"/>
                  <a:gd name="T8" fmla="*/ 20 w 21"/>
                  <a:gd name="T9" fmla="*/ 2 h 11"/>
                  <a:gd name="T10" fmla="*/ 19 w 21"/>
                  <a:gd name="T11" fmla="*/ 4 h 11"/>
                  <a:gd name="T12" fmla="*/ 3 w 21"/>
                  <a:gd name="T13" fmla="*/ 11 h 11"/>
                  <a:gd name="T14" fmla="*/ 2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2" y="11"/>
                    </a:moveTo>
                    <a:cubicBezTo>
                      <a:pt x="1" y="11"/>
                      <a:pt x="1" y="10"/>
                      <a:pt x="0" y="10"/>
                    </a:cubicBezTo>
                    <a:cubicBezTo>
                      <a:pt x="0" y="9"/>
                      <a:pt x="0" y="8"/>
                      <a:pt x="1" y="8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1" y="3"/>
                      <a:pt x="20" y="3"/>
                      <a:pt x="19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73">
                <a:extLst>
                  <a:ext uri="{FF2B5EF4-FFF2-40B4-BE49-F238E27FC236}">
                    <a16:creationId xmlns="" xmlns:a16="http://schemas.microsoft.com/office/drawing/2014/main" id="{8946C3E8-C31F-40E5-BD0C-DA1B65212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89301" y="8032750"/>
                <a:ext cx="185738" cy="227012"/>
              </a:xfrm>
              <a:custGeom>
                <a:avLst/>
                <a:gdLst>
                  <a:gd name="T0" fmla="*/ 16 w 23"/>
                  <a:gd name="T1" fmla="*/ 28 h 28"/>
                  <a:gd name="T2" fmla="*/ 2 w 23"/>
                  <a:gd name="T3" fmla="*/ 28 h 28"/>
                  <a:gd name="T4" fmla="*/ 0 w 23"/>
                  <a:gd name="T5" fmla="*/ 27 h 28"/>
                  <a:gd name="T6" fmla="*/ 0 w 23"/>
                  <a:gd name="T7" fmla="*/ 26 h 28"/>
                  <a:gd name="T8" fmla="*/ 5 w 23"/>
                  <a:gd name="T9" fmla="*/ 2 h 28"/>
                  <a:gd name="T10" fmla="*/ 7 w 23"/>
                  <a:gd name="T11" fmla="*/ 0 h 28"/>
                  <a:gd name="T12" fmla="*/ 21 w 23"/>
                  <a:gd name="T13" fmla="*/ 0 h 28"/>
                  <a:gd name="T14" fmla="*/ 22 w 23"/>
                  <a:gd name="T15" fmla="*/ 1 h 28"/>
                  <a:gd name="T16" fmla="*/ 23 w 23"/>
                  <a:gd name="T17" fmla="*/ 2 h 28"/>
                  <a:gd name="T18" fmla="*/ 18 w 23"/>
                  <a:gd name="T19" fmla="*/ 27 h 28"/>
                  <a:gd name="T20" fmla="*/ 16 w 23"/>
                  <a:gd name="T21" fmla="*/ 28 h 28"/>
                  <a:gd name="T22" fmla="*/ 4 w 23"/>
                  <a:gd name="T23" fmla="*/ 24 h 28"/>
                  <a:gd name="T24" fmla="*/ 15 w 23"/>
                  <a:gd name="T25" fmla="*/ 24 h 28"/>
                  <a:gd name="T26" fmla="*/ 19 w 23"/>
                  <a:gd name="T27" fmla="*/ 4 h 28"/>
                  <a:gd name="T28" fmla="*/ 8 w 23"/>
                  <a:gd name="T29" fmla="*/ 4 h 28"/>
                  <a:gd name="T30" fmla="*/ 4 w 23"/>
                  <a:gd name="T3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28">
                    <a:moveTo>
                      <a:pt x="1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0"/>
                      <a:pt x="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3" y="1"/>
                      <a:pt x="23" y="2"/>
                      <a:pt x="23" y="2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8"/>
                      <a:pt x="16" y="28"/>
                    </a:cubicBezTo>
                    <a:close/>
                    <a:moveTo>
                      <a:pt x="4" y="24"/>
                    </a:move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74">
                <a:extLst>
                  <a:ext uri="{FF2B5EF4-FFF2-40B4-BE49-F238E27FC236}">
                    <a16:creationId xmlns="" xmlns:a16="http://schemas.microsoft.com/office/drawing/2014/main" id="{5BDE4E7B-12B5-4AC6-85AD-76CA230C3E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02013" y="7612063"/>
                <a:ext cx="282575" cy="582612"/>
              </a:xfrm>
              <a:custGeom>
                <a:avLst/>
                <a:gdLst>
                  <a:gd name="T0" fmla="*/ 14 w 35"/>
                  <a:gd name="T1" fmla="*/ 72 h 72"/>
                  <a:gd name="T2" fmla="*/ 13 w 35"/>
                  <a:gd name="T3" fmla="*/ 72 h 72"/>
                  <a:gd name="T4" fmla="*/ 12 w 35"/>
                  <a:gd name="T5" fmla="*/ 70 h 72"/>
                  <a:gd name="T6" fmla="*/ 12 w 35"/>
                  <a:gd name="T7" fmla="*/ 41 h 72"/>
                  <a:gd name="T8" fmla="*/ 1 w 35"/>
                  <a:gd name="T9" fmla="*/ 41 h 72"/>
                  <a:gd name="T10" fmla="*/ 0 w 35"/>
                  <a:gd name="T11" fmla="*/ 40 h 72"/>
                  <a:gd name="T12" fmla="*/ 0 w 35"/>
                  <a:gd name="T13" fmla="*/ 39 h 72"/>
                  <a:gd name="T14" fmla="*/ 19 w 35"/>
                  <a:gd name="T15" fmla="*/ 1 h 72"/>
                  <a:gd name="T16" fmla="*/ 21 w 35"/>
                  <a:gd name="T17" fmla="*/ 0 h 72"/>
                  <a:gd name="T18" fmla="*/ 23 w 35"/>
                  <a:gd name="T19" fmla="*/ 2 h 72"/>
                  <a:gd name="T20" fmla="*/ 23 w 35"/>
                  <a:gd name="T21" fmla="*/ 30 h 72"/>
                  <a:gd name="T22" fmla="*/ 33 w 35"/>
                  <a:gd name="T23" fmla="*/ 30 h 72"/>
                  <a:gd name="T24" fmla="*/ 34 w 35"/>
                  <a:gd name="T25" fmla="*/ 31 h 72"/>
                  <a:gd name="T26" fmla="*/ 35 w 35"/>
                  <a:gd name="T27" fmla="*/ 33 h 72"/>
                  <a:gd name="T28" fmla="*/ 15 w 35"/>
                  <a:gd name="T29" fmla="*/ 71 h 72"/>
                  <a:gd name="T30" fmla="*/ 14 w 35"/>
                  <a:gd name="T31" fmla="*/ 72 h 72"/>
                  <a:gd name="T32" fmla="*/ 4 w 35"/>
                  <a:gd name="T33" fmla="*/ 38 h 72"/>
                  <a:gd name="T34" fmla="*/ 14 w 35"/>
                  <a:gd name="T35" fmla="*/ 38 h 72"/>
                  <a:gd name="T36" fmla="*/ 15 w 35"/>
                  <a:gd name="T37" fmla="*/ 40 h 72"/>
                  <a:gd name="T38" fmla="*/ 15 w 35"/>
                  <a:gd name="T39" fmla="*/ 63 h 72"/>
                  <a:gd name="T40" fmla="*/ 30 w 35"/>
                  <a:gd name="T41" fmla="*/ 34 h 72"/>
                  <a:gd name="T42" fmla="*/ 21 w 35"/>
                  <a:gd name="T43" fmla="*/ 34 h 72"/>
                  <a:gd name="T44" fmla="*/ 19 w 35"/>
                  <a:gd name="T45" fmla="*/ 32 h 72"/>
                  <a:gd name="T46" fmla="*/ 19 w 35"/>
                  <a:gd name="T47" fmla="*/ 9 h 72"/>
                  <a:gd name="T48" fmla="*/ 4 w 35"/>
                  <a:gd name="T49" fmla="*/ 3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72">
                    <a:moveTo>
                      <a:pt x="14" y="72"/>
                    </a:moveTo>
                    <a:cubicBezTo>
                      <a:pt x="13" y="72"/>
                      <a:pt x="13" y="72"/>
                      <a:pt x="13" y="72"/>
                    </a:cubicBezTo>
                    <a:cubicBezTo>
                      <a:pt x="12" y="71"/>
                      <a:pt x="12" y="71"/>
                      <a:pt x="12" y="7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0" y="41"/>
                      <a:pt x="0" y="40"/>
                    </a:cubicBezTo>
                    <a:cubicBezTo>
                      <a:pt x="0" y="40"/>
                      <a:pt x="0" y="39"/>
                      <a:pt x="0" y="39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2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32"/>
                      <a:pt x="35" y="33"/>
                      <a:pt x="35" y="33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5" y="71"/>
                      <a:pt x="14" y="72"/>
                      <a:pt x="14" y="72"/>
                    </a:cubicBezTo>
                    <a:close/>
                    <a:moveTo>
                      <a:pt x="4" y="38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8"/>
                      <a:pt x="15" y="39"/>
                      <a:pt x="15" y="40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4"/>
                      <a:pt x="19" y="33"/>
                      <a:pt x="19" y="32"/>
                    </a:cubicBezTo>
                    <a:cubicBezTo>
                      <a:pt x="19" y="9"/>
                      <a:pt x="19" y="9"/>
                      <a:pt x="19" y="9"/>
                    </a:cubicBezTo>
                    <a:lnTo>
                      <a:pt x="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98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Know What Your Audience is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Explicitly </a:t>
            </a:r>
            <a:r>
              <a:rPr lang="en-US" altLang="zh-CN" sz="6000" dirty="0">
                <a:solidFill>
                  <a:srgbClr val="FF0000"/>
                </a:solidFill>
              </a:rPr>
              <a:t>explain</a:t>
            </a:r>
            <a:r>
              <a:rPr lang="en-US" altLang="zh-CN" sz="6000" dirty="0"/>
              <a:t> how your paper is relevant</a:t>
            </a:r>
            <a:endParaRPr lang="en-GB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2649747" y="6022010"/>
            <a:ext cx="2069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Explicitly </a:t>
            </a:r>
            <a:r>
              <a:rPr lang="en-US" altLang="zh-CN" sz="6000" dirty="0">
                <a:solidFill>
                  <a:srgbClr val="FF0000"/>
                </a:solidFill>
              </a:rPr>
              <a:t>explain</a:t>
            </a:r>
            <a:r>
              <a:rPr lang="en-US" altLang="zh-CN" sz="6000" dirty="0"/>
              <a:t> some basic assumptions/concepts underlying your work</a:t>
            </a:r>
            <a:endParaRPr lang="en-GB" sz="6000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6735442" y="11249976"/>
            <a:ext cx="11138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 smtClean="0"/>
              <a:t>Ready?</a:t>
            </a:r>
            <a:r>
              <a:rPr lang="zh-CN" altLang="en-US" sz="7200" dirty="0" smtClean="0"/>
              <a:t> </a:t>
            </a:r>
            <a:r>
              <a:rPr lang="en-US" altLang="zh-CN" sz="7200" dirty="0"/>
              <a:t>Ready</a:t>
            </a:r>
            <a:r>
              <a:rPr lang="en-US" altLang="zh-CN" sz="7200" dirty="0" smtClean="0"/>
              <a:t>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59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Typical Paper Structure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1259823" y="2940963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49747" y="297395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Title/Abstract</a:t>
            </a:r>
            <a:endParaRPr lang="en-GB" sz="5400" dirty="0"/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1259823" y="4742332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1259823" y="654917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1259823" y="8383539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IV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1259823" y="10291680"/>
            <a:ext cx="1199526" cy="1199526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12188828" y="2940963"/>
            <a:ext cx="1199526" cy="11995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2188828" y="4742332"/>
            <a:ext cx="1199526" cy="11995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12188828" y="6549177"/>
            <a:ext cx="1199526" cy="11995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12188828" y="8383539"/>
            <a:ext cx="1199526" cy="11995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IX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12188828" y="10291680"/>
            <a:ext cx="1199526" cy="1199526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X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16</a:t>
            </a:fld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49747" y="474233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Introduction</a:t>
            </a:r>
            <a:endParaRPr lang="en-GB" sz="5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747" y="6549177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Background</a:t>
            </a:r>
            <a:endParaRPr lang="en-GB" sz="5400" dirty="0"/>
          </a:p>
        </p:txBody>
      </p:sp>
      <p:sp>
        <p:nvSpPr>
          <p:cNvPr id="64" name="TextBox 63"/>
          <p:cNvSpPr txBox="1"/>
          <p:nvPr/>
        </p:nvSpPr>
        <p:spPr>
          <a:xfrm>
            <a:off x="2649746" y="8383539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Formal Problem </a:t>
            </a:r>
            <a:r>
              <a:rPr lang="en-US" altLang="zh-CN" sz="5400" dirty="0" smtClean="0"/>
              <a:t>Definition</a:t>
            </a:r>
            <a:endParaRPr lang="en-GB" sz="5400" dirty="0"/>
          </a:p>
        </p:txBody>
      </p:sp>
      <p:sp>
        <p:nvSpPr>
          <p:cNvPr id="65" name="TextBox 64"/>
          <p:cNvSpPr txBox="1"/>
          <p:nvPr/>
        </p:nvSpPr>
        <p:spPr>
          <a:xfrm>
            <a:off x="2649746" y="10291680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Related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>Work</a:t>
            </a:r>
            <a:endParaRPr lang="en-GB" sz="5400" dirty="0"/>
          </a:p>
        </p:txBody>
      </p:sp>
      <p:sp>
        <p:nvSpPr>
          <p:cNvPr id="66" name="TextBox 65"/>
          <p:cNvSpPr txBox="1"/>
          <p:nvPr/>
        </p:nvSpPr>
        <p:spPr>
          <a:xfrm>
            <a:off x="13710413" y="2940963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Example</a:t>
            </a:r>
            <a:endParaRPr lang="en-GB" sz="5400" dirty="0"/>
          </a:p>
        </p:txBody>
      </p:sp>
      <p:sp>
        <p:nvSpPr>
          <p:cNvPr id="67" name="TextBox 66"/>
          <p:cNvSpPr txBox="1"/>
          <p:nvPr/>
        </p:nvSpPr>
        <p:spPr>
          <a:xfrm>
            <a:off x="13710413" y="474233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Approach/Framework</a:t>
            </a:r>
            <a:endParaRPr lang="en-GB" sz="5400" dirty="0"/>
          </a:p>
        </p:txBody>
      </p:sp>
      <p:sp>
        <p:nvSpPr>
          <p:cNvPr id="68" name="TextBox 67"/>
          <p:cNvSpPr txBox="1"/>
          <p:nvPr/>
        </p:nvSpPr>
        <p:spPr>
          <a:xfrm>
            <a:off x="13710413" y="6543701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Implementation</a:t>
            </a:r>
            <a:endParaRPr lang="en-GB" sz="5400" dirty="0"/>
          </a:p>
        </p:txBody>
      </p:sp>
      <p:sp>
        <p:nvSpPr>
          <p:cNvPr id="69" name="TextBox 68"/>
          <p:cNvSpPr txBox="1"/>
          <p:nvPr/>
        </p:nvSpPr>
        <p:spPr>
          <a:xfrm>
            <a:off x="13710413" y="8383539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Evaluation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and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Discussion</a:t>
            </a:r>
            <a:endParaRPr lang="en-GB" sz="5400" dirty="0"/>
          </a:p>
        </p:txBody>
      </p:sp>
      <p:sp>
        <p:nvSpPr>
          <p:cNvPr id="70" name="TextBox 69"/>
          <p:cNvSpPr txBox="1"/>
          <p:nvPr/>
        </p:nvSpPr>
        <p:spPr>
          <a:xfrm>
            <a:off x="13710412" y="10291680"/>
            <a:ext cx="940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Conclusions </a:t>
            </a:r>
            <a:r>
              <a:rPr lang="en-US" altLang="zh-CN" sz="5400" smtClean="0"/>
              <a:t>and </a:t>
            </a:r>
            <a:r>
              <a:rPr lang="en-US" altLang="zh-CN" sz="5400"/>
              <a:t>Future </a:t>
            </a:r>
            <a:r>
              <a:rPr lang="en-US" altLang="zh-CN" sz="5400" smtClean="0"/>
              <a:t>work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467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Typical Paper Structure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49747" y="297395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Title/Abstract</a:t>
            </a:r>
            <a:endParaRPr lang="en-GB" sz="54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17</a:t>
            </a:fld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49747" y="474233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Introduction</a:t>
            </a:r>
            <a:endParaRPr lang="en-GB" sz="5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747" y="6549177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Background</a:t>
            </a:r>
            <a:endParaRPr lang="en-GB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6" y="8383539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Formal Problem </a:t>
            </a:r>
            <a:r>
              <a:rPr lang="en-US" altLang="zh-CN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Definition</a:t>
            </a:r>
            <a:endParaRPr lang="en-GB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9746" y="10291680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Related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>Work</a:t>
            </a:r>
            <a:endParaRPr lang="en-GB" sz="5400" dirty="0"/>
          </a:p>
        </p:txBody>
      </p:sp>
      <p:sp>
        <p:nvSpPr>
          <p:cNvPr id="66" name="TextBox 65"/>
          <p:cNvSpPr txBox="1"/>
          <p:nvPr/>
        </p:nvSpPr>
        <p:spPr>
          <a:xfrm>
            <a:off x="13710413" y="2940963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Example</a:t>
            </a:r>
            <a:endParaRPr lang="en-GB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710413" y="474233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Approach/Framework</a:t>
            </a:r>
            <a:endParaRPr lang="en-GB" sz="5400" dirty="0"/>
          </a:p>
        </p:txBody>
      </p:sp>
      <p:sp>
        <p:nvSpPr>
          <p:cNvPr id="68" name="TextBox 67"/>
          <p:cNvSpPr txBox="1"/>
          <p:nvPr/>
        </p:nvSpPr>
        <p:spPr>
          <a:xfrm>
            <a:off x="13710413" y="6543701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Implementation</a:t>
            </a:r>
            <a:endParaRPr lang="en-GB" sz="5400" dirty="0"/>
          </a:p>
        </p:txBody>
      </p:sp>
      <p:sp>
        <p:nvSpPr>
          <p:cNvPr id="69" name="TextBox 68"/>
          <p:cNvSpPr txBox="1"/>
          <p:nvPr/>
        </p:nvSpPr>
        <p:spPr>
          <a:xfrm>
            <a:off x="13710413" y="8383539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Evaluation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and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Discussion</a:t>
            </a:r>
            <a:endParaRPr lang="en-GB" sz="5400" dirty="0"/>
          </a:p>
        </p:txBody>
      </p:sp>
      <p:sp>
        <p:nvSpPr>
          <p:cNvPr id="70" name="TextBox 69"/>
          <p:cNvSpPr txBox="1"/>
          <p:nvPr/>
        </p:nvSpPr>
        <p:spPr>
          <a:xfrm>
            <a:off x="13710412" y="10291680"/>
            <a:ext cx="940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Conclusions </a:t>
            </a:r>
            <a:r>
              <a:rPr lang="en-US" altLang="zh-CN" sz="5400" dirty="0" smtClean="0"/>
              <a:t>and </a:t>
            </a:r>
            <a:r>
              <a:rPr lang="en-US" altLang="zh-CN" sz="5400" dirty="0"/>
              <a:t>Future </a:t>
            </a:r>
            <a:r>
              <a:rPr lang="en-US" altLang="zh-CN" sz="5400" dirty="0" smtClean="0"/>
              <a:t>work</a:t>
            </a:r>
            <a:endParaRPr lang="en-GB" sz="5400" dirty="0"/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1259823" y="2940963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1259823" y="4742332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1259823" y="654917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1259823" y="8383539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IV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1259823" y="10291680"/>
            <a:ext cx="1199526" cy="1199526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12188828" y="2940963"/>
            <a:ext cx="1199526" cy="11995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12188828" y="4742332"/>
            <a:ext cx="1199526" cy="11995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2188828" y="6549177"/>
            <a:ext cx="1199526" cy="11995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12188828" y="8383539"/>
            <a:ext cx="1199526" cy="11995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IX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12188828" y="10291680"/>
            <a:ext cx="1199526" cy="1199526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X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Title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18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/>
              <a:t>put uncommon </a:t>
            </a:r>
            <a:r>
              <a:rPr lang="en-US" altLang="zh-CN" sz="6000" dirty="0">
                <a:solidFill>
                  <a:srgbClr val="FF0000"/>
                </a:solidFill>
              </a:rPr>
              <a:t>buzzwords</a:t>
            </a:r>
            <a:r>
              <a:rPr lang="en-US" altLang="zh-CN" sz="6000" dirty="0"/>
              <a:t> there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Be </a:t>
            </a:r>
            <a:r>
              <a:rPr lang="en-US" altLang="zh-CN" sz="6000" dirty="0">
                <a:solidFill>
                  <a:srgbClr val="FF0000"/>
                </a:solidFill>
              </a:rPr>
              <a:t>specific</a:t>
            </a:r>
            <a:r>
              <a:rPr lang="en-US" altLang="zh-CN" sz="6000" dirty="0"/>
              <a:t> enough but not too specific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Name your approach with a </a:t>
            </a:r>
            <a:r>
              <a:rPr lang="en-US" altLang="zh-CN" sz="6000" dirty="0">
                <a:solidFill>
                  <a:srgbClr val="FF0000"/>
                </a:solidFill>
              </a:rPr>
              <a:t>cute</a:t>
            </a:r>
            <a:r>
              <a:rPr lang="en-US" altLang="zh-CN" sz="6000" dirty="0"/>
              <a:t> name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Abstract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1692984" y="4249237"/>
            <a:ext cx="4491676" cy="4448009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561D9EF-441D-4E21-A048-D0A79078FE66}"/>
              </a:ext>
            </a:extLst>
          </p:cNvPr>
          <p:cNvSpPr/>
          <p:nvPr/>
        </p:nvSpPr>
        <p:spPr>
          <a:xfrm>
            <a:off x="7196729" y="4249237"/>
            <a:ext cx="4491676" cy="4448009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D464FB3-56BB-4B96-BCFE-3DB1E4F29CF3}"/>
              </a:ext>
            </a:extLst>
          </p:cNvPr>
          <p:cNvSpPr/>
          <p:nvPr/>
        </p:nvSpPr>
        <p:spPr>
          <a:xfrm>
            <a:off x="18156594" y="4249237"/>
            <a:ext cx="4491676" cy="4448009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0E83E70-5485-421F-8046-F11585580ABA}"/>
              </a:ext>
            </a:extLst>
          </p:cNvPr>
          <p:cNvSpPr/>
          <p:nvPr/>
        </p:nvSpPr>
        <p:spPr>
          <a:xfrm>
            <a:off x="12700474" y="4249237"/>
            <a:ext cx="4491676" cy="4448009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1950199" y="5042080"/>
            <a:ext cx="3977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Short motivation (problem)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A119FCC-D49E-4FB2-A4B0-7AEE56F7722F}"/>
              </a:ext>
            </a:extLst>
          </p:cNvPr>
          <p:cNvSpPr/>
          <p:nvPr/>
        </p:nvSpPr>
        <p:spPr>
          <a:xfrm>
            <a:off x="2376125" y="3924351"/>
            <a:ext cx="3125395" cy="67710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9C21C93-2761-4248-80A2-367C4EDF2AF2}"/>
              </a:ext>
            </a:extLst>
          </p:cNvPr>
          <p:cNvSpPr/>
          <p:nvPr/>
        </p:nvSpPr>
        <p:spPr>
          <a:xfrm>
            <a:off x="18413809" y="5503744"/>
            <a:ext cx="3977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smtClean="0"/>
              <a:t>EvaluationResults</a:t>
            </a:r>
            <a:endParaRPr lang="en-US" sz="60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603BFF2-4E93-4539-BD8D-73767AF23601}"/>
              </a:ext>
            </a:extLst>
          </p:cNvPr>
          <p:cNvSpPr/>
          <p:nvPr/>
        </p:nvSpPr>
        <p:spPr>
          <a:xfrm>
            <a:off x="18628470" y="3924351"/>
            <a:ext cx="3547925" cy="67710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zh-CN" alt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Four</a:t>
            </a:r>
            <a:endParaRPr lang="en-US" sz="32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4063D7A-555A-4501-95CC-61FFEEFB5EB1}"/>
              </a:ext>
            </a:extLst>
          </p:cNvPr>
          <p:cNvSpPr/>
          <p:nvPr/>
        </p:nvSpPr>
        <p:spPr>
          <a:xfrm>
            <a:off x="7453944" y="5503745"/>
            <a:ext cx="3977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Proposed solution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CC52D9E-8F96-46C0-802C-AE8B5FADFF5F}"/>
              </a:ext>
            </a:extLst>
          </p:cNvPr>
          <p:cNvSpPr/>
          <p:nvPr/>
        </p:nvSpPr>
        <p:spPr>
          <a:xfrm>
            <a:off x="7851261" y="3924351"/>
            <a:ext cx="3182613" cy="677108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Two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650CE0F-30F4-4CA9-B665-B5D0A356C401}"/>
              </a:ext>
            </a:extLst>
          </p:cNvPr>
          <p:cNvSpPr/>
          <p:nvPr/>
        </p:nvSpPr>
        <p:spPr>
          <a:xfrm>
            <a:off x="12957689" y="5965409"/>
            <a:ext cx="3977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9C2D597-F385-41A1-A007-FDE3B344BA12}"/>
              </a:ext>
            </a:extLst>
          </p:cNvPr>
          <p:cNvSpPr/>
          <p:nvPr/>
        </p:nvSpPr>
        <p:spPr>
          <a:xfrm>
            <a:off x="13172350" y="3924351"/>
            <a:ext cx="3547925" cy="677108"/>
          </a:xfrm>
          <a:prstGeom prst="rect">
            <a:avLst/>
          </a:prstGeo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zh-CN" alt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Three</a:t>
            </a:r>
            <a:endParaRPr lang="en-US" sz="32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>
            <a:spLocks noChangeAspect="1"/>
          </p:cNvSpPr>
          <p:nvPr/>
        </p:nvSpPr>
        <p:spPr>
          <a:xfrm>
            <a:off x="1259823" y="9486134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49747" y="9485716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DO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NOT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put </a:t>
            </a:r>
            <a:r>
              <a:rPr lang="en-US" altLang="zh-CN" sz="6000" dirty="0"/>
              <a:t>unexplained or undefined terms</a:t>
            </a:r>
            <a:endParaRPr lang="en-GB" sz="6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9747" y="11893414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DO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NOT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/>
              <a:t>get into too much detail </a:t>
            </a:r>
            <a:r>
              <a:rPr lang="en-US" altLang="zh-CN" sz="6000" dirty="0" smtClean="0"/>
              <a:t>of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solutions</a:t>
            </a:r>
            <a:endParaRPr lang="en-GB" sz="6000" dirty="0"/>
          </a:p>
        </p:txBody>
      </p:sp>
      <p:sp>
        <p:nvSpPr>
          <p:cNvPr id="72" name="TextBox 71"/>
          <p:cNvSpPr txBox="1">
            <a:spLocks noChangeAspect="1"/>
          </p:cNvSpPr>
          <p:nvPr/>
        </p:nvSpPr>
        <p:spPr>
          <a:xfrm>
            <a:off x="1259823" y="11801482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3829" y="2574577"/>
            <a:ext cx="1886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+mj-lt"/>
              </a:rPr>
              <a:t>Four-part</a:t>
            </a:r>
            <a:r>
              <a:rPr lang="zh-CN" altLang="en-US" sz="6000" dirty="0" smtClean="0">
                <a:latin typeface="+mj-lt"/>
              </a:rPr>
              <a:t> </a:t>
            </a:r>
            <a:r>
              <a:rPr lang="en-US" altLang="zh-CN" sz="6000" dirty="0" smtClean="0">
                <a:latin typeface="+mj-lt"/>
              </a:rPr>
              <a:t>Structure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84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19054" y="12705352"/>
            <a:ext cx="5484971" cy="730250"/>
          </a:xfrm>
        </p:spPr>
        <p:txBody>
          <a:bodyPr/>
          <a:lstStyle/>
          <a:p>
            <a:fld id="{82E53424-D1F0-4C59-ACFB-E47533F4CD2B}" type="slidenum">
              <a:rPr lang="en-US" smtClean="0"/>
              <a:t>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C55198C-BEC7-42CE-AE71-E13D521581AF}"/>
              </a:ext>
            </a:extLst>
          </p:cNvPr>
          <p:cNvSpPr/>
          <p:nvPr/>
        </p:nvSpPr>
        <p:spPr>
          <a:xfrm>
            <a:off x="3049620" y="3569669"/>
            <a:ext cx="22150162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000" spc="-300" dirty="0">
                <a:latin typeface="+mj-lt"/>
              </a:rPr>
              <a:t>How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to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Write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a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Research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Paper</a:t>
            </a:r>
            <a:endParaRPr lang="en-US" sz="8000" spc="-3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C55198C-BEC7-42CE-AE71-E13D521581AF}"/>
              </a:ext>
            </a:extLst>
          </p:cNvPr>
          <p:cNvSpPr/>
          <p:nvPr/>
        </p:nvSpPr>
        <p:spPr>
          <a:xfrm>
            <a:off x="3049620" y="7320138"/>
            <a:ext cx="22150162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000" spc="-300" dirty="0">
                <a:latin typeface="+mj-lt"/>
              </a:rPr>
              <a:t>Common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Technical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Written</a:t>
            </a:r>
            <a:r>
              <a:rPr lang="zh-CN" altLang="en-US" sz="8000" spc="-300" dirty="0">
                <a:latin typeface="+mj-lt"/>
              </a:rPr>
              <a:t> </a:t>
            </a:r>
            <a:r>
              <a:rPr lang="en-US" altLang="zh-CN" sz="8000" spc="-300" dirty="0">
                <a:latin typeface="+mj-lt"/>
              </a:rPr>
              <a:t>Issues</a:t>
            </a:r>
            <a:endParaRPr lang="en-US" sz="8000" spc="-3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070E344-5AF6-4F5F-8AB7-45D97711511D}"/>
              </a:ext>
            </a:extLst>
          </p:cNvPr>
          <p:cNvSpPr txBox="1">
            <a:spLocks noChangeAspect="1"/>
          </p:cNvSpPr>
          <p:nvPr/>
        </p:nvSpPr>
        <p:spPr>
          <a:xfrm>
            <a:off x="1073521" y="3244334"/>
            <a:ext cx="1727888" cy="1727888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8798" spc="-6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endParaRPr lang="ru-RU" sz="8798" spc="-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B59B93C-90E1-4F09-B51B-52EE94A1712A}"/>
              </a:ext>
            </a:extLst>
          </p:cNvPr>
          <p:cNvSpPr txBox="1">
            <a:spLocks noChangeAspect="1"/>
          </p:cNvSpPr>
          <p:nvPr/>
        </p:nvSpPr>
        <p:spPr>
          <a:xfrm>
            <a:off x="1073519" y="6994803"/>
            <a:ext cx="1727888" cy="1727888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8798" spc="-6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</a:t>
            </a:r>
            <a:endParaRPr lang="ru-RU" sz="8798" spc="-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Introduction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1073520" y="3154711"/>
            <a:ext cx="22266368" cy="1606728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1330735" y="3562545"/>
            <a:ext cx="21625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What is the </a:t>
            </a:r>
            <a:r>
              <a:rPr lang="en-US" sz="6000" dirty="0">
                <a:solidFill>
                  <a:srgbClr val="FF0000"/>
                </a:solidFill>
              </a:rPr>
              <a:t>problem</a:t>
            </a:r>
            <a:r>
              <a:rPr lang="en-US" sz="60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A119FCC-D49E-4FB2-A4B0-7AEE56F7722F}"/>
              </a:ext>
            </a:extLst>
          </p:cNvPr>
          <p:cNvSpPr/>
          <p:nvPr/>
        </p:nvSpPr>
        <p:spPr>
          <a:xfrm>
            <a:off x="1756661" y="2829824"/>
            <a:ext cx="3125395" cy="67710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en-US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1073520" y="5215527"/>
            <a:ext cx="22266368" cy="1606728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1330735" y="5623361"/>
            <a:ext cx="21625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Why is it </a:t>
            </a:r>
            <a:r>
              <a:rPr lang="en-US" sz="6000" dirty="0">
                <a:solidFill>
                  <a:srgbClr val="FF0000"/>
                </a:solidFill>
              </a:rPr>
              <a:t>interesting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FF0000"/>
                </a:solidFill>
              </a:rPr>
              <a:t>important</a:t>
            </a:r>
            <a:r>
              <a:rPr lang="en-US" sz="60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1073520" y="7266939"/>
            <a:ext cx="22266368" cy="1606728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1330735" y="7674773"/>
            <a:ext cx="21625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Why is it </a:t>
            </a:r>
            <a:r>
              <a:rPr lang="en-US" sz="6000" dirty="0">
                <a:solidFill>
                  <a:srgbClr val="FF0000"/>
                </a:solidFill>
              </a:rPr>
              <a:t>hard</a:t>
            </a:r>
            <a:r>
              <a:rPr lang="en-US" sz="6000" dirty="0" smtClean="0"/>
              <a:t>?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(E.g., why do </a:t>
            </a:r>
            <a:r>
              <a:rPr lang="en-US" altLang="zh-CN" sz="6000" dirty="0">
                <a:solidFill>
                  <a:srgbClr val="FF0000"/>
                </a:solidFill>
              </a:rPr>
              <a:t>naive approaches </a:t>
            </a:r>
            <a:r>
              <a:rPr lang="en-US" altLang="zh-CN" sz="6000" dirty="0"/>
              <a:t>fail?)</a:t>
            </a:r>
            <a:endParaRPr lang="en-US" sz="6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1073520" y="9318351"/>
            <a:ext cx="22266368" cy="1606728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1330735" y="9726185"/>
            <a:ext cx="21625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Why hasn't it been </a:t>
            </a:r>
            <a:r>
              <a:rPr lang="en-US" sz="6000" dirty="0">
                <a:solidFill>
                  <a:srgbClr val="FF0000"/>
                </a:solidFill>
              </a:rPr>
              <a:t>solved</a:t>
            </a:r>
            <a:r>
              <a:rPr lang="en-US" sz="6000" dirty="0"/>
              <a:t> before?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1073520" y="11369763"/>
            <a:ext cx="22266368" cy="1606728"/>
          </a:xfrm>
          <a:prstGeom prst="rect">
            <a:avLst/>
          </a:prstGeom>
          <a:solidFill>
            <a:schemeClr val="bg1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1330735" y="11777597"/>
            <a:ext cx="21625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What are the </a:t>
            </a:r>
            <a:r>
              <a:rPr lang="en-US" sz="6000" dirty="0">
                <a:solidFill>
                  <a:srgbClr val="FF0000"/>
                </a:solidFill>
              </a:rPr>
              <a:t>key components </a:t>
            </a:r>
            <a:r>
              <a:rPr lang="en-US" sz="6000" dirty="0"/>
              <a:t>of my approach and results?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A119FCC-D49E-4FB2-A4B0-7AEE56F7722F}"/>
              </a:ext>
            </a:extLst>
          </p:cNvPr>
          <p:cNvSpPr/>
          <p:nvPr/>
        </p:nvSpPr>
        <p:spPr>
          <a:xfrm>
            <a:off x="1756661" y="11044876"/>
            <a:ext cx="3125395" cy="677108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b="1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en-US" sz="3200" b="1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3200" b="1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Five</a:t>
            </a:r>
            <a:endParaRPr lang="en-US" sz="3200" b="1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9C2D597-F385-41A1-A007-FDE3B344BA12}"/>
              </a:ext>
            </a:extLst>
          </p:cNvPr>
          <p:cNvSpPr/>
          <p:nvPr/>
        </p:nvSpPr>
        <p:spPr>
          <a:xfrm>
            <a:off x="1756661" y="6928385"/>
            <a:ext cx="3125395" cy="677108"/>
          </a:xfrm>
          <a:prstGeom prst="rect">
            <a:avLst/>
          </a:prstGeo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zh-CN" altLang="en-US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Three</a:t>
            </a:r>
            <a:endParaRPr lang="en-US" sz="3200" b="1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603BFF2-4E93-4539-BD8D-73767AF23601}"/>
              </a:ext>
            </a:extLst>
          </p:cNvPr>
          <p:cNvSpPr/>
          <p:nvPr/>
        </p:nvSpPr>
        <p:spPr>
          <a:xfrm>
            <a:off x="1756661" y="8993464"/>
            <a:ext cx="3125395" cy="67710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zh-CN" altLang="en-US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Four</a:t>
            </a:r>
            <a:endParaRPr lang="en-US" sz="3200" b="1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CC52D9E-8F96-46C0-802C-AE8B5FADFF5F}"/>
              </a:ext>
            </a:extLst>
          </p:cNvPr>
          <p:cNvSpPr/>
          <p:nvPr/>
        </p:nvSpPr>
        <p:spPr>
          <a:xfrm>
            <a:off x="1756661" y="4881236"/>
            <a:ext cx="3125395" cy="677108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Part</a:t>
            </a:r>
            <a:r>
              <a:rPr lang="en-US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5471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Introduction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21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>
                <a:solidFill>
                  <a:srgbClr val="FF0000"/>
                </a:solidFill>
              </a:rPr>
              <a:t>over</a:t>
            </a:r>
            <a:r>
              <a:rPr lang="en-US" altLang="zh-CN" sz="6000" dirty="0"/>
              <a:t> claim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/>
              <a:t>over </a:t>
            </a:r>
            <a:r>
              <a:rPr lang="en-US" altLang="zh-CN" sz="6000" dirty="0">
                <a:solidFill>
                  <a:srgbClr val="FF0000"/>
                </a:solidFill>
              </a:rPr>
              <a:t>criticize</a:t>
            </a:r>
            <a:r>
              <a:rPr lang="en-US" altLang="zh-CN" sz="6000" dirty="0"/>
              <a:t> other’s work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Put</a:t>
            </a:r>
            <a:r>
              <a:rPr lang="zh-CN" altLang="en-US" sz="6000" dirty="0" smtClean="0"/>
              <a:t> </a:t>
            </a:r>
            <a:r>
              <a:rPr lang="en-US" altLang="zh-CN" sz="6000" dirty="0">
                <a:solidFill>
                  <a:srgbClr val="FF0000"/>
                </a:solidFill>
              </a:rPr>
              <a:t>unjustified </a:t>
            </a:r>
            <a:r>
              <a:rPr lang="en-US" altLang="zh-CN" sz="6000" dirty="0" smtClean="0">
                <a:solidFill>
                  <a:srgbClr val="FF0000"/>
                </a:solidFill>
              </a:rPr>
              <a:t>points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in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conclusion or discussion </a:t>
            </a:r>
            <a:r>
              <a:rPr lang="en-US" altLang="zh-CN" sz="6000" dirty="0" smtClean="0"/>
              <a:t>section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259823" y="10929336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04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10929336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claim </a:t>
            </a:r>
            <a:r>
              <a:rPr lang="en-US" altLang="zh-CN" sz="6000" dirty="0"/>
              <a:t>your own approach to be </a:t>
            </a:r>
            <a:r>
              <a:rPr lang="en-US" altLang="zh-CN" sz="6000" dirty="0" smtClean="0"/>
              <a:t>“</a:t>
            </a:r>
            <a:r>
              <a:rPr lang="en-US" altLang="zh-CN" sz="6000" dirty="0" smtClean="0">
                <a:solidFill>
                  <a:srgbClr val="FF0000"/>
                </a:solidFill>
              </a:rPr>
              <a:t>NOVEL</a:t>
            </a:r>
            <a:r>
              <a:rPr lang="en-US" altLang="zh-CN" sz="6000" dirty="0" smtClean="0"/>
              <a:t>”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610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Introduction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22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8" y="3614312"/>
            <a:ext cx="13665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Abstract and introduction section are very </a:t>
            </a:r>
            <a:r>
              <a:rPr lang="en-US" altLang="zh-CN" sz="6000" dirty="0">
                <a:solidFill>
                  <a:srgbClr val="FF0000"/>
                </a:solidFill>
              </a:rPr>
              <a:t>important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3665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Need tell an interesting, intriguing, </a:t>
            </a:r>
            <a:r>
              <a:rPr lang="en-US" altLang="zh-CN" sz="6000" dirty="0">
                <a:solidFill>
                  <a:srgbClr val="FF0000"/>
                </a:solidFill>
              </a:rPr>
              <a:t>engaging</a:t>
            </a:r>
            <a:r>
              <a:rPr lang="en-US" altLang="zh-CN" sz="6000" dirty="0"/>
              <a:t> story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13665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Offer pleasant “</a:t>
            </a:r>
            <a:r>
              <a:rPr lang="en-US" altLang="zh-CN" sz="6000" dirty="0">
                <a:solidFill>
                  <a:srgbClr val="FF0000"/>
                </a:solidFill>
              </a:rPr>
              <a:t>surprise</a:t>
            </a:r>
            <a:r>
              <a:rPr lang="en-US" altLang="zh-CN" sz="6000" dirty="0"/>
              <a:t>” (not boredom) to readers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3798388"/>
            <a:ext cx="6414499" cy="5462906"/>
          </a:xfrm>
          <a:prstGeom prst="rect">
            <a:avLst/>
          </a:prstGeom>
        </p:spPr>
        <p:txBody>
          <a:bodyPr wrap="square" anchor="b"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Tell</a:t>
            </a:r>
            <a:r>
              <a:rPr lang="zh-CN" altLang="en-US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a</a:t>
            </a:r>
            <a:r>
              <a:rPr lang="zh-CN" altLang="en-US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endParaRPr lang="en-US" altLang="zh-CN" sz="9600" spc="-300" dirty="0" smtClean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  <a:p>
            <a:pPr>
              <a:lnSpc>
                <a:spcPct val="160000"/>
              </a:lnSpc>
            </a:pP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Good</a:t>
            </a:r>
            <a:r>
              <a:rPr lang="zh-CN" altLang="en-US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Story</a:t>
            </a:r>
            <a:r>
              <a:rPr lang="zh-CN" altLang="en-US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endParaRPr lang="en-US" altLang="zh-CN" sz="9600" spc="-300" dirty="0" smtClean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  <a:p>
            <a:pPr>
              <a:lnSpc>
                <a:spcPct val="160000"/>
              </a:lnSpc>
            </a:pP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in</a:t>
            </a:r>
            <a:r>
              <a:rPr lang="zh-CN" altLang="en-US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Introduction</a:t>
            </a:r>
            <a:endParaRPr lang="en-US" sz="9600" spc="-3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Related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Work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23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/>
              <a:t>simply list related work without </a:t>
            </a:r>
            <a:r>
              <a:rPr lang="en-US" altLang="zh-CN" sz="6000" dirty="0">
                <a:solidFill>
                  <a:srgbClr val="FF0000"/>
                </a:solidFill>
              </a:rPr>
              <a:t>RELATING</a:t>
            </a:r>
            <a:r>
              <a:rPr lang="en-US" altLang="zh-CN" sz="6000" dirty="0"/>
              <a:t> to your own work!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/>
              <a:t>make unjustified unobvious </a:t>
            </a:r>
            <a:r>
              <a:rPr lang="en-US" altLang="zh-CN" sz="6000" dirty="0">
                <a:solidFill>
                  <a:srgbClr val="FF0000"/>
                </a:solidFill>
              </a:rPr>
              <a:t>criticisms</a:t>
            </a:r>
            <a:r>
              <a:rPr lang="en-US" altLang="zh-CN" sz="6000" dirty="0"/>
              <a:t> on related work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 err="1">
                <a:solidFill>
                  <a:srgbClr val="FF0000"/>
                </a:solidFill>
              </a:rPr>
              <a:t>overclaim</a:t>
            </a:r>
            <a:r>
              <a:rPr lang="en-US" altLang="zh-CN" sz="6000" dirty="0">
                <a:solidFill>
                  <a:srgbClr val="FF0000"/>
                </a:solidFill>
              </a:rPr>
              <a:t> </a:t>
            </a:r>
            <a:r>
              <a:rPr lang="en-US" altLang="zh-CN" sz="6000" dirty="0"/>
              <a:t>your work without justification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259823" y="10929336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04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7" y="10929336"/>
            <a:ext cx="1406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 </a:t>
            </a:r>
            <a:r>
              <a:rPr lang="en-US" altLang="zh-CN" sz="6000" dirty="0"/>
              <a:t>intentionally </a:t>
            </a:r>
            <a:r>
              <a:rPr lang="en-US" altLang="zh-CN" sz="6000" dirty="0">
                <a:solidFill>
                  <a:srgbClr val="FF0000"/>
                </a:solidFill>
              </a:rPr>
              <a:t>leave</a:t>
            </a:r>
            <a:r>
              <a:rPr lang="en-US" altLang="zh-CN" sz="6000" dirty="0"/>
              <a:t> out your own very related previous papers</a:t>
            </a:r>
            <a:endParaRPr lang="en-GB" sz="6000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4026988"/>
            <a:ext cx="6414499" cy="5048432"/>
          </a:xfrm>
          <a:prstGeom prst="rect">
            <a:avLst/>
          </a:prstGeom>
        </p:spPr>
        <p:txBody>
          <a:bodyPr wrap="square" anchor="b"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9600" spc="-3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Put in </a:t>
            </a:r>
            <a:endParaRPr lang="en-US" altLang="zh-CN" sz="9600" spc="-300" smtClean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  <a:p>
            <a:pPr>
              <a:lnSpc>
                <a:spcPct val="160000"/>
              </a:lnSpc>
            </a:pPr>
            <a:r>
              <a:rPr lang="en-US" altLang="zh-CN" sz="96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PC </a:t>
            </a:r>
            <a:r>
              <a:rPr lang="en-US" altLang="zh-CN" sz="9600" spc="-3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members’ work if relevant</a:t>
            </a:r>
            <a:endParaRPr lang="en-US" sz="9600" spc="-3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Approach/Framework</a:t>
            </a:r>
            <a:endParaRPr lang="en-GB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24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Generalize your work in an </a:t>
            </a:r>
            <a:r>
              <a:rPr lang="en-US" altLang="zh-CN" sz="6000" dirty="0" smtClean="0">
                <a:solidFill>
                  <a:srgbClr val="FF0000"/>
                </a:solidFill>
              </a:rPr>
              <a:t>abstraction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Try to </a:t>
            </a:r>
            <a:r>
              <a:rPr lang="en-US" altLang="zh-CN" sz="6000" dirty="0">
                <a:solidFill>
                  <a:srgbClr val="FF0000"/>
                </a:solidFill>
              </a:rPr>
              <a:t>separate</a:t>
            </a:r>
            <a:r>
              <a:rPr lang="en-US" altLang="zh-CN" sz="6000" dirty="0"/>
              <a:t> the ideas from (a particular) concrete implementation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Explain some details with </a:t>
            </a:r>
            <a:r>
              <a:rPr lang="en-US" altLang="zh-CN" sz="6000" dirty="0">
                <a:solidFill>
                  <a:srgbClr val="FF0000"/>
                </a:solidFill>
              </a:rPr>
              <a:t>examples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4026988"/>
            <a:ext cx="6414499" cy="5048432"/>
          </a:xfrm>
          <a:prstGeom prst="rect">
            <a:avLst/>
          </a:prstGeom>
        </p:spPr>
        <p:txBody>
          <a:bodyPr wrap="square" anchor="t"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Focus on </a:t>
            </a:r>
            <a:r>
              <a:rPr lang="en-US" altLang="zh-CN" sz="8000" spc="-3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the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key </a:t>
            </a:r>
            <a:r>
              <a:rPr lang="en-US" altLang="zh-CN" sz="8000" spc="-3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techniques</a:t>
            </a:r>
            <a:endParaRPr lang="en-US" altLang="zh-CN" sz="8000" spc="-300" dirty="0" smtClean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0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Implementation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25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What </a:t>
            </a:r>
            <a:r>
              <a:rPr lang="en-US" altLang="zh-CN" sz="6000" dirty="0">
                <a:solidFill>
                  <a:srgbClr val="FF0000"/>
                </a:solidFill>
              </a:rPr>
              <a:t>libraries</a:t>
            </a:r>
            <a:r>
              <a:rPr lang="en-US" altLang="zh-CN" sz="6000" dirty="0"/>
              <a:t> you used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Detailed </a:t>
            </a:r>
            <a:r>
              <a:rPr lang="en-US" altLang="zh-CN" sz="6000" dirty="0">
                <a:solidFill>
                  <a:srgbClr val="FF0000"/>
                </a:solidFill>
              </a:rPr>
              <a:t>implementations</a:t>
            </a:r>
            <a:r>
              <a:rPr lang="en-US" altLang="zh-CN" sz="6000" dirty="0"/>
              <a:t> of each step in your framework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List </a:t>
            </a:r>
            <a:r>
              <a:rPr lang="en-US" altLang="zh-CN" sz="6000" dirty="0">
                <a:solidFill>
                  <a:srgbClr val="FF0000"/>
                </a:solidFill>
              </a:rPr>
              <a:t>complications</a:t>
            </a:r>
            <a:r>
              <a:rPr lang="en-US" altLang="zh-CN" sz="6000" dirty="0"/>
              <a:t> of </a:t>
            </a:r>
            <a:r>
              <a:rPr lang="en-US" altLang="zh-CN" sz="6000" dirty="0" smtClean="0"/>
              <a:t>implementation and </a:t>
            </a:r>
            <a:r>
              <a:rPr lang="en-US" altLang="zh-CN" sz="6000" dirty="0"/>
              <a:t>how you get around them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259823" y="10929336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04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7" y="10929336"/>
            <a:ext cx="1406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</a:rPr>
              <a:t>Applicable</a:t>
            </a:r>
            <a:r>
              <a:rPr lang="en-US" altLang="zh-CN" sz="6000" dirty="0"/>
              <a:t> to </a:t>
            </a:r>
            <a:r>
              <a:rPr lang="en-US" altLang="zh-CN" sz="6000" dirty="0" smtClean="0"/>
              <a:t>both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approach/implementation</a:t>
            </a:r>
            <a:endParaRPr lang="en-GB" sz="6000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4026988"/>
            <a:ext cx="6414499" cy="5048432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Reproducible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Experiments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4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Evaluation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26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Write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research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question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first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just </a:t>
            </a:r>
            <a:r>
              <a:rPr lang="en-US" altLang="zh-CN" sz="6000" dirty="0">
                <a:solidFill>
                  <a:srgbClr val="FF0000"/>
                </a:solidFill>
              </a:rPr>
              <a:t>describe</a:t>
            </a:r>
            <a:r>
              <a:rPr lang="en-US" altLang="zh-CN" sz="6000" dirty="0"/>
              <a:t> the results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use</a:t>
            </a:r>
            <a:r>
              <a:rPr lang="zh-CN" altLang="en-US" sz="6000" dirty="0"/>
              <a:t> </a:t>
            </a:r>
            <a:r>
              <a:rPr lang="en-US" altLang="zh-CN" sz="6000" dirty="0">
                <a:solidFill>
                  <a:srgbClr val="FF0000"/>
                </a:solidFill>
              </a:rPr>
              <a:t>a simple </a:t>
            </a:r>
            <a:r>
              <a:rPr lang="en-US" altLang="zh-CN" sz="6000" dirty="0"/>
              <a:t>alternative solution as the baseline for comparison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259823" y="10929336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04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7" y="10929336"/>
            <a:ext cx="1406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Construct a project </a:t>
            </a:r>
            <a:r>
              <a:rPr lang="en-US" altLang="zh-CN" sz="6000" dirty="0">
                <a:solidFill>
                  <a:srgbClr val="FF0000"/>
                </a:solidFill>
              </a:rPr>
              <a:t>web</a:t>
            </a:r>
            <a:r>
              <a:rPr lang="en-US" altLang="zh-CN" sz="6000" dirty="0"/>
              <a:t> including the evaluation subjects</a:t>
            </a:r>
            <a:r>
              <a:rPr lang="en-US" altLang="zh-CN" sz="6000" dirty="0" smtClean="0"/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evaluation </a:t>
            </a:r>
            <a:r>
              <a:rPr lang="en-US" altLang="zh-CN" sz="6000" dirty="0"/>
              <a:t>results</a:t>
            </a:r>
            <a:endParaRPr lang="en-GB" sz="6000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4026988"/>
            <a:ext cx="6414499" cy="5048432"/>
          </a:xfrm>
          <a:prstGeom prst="rect">
            <a:avLst/>
          </a:prstGeom>
        </p:spPr>
        <p:txBody>
          <a:bodyPr wrap="square" anchor="t"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Experiments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and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Case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Studies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9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Discussion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27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</a:rPr>
              <a:t>Limitations</a:t>
            </a:r>
            <a:r>
              <a:rPr lang="en-US" altLang="zh-CN" sz="6000" dirty="0"/>
              <a:t> and </a:t>
            </a:r>
            <a:r>
              <a:rPr lang="en-US" altLang="zh-CN" sz="6000" dirty="0">
                <a:solidFill>
                  <a:srgbClr val="FF0000"/>
                </a:solidFill>
              </a:rPr>
              <a:t>issues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you currently </a:t>
            </a:r>
            <a:r>
              <a:rPr lang="en-US" altLang="zh-CN" sz="6000" dirty="0"/>
              <a:t>cannot address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Possible </a:t>
            </a:r>
            <a:r>
              <a:rPr lang="en-US" altLang="zh-CN" sz="6000" dirty="0">
                <a:solidFill>
                  <a:srgbClr val="FF0000"/>
                </a:solidFill>
              </a:rPr>
              <a:t>applications</a:t>
            </a:r>
            <a:r>
              <a:rPr lang="en-US" altLang="zh-CN" sz="6000" dirty="0"/>
              <a:t> of your approach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4026988"/>
            <a:ext cx="6414499" cy="5048432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Do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not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hide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limitations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4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Conclusions and Future </a:t>
            </a:r>
            <a:r>
              <a:rPr lang="en-US" altLang="zh-CN" sz="8800" dirty="0" smtClean="0"/>
              <a:t>work</a:t>
            </a:r>
            <a:endParaRPr lang="en-GB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28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1406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</a:t>
            </a:r>
            <a:r>
              <a:rPr lang="en-US" altLang="zh-CN" sz="6000" dirty="0" smtClean="0"/>
              <a:t>roader </a:t>
            </a:r>
            <a:r>
              <a:rPr lang="en-US" altLang="zh-CN" sz="6000" dirty="0">
                <a:solidFill>
                  <a:srgbClr val="FF0000"/>
                </a:solidFill>
              </a:rPr>
              <a:t>impacts</a:t>
            </a:r>
            <a:r>
              <a:rPr lang="en-US" altLang="zh-CN" sz="6000" dirty="0"/>
              <a:t> of your approach and your vision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1406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Describe </a:t>
            </a:r>
            <a:r>
              <a:rPr lang="en-US" altLang="zh-CN" sz="6000" dirty="0">
                <a:solidFill>
                  <a:srgbClr val="FF0000"/>
                </a:solidFill>
              </a:rPr>
              <a:t>limitations</a:t>
            </a:r>
            <a:r>
              <a:rPr lang="en-US" altLang="zh-CN" sz="6000" dirty="0"/>
              <a:t> and future work here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123133" y="10094"/>
            <a:ext cx="7254517" cy="13695812"/>
          </a:xfrm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35141-590C-46C6-8DEB-93216AFE86B4}"/>
              </a:ext>
            </a:extLst>
          </p:cNvPr>
          <p:cNvSpPr/>
          <p:nvPr/>
        </p:nvSpPr>
        <p:spPr>
          <a:xfrm>
            <a:off x="17123133" y="-1"/>
            <a:ext cx="7272396" cy="13714215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91440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9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91B55A4-0FDE-41A0-91AF-ED6FD144BE1C}"/>
              </a:ext>
            </a:extLst>
          </p:cNvPr>
          <p:cNvSpPr/>
          <p:nvPr/>
        </p:nvSpPr>
        <p:spPr>
          <a:xfrm>
            <a:off x="17552081" y="4026988"/>
            <a:ext cx="6414499" cy="5048432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Often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easy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endParaRPr lang="en-US" altLang="zh-CN" sz="8000" spc="-300" dirty="0" smtClean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  <a:p>
            <a:pPr>
              <a:lnSpc>
                <a:spcPct val="160000"/>
              </a:lnSpc>
            </a:pP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to</a:t>
            </a:r>
            <a:r>
              <a:rPr lang="zh-CN" altLang="en-US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altLang="zh-CN" sz="8000" spc="-3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B2117-FD27-43CA-A541-1EEA326A4A23}"/>
              </a:ext>
            </a:extLst>
          </p:cNvPr>
          <p:cNvSpPr/>
          <p:nvPr/>
        </p:nvSpPr>
        <p:spPr>
          <a:xfrm>
            <a:off x="17552081" y="3179130"/>
            <a:ext cx="1794698" cy="698653"/>
          </a:xfrm>
          <a:prstGeom prst="rect">
            <a:avLst/>
          </a:prstGeom>
          <a:solidFill>
            <a:schemeClr val="accent6"/>
          </a:solidFill>
        </p:spPr>
        <p:txBody>
          <a:bodyPr wrap="square" lIns="109728" tIns="109728" rIns="91440" bIns="4572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TIPS</a:t>
            </a:r>
            <a:endParaRPr lang="en-US" sz="44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7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Typical Paper Structure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49747" y="297395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Title/Abstract</a:t>
            </a:r>
            <a:endParaRPr lang="en-GB" sz="54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29</a:t>
            </a:fld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49747" y="474233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Introduction</a:t>
            </a:r>
            <a:endParaRPr lang="en-GB" sz="5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747" y="6549177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Background</a:t>
            </a:r>
            <a:endParaRPr lang="en-GB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6" y="8383539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Formal Problem </a:t>
            </a:r>
            <a:r>
              <a:rPr lang="en-US" altLang="zh-CN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Definition</a:t>
            </a:r>
            <a:endParaRPr lang="en-GB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9746" y="10291680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Related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>Work</a:t>
            </a:r>
            <a:endParaRPr lang="en-GB" sz="5400" dirty="0"/>
          </a:p>
        </p:txBody>
      </p:sp>
      <p:sp>
        <p:nvSpPr>
          <p:cNvPr id="66" name="TextBox 65"/>
          <p:cNvSpPr txBox="1"/>
          <p:nvPr/>
        </p:nvSpPr>
        <p:spPr>
          <a:xfrm>
            <a:off x="13710413" y="2940963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Example</a:t>
            </a:r>
            <a:endParaRPr lang="en-GB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710413" y="4742332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Approach/Framework</a:t>
            </a:r>
            <a:endParaRPr lang="en-GB" sz="5400" dirty="0"/>
          </a:p>
        </p:txBody>
      </p:sp>
      <p:sp>
        <p:nvSpPr>
          <p:cNvPr id="68" name="TextBox 67"/>
          <p:cNvSpPr txBox="1"/>
          <p:nvPr/>
        </p:nvSpPr>
        <p:spPr>
          <a:xfrm>
            <a:off x="13710413" y="6543701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Implementation</a:t>
            </a:r>
            <a:endParaRPr lang="en-GB" sz="5400" dirty="0"/>
          </a:p>
        </p:txBody>
      </p:sp>
      <p:sp>
        <p:nvSpPr>
          <p:cNvPr id="69" name="TextBox 68"/>
          <p:cNvSpPr txBox="1"/>
          <p:nvPr/>
        </p:nvSpPr>
        <p:spPr>
          <a:xfrm>
            <a:off x="13710413" y="8383539"/>
            <a:ext cx="901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Evaluation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and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Discussion</a:t>
            </a:r>
            <a:endParaRPr lang="en-GB" sz="5400" dirty="0"/>
          </a:p>
        </p:txBody>
      </p:sp>
      <p:sp>
        <p:nvSpPr>
          <p:cNvPr id="70" name="TextBox 69"/>
          <p:cNvSpPr txBox="1"/>
          <p:nvPr/>
        </p:nvSpPr>
        <p:spPr>
          <a:xfrm>
            <a:off x="13710412" y="10291680"/>
            <a:ext cx="940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Conclusions </a:t>
            </a:r>
            <a:r>
              <a:rPr lang="en-US" altLang="zh-CN" sz="5400" dirty="0" smtClean="0"/>
              <a:t>and </a:t>
            </a:r>
            <a:r>
              <a:rPr lang="en-US" altLang="zh-CN" sz="5400" dirty="0"/>
              <a:t>Future </a:t>
            </a:r>
            <a:r>
              <a:rPr lang="en-US" altLang="zh-CN" sz="5400" dirty="0" smtClean="0"/>
              <a:t>work</a:t>
            </a:r>
            <a:endParaRPr lang="en-GB" sz="5400" dirty="0"/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1259823" y="2940963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1259823" y="4742332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1259823" y="654917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1259823" y="8383539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IV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1259823" y="10291680"/>
            <a:ext cx="1199526" cy="1199526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12188828" y="2940963"/>
            <a:ext cx="1199526" cy="11995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12188828" y="4742332"/>
            <a:ext cx="1199526" cy="11995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2188828" y="6549177"/>
            <a:ext cx="1199526" cy="11995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VIII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12188828" y="8383539"/>
            <a:ext cx="1199526" cy="11995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IX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12188828" y="10291680"/>
            <a:ext cx="1199526" cy="1199526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X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5950" y="8469778"/>
            <a:ext cx="18865750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798" dirty="0">
                <a:latin typeface="+mj-lt"/>
              </a:rPr>
              <a:t>How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to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Write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a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Research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Paper</a:t>
            </a:r>
            <a:endParaRPr lang="en-US" sz="8798" dirty="0">
              <a:latin typeface="+mj-lt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9282175" y="2866188"/>
            <a:ext cx="5813304" cy="4582062"/>
            <a:chOff x="9422390" y="2865147"/>
            <a:chExt cx="5814817" cy="4583256"/>
          </a:xfrm>
        </p:grpSpPr>
        <p:sp>
          <p:nvSpPr>
            <p:cNvPr id="34" name="Oval 511"/>
            <p:cNvSpPr>
              <a:spLocks noChangeArrowheads="1"/>
            </p:cNvSpPr>
            <p:nvPr/>
          </p:nvSpPr>
          <p:spPr bwMode="auto">
            <a:xfrm>
              <a:off x="10399455" y="3264864"/>
              <a:ext cx="3615123" cy="3611688"/>
            </a:xfrm>
            <a:prstGeom prst="ellipse">
              <a:avLst/>
            </a:prstGeom>
            <a:noFill/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2156818" y="4849199"/>
              <a:ext cx="2078795" cy="2522159"/>
              <a:chOff x="7011988" y="4468814"/>
              <a:chExt cx="788988" cy="957263"/>
            </a:xfrm>
          </p:grpSpPr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7045326" y="4468814"/>
                <a:ext cx="755650" cy="957263"/>
              </a:xfrm>
              <a:custGeom>
                <a:avLst/>
                <a:gdLst>
                  <a:gd name="T0" fmla="*/ 198 w 202"/>
                  <a:gd name="T1" fmla="*/ 146 h 256"/>
                  <a:gd name="T2" fmla="*/ 183 w 202"/>
                  <a:gd name="T3" fmla="*/ 113 h 256"/>
                  <a:gd name="T4" fmla="*/ 186 w 202"/>
                  <a:gd name="T5" fmla="*/ 91 h 256"/>
                  <a:gd name="T6" fmla="*/ 96 w 202"/>
                  <a:gd name="T7" fmla="*/ 0 h 256"/>
                  <a:gd name="T8" fmla="*/ 17 w 202"/>
                  <a:gd name="T9" fmla="*/ 103 h 256"/>
                  <a:gd name="T10" fmla="*/ 36 w 202"/>
                  <a:gd name="T11" fmla="*/ 151 h 256"/>
                  <a:gd name="T12" fmla="*/ 5 w 202"/>
                  <a:gd name="T13" fmla="*/ 201 h 256"/>
                  <a:gd name="T14" fmla="*/ 21 w 202"/>
                  <a:gd name="T15" fmla="*/ 225 h 256"/>
                  <a:gd name="T16" fmla="*/ 62 w 202"/>
                  <a:gd name="T17" fmla="*/ 246 h 256"/>
                  <a:gd name="T18" fmla="*/ 94 w 202"/>
                  <a:gd name="T19" fmla="*/ 246 h 256"/>
                  <a:gd name="T20" fmla="*/ 115 w 202"/>
                  <a:gd name="T21" fmla="*/ 207 h 256"/>
                  <a:gd name="T22" fmla="*/ 155 w 202"/>
                  <a:gd name="T23" fmla="*/ 216 h 256"/>
                  <a:gd name="T24" fmla="*/ 173 w 202"/>
                  <a:gd name="T25" fmla="*/ 186 h 256"/>
                  <a:gd name="T26" fmla="*/ 180 w 202"/>
                  <a:gd name="T27" fmla="*/ 183 h 256"/>
                  <a:gd name="T28" fmla="*/ 176 w 202"/>
                  <a:gd name="T29" fmla="*/ 173 h 256"/>
                  <a:gd name="T30" fmla="*/ 184 w 202"/>
                  <a:gd name="T31" fmla="*/ 167 h 256"/>
                  <a:gd name="T32" fmla="*/ 180 w 202"/>
                  <a:gd name="T33" fmla="*/ 154 h 256"/>
                  <a:gd name="T34" fmla="*/ 192 w 202"/>
                  <a:gd name="T35" fmla="*/ 152 h 256"/>
                  <a:gd name="T36" fmla="*/ 198 w 202"/>
                  <a:gd name="T37" fmla="*/ 14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2" h="256">
                    <a:moveTo>
                      <a:pt x="198" y="146"/>
                    </a:moveTo>
                    <a:cubicBezTo>
                      <a:pt x="196" y="142"/>
                      <a:pt x="189" y="126"/>
                      <a:pt x="183" y="113"/>
                    </a:cubicBezTo>
                    <a:cubicBezTo>
                      <a:pt x="185" y="106"/>
                      <a:pt x="186" y="99"/>
                      <a:pt x="186" y="91"/>
                    </a:cubicBezTo>
                    <a:cubicBezTo>
                      <a:pt x="186" y="40"/>
                      <a:pt x="144" y="0"/>
                      <a:pt x="96" y="0"/>
                    </a:cubicBezTo>
                    <a:cubicBezTo>
                      <a:pt x="48" y="0"/>
                      <a:pt x="1" y="55"/>
                      <a:pt x="17" y="103"/>
                    </a:cubicBezTo>
                    <a:cubicBezTo>
                      <a:pt x="25" y="124"/>
                      <a:pt x="30" y="140"/>
                      <a:pt x="36" y="151"/>
                    </a:cubicBezTo>
                    <a:cubicBezTo>
                      <a:pt x="5" y="201"/>
                      <a:pt x="5" y="201"/>
                      <a:pt x="5" y="201"/>
                    </a:cubicBezTo>
                    <a:cubicBezTo>
                      <a:pt x="0" y="211"/>
                      <a:pt x="11" y="220"/>
                      <a:pt x="21" y="225"/>
                    </a:cubicBezTo>
                    <a:cubicBezTo>
                      <a:pt x="62" y="246"/>
                      <a:pt x="62" y="246"/>
                      <a:pt x="62" y="246"/>
                    </a:cubicBezTo>
                    <a:cubicBezTo>
                      <a:pt x="72" y="251"/>
                      <a:pt x="89" y="256"/>
                      <a:pt x="94" y="246"/>
                    </a:cubicBezTo>
                    <a:cubicBezTo>
                      <a:pt x="115" y="207"/>
                      <a:pt x="115" y="207"/>
                      <a:pt x="115" y="207"/>
                    </a:cubicBezTo>
                    <a:cubicBezTo>
                      <a:pt x="130" y="213"/>
                      <a:pt x="144" y="216"/>
                      <a:pt x="155" y="216"/>
                    </a:cubicBezTo>
                    <a:cubicBezTo>
                      <a:pt x="167" y="215"/>
                      <a:pt x="171" y="203"/>
                      <a:pt x="173" y="186"/>
                    </a:cubicBezTo>
                    <a:cubicBezTo>
                      <a:pt x="176" y="186"/>
                      <a:pt x="179" y="186"/>
                      <a:pt x="180" y="183"/>
                    </a:cubicBezTo>
                    <a:cubicBezTo>
                      <a:pt x="183" y="179"/>
                      <a:pt x="176" y="173"/>
                      <a:pt x="176" y="173"/>
                    </a:cubicBezTo>
                    <a:cubicBezTo>
                      <a:pt x="176" y="173"/>
                      <a:pt x="186" y="170"/>
                      <a:pt x="184" y="167"/>
                    </a:cubicBezTo>
                    <a:cubicBezTo>
                      <a:pt x="182" y="165"/>
                      <a:pt x="181" y="156"/>
                      <a:pt x="180" y="154"/>
                    </a:cubicBezTo>
                    <a:cubicBezTo>
                      <a:pt x="184" y="154"/>
                      <a:pt x="188" y="153"/>
                      <a:pt x="192" y="152"/>
                    </a:cubicBezTo>
                    <a:cubicBezTo>
                      <a:pt x="202" y="150"/>
                      <a:pt x="198" y="146"/>
                      <a:pt x="198" y="146"/>
                    </a:cubicBezTo>
                    <a:close/>
                  </a:path>
                </a:pathLst>
              </a:custGeom>
              <a:solidFill>
                <a:srgbClr val="1E74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7045326" y="4521201"/>
                <a:ext cx="755650" cy="904875"/>
              </a:xfrm>
              <a:custGeom>
                <a:avLst/>
                <a:gdLst>
                  <a:gd name="T0" fmla="*/ 198 w 202"/>
                  <a:gd name="T1" fmla="*/ 132 h 242"/>
                  <a:gd name="T2" fmla="*/ 181 w 202"/>
                  <a:gd name="T3" fmla="*/ 108 h 242"/>
                  <a:gd name="T4" fmla="*/ 186 w 202"/>
                  <a:gd name="T5" fmla="*/ 77 h 242"/>
                  <a:gd name="T6" fmla="*/ 96 w 202"/>
                  <a:gd name="T7" fmla="*/ 0 h 242"/>
                  <a:gd name="T8" fmla="*/ 17 w 202"/>
                  <a:gd name="T9" fmla="*/ 89 h 242"/>
                  <a:gd name="T10" fmla="*/ 36 w 202"/>
                  <a:gd name="T11" fmla="*/ 137 h 242"/>
                  <a:gd name="T12" fmla="*/ 5 w 202"/>
                  <a:gd name="T13" fmla="*/ 187 h 242"/>
                  <a:gd name="T14" fmla="*/ 21 w 202"/>
                  <a:gd name="T15" fmla="*/ 211 h 242"/>
                  <a:gd name="T16" fmla="*/ 62 w 202"/>
                  <a:gd name="T17" fmla="*/ 232 h 242"/>
                  <a:gd name="T18" fmla="*/ 94 w 202"/>
                  <a:gd name="T19" fmla="*/ 232 h 242"/>
                  <a:gd name="T20" fmla="*/ 98 w 202"/>
                  <a:gd name="T21" fmla="*/ 180 h 242"/>
                  <a:gd name="T22" fmla="*/ 155 w 202"/>
                  <a:gd name="T23" fmla="*/ 202 h 242"/>
                  <a:gd name="T24" fmla="*/ 173 w 202"/>
                  <a:gd name="T25" fmla="*/ 172 h 242"/>
                  <a:gd name="T26" fmla="*/ 180 w 202"/>
                  <a:gd name="T27" fmla="*/ 169 h 242"/>
                  <a:gd name="T28" fmla="*/ 170 w 202"/>
                  <a:gd name="T29" fmla="*/ 161 h 242"/>
                  <a:gd name="T30" fmla="*/ 184 w 202"/>
                  <a:gd name="T31" fmla="*/ 153 h 242"/>
                  <a:gd name="T32" fmla="*/ 175 w 202"/>
                  <a:gd name="T33" fmla="*/ 140 h 242"/>
                  <a:gd name="T34" fmla="*/ 192 w 202"/>
                  <a:gd name="T35" fmla="*/ 138 h 242"/>
                  <a:gd name="T36" fmla="*/ 198 w 202"/>
                  <a:gd name="T37" fmla="*/ 13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2" h="242">
                    <a:moveTo>
                      <a:pt x="198" y="132"/>
                    </a:moveTo>
                    <a:cubicBezTo>
                      <a:pt x="196" y="128"/>
                      <a:pt x="186" y="120"/>
                      <a:pt x="181" y="108"/>
                    </a:cubicBezTo>
                    <a:cubicBezTo>
                      <a:pt x="183" y="100"/>
                      <a:pt x="186" y="85"/>
                      <a:pt x="186" y="77"/>
                    </a:cubicBezTo>
                    <a:cubicBezTo>
                      <a:pt x="186" y="26"/>
                      <a:pt x="144" y="0"/>
                      <a:pt x="96" y="0"/>
                    </a:cubicBezTo>
                    <a:cubicBezTo>
                      <a:pt x="48" y="0"/>
                      <a:pt x="1" y="41"/>
                      <a:pt x="17" y="89"/>
                    </a:cubicBezTo>
                    <a:cubicBezTo>
                      <a:pt x="25" y="110"/>
                      <a:pt x="30" y="126"/>
                      <a:pt x="36" y="137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0" y="197"/>
                      <a:pt x="11" y="206"/>
                      <a:pt x="21" y="211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72" y="237"/>
                      <a:pt x="89" y="242"/>
                      <a:pt x="94" y="232"/>
                    </a:cubicBezTo>
                    <a:cubicBezTo>
                      <a:pt x="98" y="180"/>
                      <a:pt x="98" y="180"/>
                      <a:pt x="98" y="180"/>
                    </a:cubicBezTo>
                    <a:cubicBezTo>
                      <a:pt x="112" y="196"/>
                      <a:pt x="144" y="202"/>
                      <a:pt x="155" y="202"/>
                    </a:cubicBezTo>
                    <a:cubicBezTo>
                      <a:pt x="167" y="201"/>
                      <a:pt x="171" y="189"/>
                      <a:pt x="173" y="172"/>
                    </a:cubicBezTo>
                    <a:cubicBezTo>
                      <a:pt x="176" y="172"/>
                      <a:pt x="179" y="172"/>
                      <a:pt x="180" y="169"/>
                    </a:cubicBezTo>
                    <a:cubicBezTo>
                      <a:pt x="183" y="165"/>
                      <a:pt x="170" y="161"/>
                      <a:pt x="170" y="161"/>
                    </a:cubicBezTo>
                    <a:cubicBezTo>
                      <a:pt x="170" y="161"/>
                      <a:pt x="186" y="156"/>
                      <a:pt x="184" y="153"/>
                    </a:cubicBezTo>
                    <a:cubicBezTo>
                      <a:pt x="182" y="151"/>
                      <a:pt x="175" y="143"/>
                      <a:pt x="175" y="140"/>
                    </a:cubicBezTo>
                    <a:cubicBezTo>
                      <a:pt x="178" y="140"/>
                      <a:pt x="188" y="139"/>
                      <a:pt x="192" y="138"/>
                    </a:cubicBezTo>
                    <a:cubicBezTo>
                      <a:pt x="202" y="136"/>
                      <a:pt x="198" y="132"/>
                      <a:pt x="198" y="132"/>
                    </a:cubicBezTo>
                    <a:close/>
                  </a:path>
                </a:pathLst>
              </a:custGeom>
              <a:solidFill>
                <a:srgbClr val="0745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7011988" y="4524376"/>
                <a:ext cx="485775" cy="565150"/>
              </a:xfrm>
              <a:custGeom>
                <a:avLst/>
                <a:gdLst>
                  <a:gd name="T0" fmla="*/ 65 w 130"/>
                  <a:gd name="T1" fmla="*/ 0 h 151"/>
                  <a:gd name="T2" fmla="*/ 0 w 130"/>
                  <a:gd name="T3" fmla="*/ 55 h 151"/>
                  <a:gd name="T4" fmla="*/ 25 w 130"/>
                  <a:gd name="T5" fmla="*/ 99 h 151"/>
                  <a:gd name="T6" fmla="*/ 30 w 130"/>
                  <a:gd name="T7" fmla="*/ 121 h 151"/>
                  <a:gd name="T8" fmla="*/ 61 w 130"/>
                  <a:gd name="T9" fmla="*/ 151 h 151"/>
                  <a:gd name="T10" fmla="*/ 68 w 130"/>
                  <a:gd name="T11" fmla="*/ 151 h 151"/>
                  <a:gd name="T12" fmla="*/ 99 w 130"/>
                  <a:gd name="T13" fmla="*/ 121 h 151"/>
                  <a:gd name="T14" fmla="*/ 104 w 130"/>
                  <a:gd name="T15" fmla="*/ 99 h 151"/>
                  <a:gd name="T16" fmla="*/ 130 w 130"/>
                  <a:gd name="T17" fmla="*/ 55 h 151"/>
                  <a:gd name="T18" fmla="*/ 65 w 130"/>
                  <a:gd name="T1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51">
                    <a:moveTo>
                      <a:pt x="65" y="0"/>
                    </a:moveTo>
                    <a:cubicBezTo>
                      <a:pt x="29" y="0"/>
                      <a:pt x="0" y="24"/>
                      <a:pt x="0" y="55"/>
                    </a:cubicBezTo>
                    <a:cubicBezTo>
                      <a:pt x="0" y="73"/>
                      <a:pt x="10" y="89"/>
                      <a:pt x="25" y="99"/>
                    </a:cubicBezTo>
                    <a:cubicBezTo>
                      <a:pt x="30" y="121"/>
                      <a:pt x="30" y="121"/>
                      <a:pt x="30" y="121"/>
                    </a:cubicBezTo>
                    <a:cubicBezTo>
                      <a:pt x="30" y="138"/>
                      <a:pt x="44" y="151"/>
                      <a:pt x="61" y="151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85" y="151"/>
                      <a:pt x="99" y="138"/>
                      <a:pt x="99" y="121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120" y="89"/>
                      <a:pt x="130" y="73"/>
                      <a:pt x="130" y="55"/>
                    </a:cubicBezTo>
                    <a:cubicBezTo>
                      <a:pt x="130" y="24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7011988" y="4554539"/>
                <a:ext cx="485775" cy="534988"/>
              </a:xfrm>
              <a:custGeom>
                <a:avLst/>
                <a:gdLst>
                  <a:gd name="T0" fmla="*/ 65 w 130"/>
                  <a:gd name="T1" fmla="*/ 0 h 143"/>
                  <a:gd name="T2" fmla="*/ 0 w 130"/>
                  <a:gd name="T3" fmla="*/ 47 h 143"/>
                  <a:gd name="T4" fmla="*/ 30 w 130"/>
                  <a:gd name="T5" fmla="*/ 87 h 143"/>
                  <a:gd name="T6" fmla="*/ 30 w 130"/>
                  <a:gd name="T7" fmla="*/ 113 h 143"/>
                  <a:gd name="T8" fmla="*/ 61 w 130"/>
                  <a:gd name="T9" fmla="*/ 143 h 143"/>
                  <a:gd name="T10" fmla="*/ 68 w 130"/>
                  <a:gd name="T11" fmla="*/ 143 h 143"/>
                  <a:gd name="T12" fmla="*/ 99 w 130"/>
                  <a:gd name="T13" fmla="*/ 113 h 143"/>
                  <a:gd name="T14" fmla="*/ 100 w 130"/>
                  <a:gd name="T15" fmla="*/ 86 h 143"/>
                  <a:gd name="T16" fmla="*/ 130 w 130"/>
                  <a:gd name="T17" fmla="*/ 47 h 143"/>
                  <a:gd name="T18" fmla="*/ 65 w 130"/>
                  <a:gd name="T1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43">
                    <a:moveTo>
                      <a:pt x="65" y="0"/>
                    </a:moveTo>
                    <a:cubicBezTo>
                      <a:pt x="29" y="0"/>
                      <a:pt x="0" y="16"/>
                      <a:pt x="0" y="47"/>
                    </a:cubicBezTo>
                    <a:cubicBezTo>
                      <a:pt x="0" y="65"/>
                      <a:pt x="14" y="77"/>
                      <a:pt x="30" y="87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30"/>
                      <a:pt x="44" y="143"/>
                      <a:pt x="61" y="143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85" y="143"/>
                      <a:pt x="99" y="130"/>
                      <a:pt x="99" y="113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16" y="76"/>
                      <a:pt x="130" y="65"/>
                      <a:pt x="130" y="47"/>
                    </a:cubicBezTo>
                    <a:cubicBezTo>
                      <a:pt x="130" y="16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>
                <a:off x="7127876" y="4981576"/>
                <a:ext cx="254000" cy="193675"/>
              </a:xfrm>
              <a:custGeom>
                <a:avLst/>
                <a:gdLst>
                  <a:gd name="T0" fmla="*/ 0 w 68"/>
                  <a:gd name="T1" fmla="*/ 0 h 52"/>
                  <a:gd name="T2" fmla="*/ 0 w 68"/>
                  <a:gd name="T3" fmla="*/ 17 h 52"/>
                  <a:gd name="T4" fmla="*/ 34 w 68"/>
                  <a:gd name="T5" fmla="*/ 52 h 52"/>
                  <a:gd name="T6" fmla="*/ 68 w 68"/>
                  <a:gd name="T7" fmla="*/ 17 h 52"/>
                  <a:gd name="T8" fmla="*/ 68 w 68"/>
                  <a:gd name="T9" fmla="*/ 0 h 52"/>
                  <a:gd name="T10" fmla="*/ 0 w 68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52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15" y="52"/>
                      <a:pt x="34" y="52"/>
                    </a:cubicBezTo>
                    <a:cubicBezTo>
                      <a:pt x="53" y="52"/>
                      <a:pt x="68" y="36"/>
                      <a:pt x="68" y="17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9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7127876" y="5045076"/>
                <a:ext cx="254000" cy="130175"/>
              </a:xfrm>
              <a:custGeom>
                <a:avLst/>
                <a:gdLst>
                  <a:gd name="T0" fmla="*/ 0 w 68"/>
                  <a:gd name="T1" fmla="*/ 0 h 35"/>
                  <a:gd name="T2" fmla="*/ 34 w 68"/>
                  <a:gd name="T3" fmla="*/ 35 h 35"/>
                  <a:gd name="T4" fmla="*/ 68 w 68"/>
                  <a:gd name="T5" fmla="*/ 0 h 35"/>
                  <a:gd name="T6" fmla="*/ 0 w 68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5">
                    <a:moveTo>
                      <a:pt x="0" y="0"/>
                    </a:moveTo>
                    <a:cubicBezTo>
                      <a:pt x="0" y="19"/>
                      <a:pt x="15" y="35"/>
                      <a:pt x="34" y="35"/>
                    </a:cubicBezTo>
                    <a:cubicBezTo>
                      <a:pt x="53" y="35"/>
                      <a:pt x="68" y="19"/>
                      <a:pt x="6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74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7116763" y="4656139"/>
                <a:ext cx="146050" cy="320675"/>
              </a:xfrm>
              <a:custGeom>
                <a:avLst/>
                <a:gdLst>
                  <a:gd name="T0" fmla="*/ 17 w 39"/>
                  <a:gd name="T1" fmla="*/ 1 h 86"/>
                  <a:gd name="T2" fmla="*/ 5 w 39"/>
                  <a:gd name="T3" fmla="*/ 4 h 86"/>
                  <a:gd name="T4" fmla="*/ 3 w 39"/>
                  <a:gd name="T5" fmla="*/ 26 h 86"/>
                  <a:gd name="T6" fmla="*/ 26 w 39"/>
                  <a:gd name="T7" fmla="*/ 44 h 86"/>
                  <a:gd name="T8" fmla="*/ 27 w 39"/>
                  <a:gd name="T9" fmla="*/ 44 h 86"/>
                  <a:gd name="T10" fmla="*/ 28 w 39"/>
                  <a:gd name="T11" fmla="*/ 42 h 86"/>
                  <a:gd name="T12" fmla="*/ 28 w 39"/>
                  <a:gd name="T13" fmla="*/ 30 h 86"/>
                  <a:gd name="T14" fmla="*/ 26 w 39"/>
                  <a:gd name="T15" fmla="*/ 28 h 86"/>
                  <a:gd name="T16" fmla="*/ 24 w 39"/>
                  <a:gd name="T17" fmla="*/ 30 h 86"/>
                  <a:gd name="T18" fmla="*/ 24 w 39"/>
                  <a:gd name="T19" fmla="*/ 40 h 86"/>
                  <a:gd name="T20" fmla="*/ 7 w 39"/>
                  <a:gd name="T21" fmla="*/ 24 h 86"/>
                  <a:gd name="T22" fmla="*/ 8 w 39"/>
                  <a:gd name="T23" fmla="*/ 7 h 86"/>
                  <a:gd name="T24" fmla="*/ 16 w 39"/>
                  <a:gd name="T25" fmla="*/ 5 h 86"/>
                  <a:gd name="T26" fmla="*/ 35 w 39"/>
                  <a:gd name="T27" fmla="*/ 39 h 86"/>
                  <a:gd name="T28" fmla="*/ 35 w 39"/>
                  <a:gd name="T29" fmla="*/ 84 h 86"/>
                  <a:gd name="T30" fmla="*/ 37 w 39"/>
                  <a:gd name="T31" fmla="*/ 86 h 86"/>
                  <a:gd name="T32" fmla="*/ 39 w 39"/>
                  <a:gd name="T33" fmla="*/ 84 h 86"/>
                  <a:gd name="T34" fmla="*/ 39 w 39"/>
                  <a:gd name="T35" fmla="*/ 39 h 86"/>
                  <a:gd name="T36" fmla="*/ 17 w 39"/>
                  <a:gd name="T37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86">
                    <a:moveTo>
                      <a:pt x="17" y="1"/>
                    </a:moveTo>
                    <a:cubicBezTo>
                      <a:pt x="12" y="0"/>
                      <a:pt x="8" y="1"/>
                      <a:pt x="5" y="4"/>
                    </a:cubicBezTo>
                    <a:cubicBezTo>
                      <a:pt x="1" y="9"/>
                      <a:pt x="0" y="18"/>
                      <a:pt x="3" y="26"/>
                    </a:cubicBezTo>
                    <a:cubicBezTo>
                      <a:pt x="7" y="36"/>
                      <a:pt x="16" y="43"/>
                      <a:pt x="26" y="44"/>
                    </a:cubicBezTo>
                    <a:cubicBezTo>
                      <a:pt x="26" y="44"/>
                      <a:pt x="27" y="44"/>
                      <a:pt x="27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29"/>
                      <a:pt x="27" y="28"/>
                      <a:pt x="26" y="28"/>
                    </a:cubicBezTo>
                    <a:cubicBezTo>
                      <a:pt x="25" y="28"/>
                      <a:pt x="24" y="29"/>
                      <a:pt x="24" y="3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6" y="38"/>
                      <a:pt x="10" y="32"/>
                      <a:pt x="7" y="24"/>
                    </a:cubicBezTo>
                    <a:cubicBezTo>
                      <a:pt x="5" y="18"/>
                      <a:pt x="5" y="11"/>
                      <a:pt x="8" y="7"/>
                    </a:cubicBezTo>
                    <a:cubicBezTo>
                      <a:pt x="10" y="5"/>
                      <a:pt x="13" y="5"/>
                      <a:pt x="16" y="5"/>
                    </a:cubicBezTo>
                    <a:cubicBezTo>
                      <a:pt x="34" y="9"/>
                      <a:pt x="35" y="39"/>
                      <a:pt x="35" y="3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5"/>
                      <a:pt x="36" y="86"/>
                      <a:pt x="37" y="86"/>
                    </a:cubicBezTo>
                    <a:cubicBezTo>
                      <a:pt x="38" y="86"/>
                      <a:pt x="39" y="85"/>
                      <a:pt x="39" y="84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8"/>
                      <a:pt x="39" y="6"/>
                      <a:pt x="17" y="1"/>
                    </a:cubicBezTo>
                    <a:close/>
                  </a:path>
                </a:pathLst>
              </a:custGeom>
              <a:solidFill>
                <a:srgbClr val="F9F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7246938" y="4656139"/>
                <a:ext cx="142875" cy="320675"/>
              </a:xfrm>
              <a:custGeom>
                <a:avLst/>
                <a:gdLst>
                  <a:gd name="T0" fmla="*/ 34 w 38"/>
                  <a:gd name="T1" fmla="*/ 4 h 86"/>
                  <a:gd name="T2" fmla="*/ 22 w 38"/>
                  <a:gd name="T3" fmla="*/ 1 h 86"/>
                  <a:gd name="T4" fmla="*/ 0 w 38"/>
                  <a:gd name="T5" fmla="*/ 39 h 86"/>
                  <a:gd name="T6" fmla="*/ 0 w 38"/>
                  <a:gd name="T7" fmla="*/ 84 h 86"/>
                  <a:gd name="T8" fmla="*/ 2 w 38"/>
                  <a:gd name="T9" fmla="*/ 86 h 86"/>
                  <a:gd name="T10" fmla="*/ 4 w 38"/>
                  <a:gd name="T11" fmla="*/ 84 h 86"/>
                  <a:gd name="T12" fmla="*/ 4 w 38"/>
                  <a:gd name="T13" fmla="*/ 39 h 86"/>
                  <a:gd name="T14" fmla="*/ 23 w 38"/>
                  <a:gd name="T15" fmla="*/ 5 h 86"/>
                  <a:gd name="T16" fmla="*/ 30 w 38"/>
                  <a:gd name="T17" fmla="*/ 7 h 86"/>
                  <a:gd name="T18" fmla="*/ 31 w 38"/>
                  <a:gd name="T19" fmla="*/ 24 h 86"/>
                  <a:gd name="T20" fmla="*/ 15 w 38"/>
                  <a:gd name="T21" fmla="*/ 40 h 86"/>
                  <a:gd name="T22" fmla="*/ 15 w 38"/>
                  <a:gd name="T23" fmla="*/ 30 h 86"/>
                  <a:gd name="T24" fmla="*/ 13 w 38"/>
                  <a:gd name="T25" fmla="*/ 28 h 86"/>
                  <a:gd name="T26" fmla="*/ 11 w 38"/>
                  <a:gd name="T27" fmla="*/ 30 h 86"/>
                  <a:gd name="T28" fmla="*/ 11 w 38"/>
                  <a:gd name="T29" fmla="*/ 42 h 86"/>
                  <a:gd name="T30" fmla="*/ 12 w 38"/>
                  <a:gd name="T31" fmla="*/ 44 h 86"/>
                  <a:gd name="T32" fmla="*/ 13 w 38"/>
                  <a:gd name="T33" fmla="*/ 44 h 86"/>
                  <a:gd name="T34" fmla="*/ 35 w 38"/>
                  <a:gd name="T35" fmla="*/ 26 h 86"/>
                  <a:gd name="T36" fmla="*/ 34 w 38"/>
                  <a:gd name="T37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86">
                    <a:moveTo>
                      <a:pt x="34" y="4"/>
                    </a:moveTo>
                    <a:cubicBezTo>
                      <a:pt x="31" y="1"/>
                      <a:pt x="27" y="0"/>
                      <a:pt x="22" y="1"/>
                    </a:cubicBezTo>
                    <a:cubicBezTo>
                      <a:pt x="0" y="6"/>
                      <a:pt x="0" y="38"/>
                      <a:pt x="0" y="3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5"/>
                      <a:pt x="1" y="86"/>
                      <a:pt x="2" y="86"/>
                    </a:cubicBezTo>
                    <a:cubicBezTo>
                      <a:pt x="3" y="86"/>
                      <a:pt x="4" y="85"/>
                      <a:pt x="4" y="84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9"/>
                      <a:pt x="23" y="5"/>
                    </a:cubicBezTo>
                    <a:cubicBezTo>
                      <a:pt x="26" y="5"/>
                      <a:pt x="29" y="5"/>
                      <a:pt x="30" y="7"/>
                    </a:cubicBezTo>
                    <a:cubicBezTo>
                      <a:pt x="33" y="11"/>
                      <a:pt x="34" y="18"/>
                      <a:pt x="31" y="24"/>
                    </a:cubicBezTo>
                    <a:cubicBezTo>
                      <a:pt x="28" y="32"/>
                      <a:pt x="22" y="38"/>
                      <a:pt x="15" y="4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3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2" y="44"/>
                    </a:cubicBezTo>
                    <a:cubicBezTo>
                      <a:pt x="12" y="44"/>
                      <a:pt x="13" y="44"/>
                      <a:pt x="13" y="44"/>
                    </a:cubicBezTo>
                    <a:cubicBezTo>
                      <a:pt x="23" y="43"/>
                      <a:pt x="32" y="36"/>
                      <a:pt x="35" y="26"/>
                    </a:cubicBezTo>
                    <a:cubicBezTo>
                      <a:pt x="38" y="18"/>
                      <a:pt x="38" y="9"/>
                      <a:pt x="34" y="4"/>
                    </a:cubicBezTo>
                    <a:close/>
                  </a:path>
                </a:pathLst>
              </a:custGeom>
              <a:solidFill>
                <a:srgbClr val="F9F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6"/>
              <p:cNvSpPr>
                <a:spLocks/>
              </p:cNvSpPr>
              <p:nvPr/>
            </p:nvSpPr>
            <p:spPr bwMode="auto">
              <a:xfrm>
                <a:off x="7227888" y="4849814"/>
                <a:ext cx="52388" cy="11113"/>
              </a:xfrm>
              <a:custGeom>
                <a:avLst/>
                <a:gdLst>
                  <a:gd name="T0" fmla="*/ 12 w 14"/>
                  <a:gd name="T1" fmla="*/ 0 h 3"/>
                  <a:gd name="T2" fmla="*/ 2 w 14"/>
                  <a:gd name="T3" fmla="*/ 0 h 3"/>
                  <a:gd name="T4" fmla="*/ 0 w 14"/>
                  <a:gd name="T5" fmla="*/ 1 h 3"/>
                  <a:gd name="T6" fmla="*/ 2 w 14"/>
                  <a:gd name="T7" fmla="*/ 3 h 3"/>
                  <a:gd name="T8" fmla="*/ 12 w 14"/>
                  <a:gd name="T9" fmla="*/ 3 h 3"/>
                  <a:gd name="T10" fmla="*/ 14 w 14"/>
                  <a:gd name="T11" fmla="*/ 1 h 3"/>
                  <a:gd name="T12" fmla="*/ 12 w 1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F9F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7"/>
              <p:cNvSpPr>
                <a:spLocks/>
              </p:cNvSpPr>
              <p:nvPr/>
            </p:nvSpPr>
            <p:spPr bwMode="auto">
              <a:xfrm>
                <a:off x="7227888" y="4879976"/>
                <a:ext cx="52388" cy="14288"/>
              </a:xfrm>
              <a:custGeom>
                <a:avLst/>
                <a:gdLst>
                  <a:gd name="T0" fmla="*/ 12 w 14"/>
                  <a:gd name="T1" fmla="*/ 0 h 4"/>
                  <a:gd name="T2" fmla="*/ 2 w 14"/>
                  <a:gd name="T3" fmla="*/ 0 h 4"/>
                  <a:gd name="T4" fmla="*/ 0 w 14"/>
                  <a:gd name="T5" fmla="*/ 2 h 4"/>
                  <a:gd name="T6" fmla="*/ 2 w 14"/>
                  <a:gd name="T7" fmla="*/ 4 h 4"/>
                  <a:gd name="T8" fmla="*/ 12 w 14"/>
                  <a:gd name="T9" fmla="*/ 4 h 4"/>
                  <a:gd name="T10" fmla="*/ 14 w 14"/>
                  <a:gd name="T11" fmla="*/ 2 h 4"/>
                  <a:gd name="T12" fmla="*/ 12 w 1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4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4" y="3"/>
                      <a:pt x="14" y="2"/>
                    </a:cubicBezTo>
                    <a:cubicBezTo>
                      <a:pt x="14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F9F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/>
              </p:cNvSpPr>
              <p:nvPr/>
            </p:nvSpPr>
            <p:spPr bwMode="auto">
              <a:xfrm>
                <a:off x="7227888" y="4913314"/>
                <a:ext cx="52388" cy="11113"/>
              </a:xfrm>
              <a:custGeom>
                <a:avLst/>
                <a:gdLst>
                  <a:gd name="T0" fmla="*/ 12 w 14"/>
                  <a:gd name="T1" fmla="*/ 0 h 3"/>
                  <a:gd name="T2" fmla="*/ 2 w 14"/>
                  <a:gd name="T3" fmla="*/ 0 h 3"/>
                  <a:gd name="T4" fmla="*/ 0 w 14"/>
                  <a:gd name="T5" fmla="*/ 1 h 3"/>
                  <a:gd name="T6" fmla="*/ 2 w 14"/>
                  <a:gd name="T7" fmla="*/ 3 h 3"/>
                  <a:gd name="T8" fmla="*/ 12 w 14"/>
                  <a:gd name="T9" fmla="*/ 3 h 3"/>
                  <a:gd name="T10" fmla="*/ 14 w 14"/>
                  <a:gd name="T11" fmla="*/ 1 h 3"/>
                  <a:gd name="T12" fmla="*/ 12 w 1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F9F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59"/>
              <p:cNvSpPr>
                <a:spLocks noChangeArrowheads="1"/>
              </p:cNvSpPr>
              <p:nvPr/>
            </p:nvSpPr>
            <p:spPr bwMode="auto">
              <a:xfrm>
                <a:off x="7243763" y="4614864"/>
                <a:ext cx="22225" cy="17463"/>
              </a:xfrm>
              <a:prstGeom prst="ellipse">
                <a:avLst/>
              </a:prstGeom>
              <a:solidFill>
                <a:srgbClr val="F9F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7138988" y="5006976"/>
                <a:ext cx="231775" cy="7938"/>
              </a:xfrm>
              <a:custGeom>
                <a:avLst/>
                <a:gdLst>
                  <a:gd name="T0" fmla="*/ 61 w 62"/>
                  <a:gd name="T1" fmla="*/ 0 h 2"/>
                  <a:gd name="T2" fmla="*/ 1 w 62"/>
                  <a:gd name="T3" fmla="*/ 0 h 2"/>
                  <a:gd name="T4" fmla="*/ 0 w 62"/>
                  <a:gd name="T5" fmla="*/ 1 h 2"/>
                  <a:gd name="T6" fmla="*/ 1 w 62"/>
                  <a:gd name="T7" fmla="*/ 2 h 2"/>
                  <a:gd name="T8" fmla="*/ 61 w 62"/>
                  <a:gd name="T9" fmla="*/ 2 h 2"/>
                  <a:gd name="T10" fmla="*/ 62 w 62"/>
                  <a:gd name="T11" fmla="*/ 1 h 2"/>
                  <a:gd name="T12" fmla="*/ 61 w 6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2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2" y="2"/>
                      <a:pt x="62" y="1"/>
                    </a:cubicBezTo>
                    <a:cubicBezTo>
                      <a:pt x="62" y="1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7138988" y="5029201"/>
                <a:ext cx="231775" cy="7938"/>
              </a:xfrm>
              <a:custGeom>
                <a:avLst/>
                <a:gdLst>
                  <a:gd name="T0" fmla="*/ 61 w 62"/>
                  <a:gd name="T1" fmla="*/ 0 h 2"/>
                  <a:gd name="T2" fmla="*/ 1 w 62"/>
                  <a:gd name="T3" fmla="*/ 0 h 2"/>
                  <a:gd name="T4" fmla="*/ 0 w 62"/>
                  <a:gd name="T5" fmla="*/ 1 h 2"/>
                  <a:gd name="T6" fmla="*/ 1 w 62"/>
                  <a:gd name="T7" fmla="*/ 2 h 2"/>
                  <a:gd name="T8" fmla="*/ 61 w 62"/>
                  <a:gd name="T9" fmla="*/ 2 h 2"/>
                  <a:gd name="T10" fmla="*/ 62 w 62"/>
                  <a:gd name="T11" fmla="*/ 1 h 2"/>
                  <a:gd name="T12" fmla="*/ 61 w 6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2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2" y="2"/>
                      <a:pt x="62" y="1"/>
                    </a:cubicBezTo>
                    <a:cubicBezTo>
                      <a:pt x="62" y="1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7138988" y="5051426"/>
                <a:ext cx="231775" cy="7938"/>
              </a:xfrm>
              <a:custGeom>
                <a:avLst/>
                <a:gdLst>
                  <a:gd name="T0" fmla="*/ 61 w 62"/>
                  <a:gd name="T1" fmla="*/ 0 h 2"/>
                  <a:gd name="T2" fmla="*/ 1 w 62"/>
                  <a:gd name="T3" fmla="*/ 0 h 2"/>
                  <a:gd name="T4" fmla="*/ 0 w 62"/>
                  <a:gd name="T5" fmla="*/ 1 h 2"/>
                  <a:gd name="T6" fmla="*/ 1 w 62"/>
                  <a:gd name="T7" fmla="*/ 2 h 2"/>
                  <a:gd name="T8" fmla="*/ 61 w 62"/>
                  <a:gd name="T9" fmla="*/ 2 h 2"/>
                  <a:gd name="T10" fmla="*/ 62 w 62"/>
                  <a:gd name="T11" fmla="*/ 1 h 2"/>
                  <a:gd name="T12" fmla="*/ 61 w 6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2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2" y="2"/>
                      <a:pt x="62" y="1"/>
                    </a:cubicBezTo>
                    <a:cubicBezTo>
                      <a:pt x="62" y="1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7138988" y="5078414"/>
                <a:ext cx="231775" cy="3175"/>
              </a:xfrm>
              <a:custGeom>
                <a:avLst/>
                <a:gdLst>
                  <a:gd name="T0" fmla="*/ 61 w 62"/>
                  <a:gd name="T1" fmla="*/ 0 h 1"/>
                  <a:gd name="T2" fmla="*/ 1 w 62"/>
                  <a:gd name="T3" fmla="*/ 0 h 1"/>
                  <a:gd name="T4" fmla="*/ 0 w 62"/>
                  <a:gd name="T5" fmla="*/ 0 h 1"/>
                  <a:gd name="T6" fmla="*/ 1 w 62"/>
                  <a:gd name="T7" fmla="*/ 1 h 1"/>
                  <a:gd name="T8" fmla="*/ 61 w 62"/>
                  <a:gd name="T9" fmla="*/ 1 h 1"/>
                  <a:gd name="T10" fmla="*/ 62 w 62"/>
                  <a:gd name="T11" fmla="*/ 0 h 1"/>
                  <a:gd name="T12" fmla="*/ 61 w 6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2" y="1"/>
                      <a:pt x="62" y="0"/>
                    </a:cubicBezTo>
                    <a:cubicBezTo>
                      <a:pt x="62" y="0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7153276" y="5100639"/>
                <a:ext cx="198438" cy="3175"/>
              </a:xfrm>
              <a:custGeom>
                <a:avLst/>
                <a:gdLst>
                  <a:gd name="T0" fmla="*/ 53 w 53"/>
                  <a:gd name="T1" fmla="*/ 0 h 1"/>
                  <a:gd name="T2" fmla="*/ 1 w 53"/>
                  <a:gd name="T3" fmla="*/ 0 h 1"/>
                  <a:gd name="T4" fmla="*/ 0 w 53"/>
                  <a:gd name="T5" fmla="*/ 1 h 1"/>
                  <a:gd name="T6" fmla="*/ 1 w 53"/>
                  <a:gd name="T7" fmla="*/ 1 h 1"/>
                  <a:gd name="T8" fmla="*/ 53 w 53"/>
                  <a:gd name="T9" fmla="*/ 1 h 1"/>
                  <a:gd name="T10" fmla="*/ 53 w 53"/>
                  <a:gd name="T11" fmla="*/ 1 h 1"/>
                  <a:gd name="T12" fmla="*/ 53 w 5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">
                    <a:moveTo>
                      <a:pt x="5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</a:path>
                </a:pathLst>
              </a:cu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5"/>
              <p:cNvSpPr>
                <a:spLocks noChangeArrowheads="1"/>
              </p:cNvSpPr>
              <p:nvPr/>
            </p:nvSpPr>
            <p:spPr bwMode="auto">
              <a:xfrm>
                <a:off x="7202488" y="5127626"/>
                <a:ext cx="7938" cy="6350"/>
              </a:xfrm>
              <a:prstGeom prst="ellipse">
                <a:avLst/>
              </a:pr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66"/>
              <p:cNvSpPr>
                <a:spLocks noChangeArrowheads="1"/>
              </p:cNvSpPr>
              <p:nvPr/>
            </p:nvSpPr>
            <p:spPr bwMode="auto">
              <a:xfrm>
                <a:off x="7232651" y="5127626"/>
                <a:ext cx="11113" cy="6350"/>
              </a:xfrm>
              <a:prstGeom prst="ellipse">
                <a:avLst/>
              </a:pr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67"/>
              <p:cNvSpPr>
                <a:spLocks noChangeArrowheads="1"/>
              </p:cNvSpPr>
              <p:nvPr/>
            </p:nvSpPr>
            <p:spPr bwMode="auto">
              <a:xfrm>
                <a:off x="7265988" y="5127626"/>
                <a:ext cx="7938" cy="6350"/>
              </a:xfrm>
              <a:prstGeom prst="ellipse">
                <a:avLst/>
              </a:pr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7299326" y="5127626"/>
                <a:ext cx="7938" cy="6350"/>
              </a:xfrm>
              <a:prstGeom prst="ellipse">
                <a:avLst/>
              </a:prstGeom>
              <a:solidFill>
                <a:srgbClr val="6FC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300554" y="2865147"/>
              <a:ext cx="1752549" cy="1752549"/>
              <a:chOff x="3106738" y="6391276"/>
              <a:chExt cx="928688" cy="928688"/>
            </a:xfrm>
          </p:grpSpPr>
          <p:sp>
            <p:nvSpPr>
              <p:cNvPr id="70" name="Freeform 301"/>
              <p:cNvSpPr>
                <a:spLocks/>
              </p:cNvSpPr>
              <p:nvPr/>
            </p:nvSpPr>
            <p:spPr bwMode="auto">
              <a:xfrm>
                <a:off x="3575051" y="6391276"/>
                <a:ext cx="460375" cy="465138"/>
              </a:xfrm>
              <a:custGeom>
                <a:avLst/>
                <a:gdLst>
                  <a:gd name="T0" fmla="*/ 79 w 123"/>
                  <a:gd name="T1" fmla="*/ 0 h 124"/>
                  <a:gd name="T2" fmla="*/ 4 w 123"/>
                  <a:gd name="T3" fmla="*/ 83 h 124"/>
                  <a:gd name="T4" fmla="*/ 4 w 123"/>
                  <a:gd name="T5" fmla="*/ 100 h 124"/>
                  <a:gd name="T6" fmla="*/ 24 w 123"/>
                  <a:gd name="T7" fmla="*/ 120 h 124"/>
                  <a:gd name="T8" fmla="*/ 42 w 123"/>
                  <a:gd name="T9" fmla="*/ 120 h 124"/>
                  <a:gd name="T10" fmla="*/ 123 w 123"/>
                  <a:gd name="T11" fmla="*/ 47 h 124"/>
                  <a:gd name="T12" fmla="*/ 123 w 123"/>
                  <a:gd name="T13" fmla="*/ 0 h 124"/>
                  <a:gd name="T14" fmla="*/ 79 w 123"/>
                  <a:gd name="T1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4">
                    <a:moveTo>
                      <a:pt x="79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0" y="88"/>
                      <a:pt x="0" y="95"/>
                      <a:pt x="4" y="10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9" y="124"/>
                      <a:pt x="37" y="124"/>
                      <a:pt x="42" y="120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0"/>
                      <a:pt x="123" y="0"/>
                      <a:pt x="123" y="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48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02"/>
              <p:cNvSpPr>
                <a:spLocks/>
              </p:cNvSpPr>
              <p:nvPr/>
            </p:nvSpPr>
            <p:spPr bwMode="auto">
              <a:xfrm>
                <a:off x="3594101" y="6391276"/>
                <a:ext cx="441325" cy="468313"/>
              </a:xfrm>
              <a:custGeom>
                <a:avLst/>
                <a:gdLst>
                  <a:gd name="T0" fmla="*/ 74 w 118"/>
                  <a:gd name="T1" fmla="*/ 0 h 125"/>
                  <a:gd name="T2" fmla="*/ 0 w 118"/>
                  <a:gd name="T3" fmla="*/ 103 h 125"/>
                  <a:gd name="T4" fmla="*/ 19 w 118"/>
                  <a:gd name="T5" fmla="*/ 120 h 125"/>
                  <a:gd name="T6" fmla="*/ 37 w 118"/>
                  <a:gd name="T7" fmla="*/ 120 h 125"/>
                  <a:gd name="T8" fmla="*/ 118 w 118"/>
                  <a:gd name="T9" fmla="*/ 47 h 125"/>
                  <a:gd name="T10" fmla="*/ 118 w 118"/>
                  <a:gd name="T11" fmla="*/ 0 h 125"/>
                  <a:gd name="T12" fmla="*/ 74 w 118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125">
                    <a:moveTo>
                      <a:pt x="74" y="0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24" y="125"/>
                      <a:pt x="32" y="124"/>
                      <a:pt x="37" y="120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0"/>
                      <a:pt x="118" y="0"/>
                      <a:pt x="118" y="0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DB63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03"/>
              <p:cNvSpPr>
                <a:spLocks/>
              </p:cNvSpPr>
              <p:nvPr/>
            </p:nvSpPr>
            <p:spPr bwMode="auto">
              <a:xfrm>
                <a:off x="3663951" y="6391276"/>
                <a:ext cx="371475" cy="468313"/>
              </a:xfrm>
              <a:custGeom>
                <a:avLst/>
                <a:gdLst>
                  <a:gd name="T0" fmla="*/ 0 w 99"/>
                  <a:gd name="T1" fmla="*/ 120 h 125"/>
                  <a:gd name="T2" fmla="*/ 18 w 99"/>
                  <a:gd name="T3" fmla="*/ 120 h 125"/>
                  <a:gd name="T4" fmla="*/ 99 w 99"/>
                  <a:gd name="T5" fmla="*/ 47 h 125"/>
                  <a:gd name="T6" fmla="*/ 99 w 99"/>
                  <a:gd name="T7" fmla="*/ 0 h 125"/>
                  <a:gd name="T8" fmla="*/ 0 w 99"/>
                  <a:gd name="T9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25">
                    <a:moveTo>
                      <a:pt x="0" y="120"/>
                    </a:moveTo>
                    <a:cubicBezTo>
                      <a:pt x="5" y="125"/>
                      <a:pt x="13" y="125"/>
                      <a:pt x="18" y="120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BC5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04"/>
              <p:cNvSpPr>
                <a:spLocks/>
              </p:cNvSpPr>
              <p:nvPr/>
            </p:nvSpPr>
            <p:spPr bwMode="auto">
              <a:xfrm>
                <a:off x="3159126" y="6788151"/>
                <a:ext cx="487363" cy="482600"/>
              </a:xfrm>
              <a:custGeom>
                <a:avLst/>
                <a:gdLst>
                  <a:gd name="T0" fmla="*/ 115 w 130"/>
                  <a:gd name="T1" fmla="*/ 20 h 129"/>
                  <a:gd name="T2" fmla="*/ 88 w 130"/>
                  <a:gd name="T3" fmla="*/ 48 h 129"/>
                  <a:gd name="T4" fmla="*/ 85 w 130"/>
                  <a:gd name="T5" fmla="*/ 65 h 129"/>
                  <a:gd name="T6" fmla="*/ 65 w 130"/>
                  <a:gd name="T7" fmla="*/ 65 h 129"/>
                  <a:gd name="T8" fmla="*/ 65 w 130"/>
                  <a:gd name="T9" fmla="*/ 44 h 129"/>
                  <a:gd name="T10" fmla="*/ 81 w 130"/>
                  <a:gd name="T11" fmla="*/ 41 h 129"/>
                  <a:gd name="T12" fmla="*/ 109 w 130"/>
                  <a:gd name="T13" fmla="*/ 14 h 129"/>
                  <a:gd name="T14" fmla="*/ 95 w 130"/>
                  <a:gd name="T15" fmla="*/ 0 h 129"/>
                  <a:gd name="T16" fmla="*/ 42 w 130"/>
                  <a:gd name="T17" fmla="*/ 23 h 129"/>
                  <a:gd name="T18" fmla="*/ 0 w 130"/>
                  <a:gd name="T19" fmla="*/ 129 h 129"/>
                  <a:gd name="T20" fmla="*/ 106 w 130"/>
                  <a:gd name="T21" fmla="*/ 88 h 129"/>
                  <a:gd name="T22" fmla="*/ 130 w 130"/>
                  <a:gd name="T23" fmla="*/ 34 h 129"/>
                  <a:gd name="T24" fmla="*/ 115 w 130"/>
                  <a:gd name="T25" fmla="*/ 2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0" h="129">
                    <a:moveTo>
                      <a:pt x="115" y="20"/>
                    </a:moveTo>
                    <a:cubicBezTo>
                      <a:pt x="88" y="48"/>
                      <a:pt x="88" y="48"/>
                      <a:pt x="88" y="48"/>
                    </a:cubicBezTo>
                    <a:cubicBezTo>
                      <a:pt x="90" y="53"/>
                      <a:pt x="90" y="60"/>
                      <a:pt x="85" y="65"/>
                    </a:cubicBezTo>
                    <a:cubicBezTo>
                      <a:pt x="79" y="70"/>
                      <a:pt x="70" y="70"/>
                      <a:pt x="65" y="65"/>
                    </a:cubicBezTo>
                    <a:cubicBezTo>
                      <a:pt x="59" y="59"/>
                      <a:pt x="59" y="50"/>
                      <a:pt x="65" y="44"/>
                    </a:cubicBezTo>
                    <a:cubicBezTo>
                      <a:pt x="69" y="40"/>
                      <a:pt x="76" y="39"/>
                      <a:pt x="81" y="41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30" y="34"/>
                      <a:pt x="130" y="34"/>
                      <a:pt x="130" y="34"/>
                    </a:cubicBezTo>
                    <a:lnTo>
                      <a:pt x="115" y="20"/>
                    </a:lnTo>
                    <a:close/>
                  </a:path>
                </a:pathLst>
              </a:custGeom>
              <a:solidFill>
                <a:srgbClr val="FCE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05"/>
              <p:cNvSpPr>
                <a:spLocks/>
              </p:cNvSpPr>
              <p:nvPr/>
            </p:nvSpPr>
            <p:spPr bwMode="auto">
              <a:xfrm>
                <a:off x="3530601" y="6680201"/>
                <a:ext cx="220663" cy="220663"/>
              </a:xfrm>
              <a:custGeom>
                <a:avLst/>
                <a:gdLst>
                  <a:gd name="T0" fmla="*/ 49 w 139"/>
                  <a:gd name="T1" fmla="*/ 0 h 139"/>
                  <a:gd name="T2" fmla="*/ 0 w 139"/>
                  <a:gd name="T3" fmla="*/ 50 h 139"/>
                  <a:gd name="T4" fmla="*/ 89 w 139"/>
                  <a:gd name="T5" fmla="*/ 139 h 139"/>
                  <a:gd name="T6" fmla="*/ 139 w 139"/>
                  <a:gd name="T7" fmla="*/ 90 h 139"/>
                  <a:gd name="T8" fmla="*/ 49 w 13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9">
                    <a:moveTo>
                      <a:pt x="49" y="0"/>
                    </a:moveTo>
                    <a:lnTo>
                      <a:pt x="0" y="50"/>
                    </a:lnTo>
                    <a:lnTo>
                      <a:pt x="89" y="139"/>
                    </a:lnTo>
                    <a:lnTo>
                      <a:pt x="139" y="9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45A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06"/>
              <p:cNvSpPr>
                <a:spLocks/>
              </p:cNvSpPr>
              <p:nvPr/>
            </p:nvSpPr>
            <p:spPr bwMode="auto">
              <a:xfrm>
                <a:off x="3559176" y="6710363"/>
                <a:ext cx="192088" cy="190500"/>
              </a:xfrm>
              <a:custGeom>
                <a:avLst/>
                <a:gdLst>
                  <a:gd name="T0" fmla="*/ 50 w 121"/>
                  <a:gd name="T1" fmla="*/ 0 h 120"/>
                  <a:gd name="T2" fmla="*/ 0 w 121"/>
                  <a:gd name="T3" fmla="*/ 49 h 120"/>
                  <a:gd name="T4" fmla="*/ 71 w 121"/>
                  <a:gd name="T5" fmla="*/ 120 h 120"/>
                  <a:gd name="T6" fmla="*/ 121 w 121"/>
                  <a:gd name="T7" fmla="*/ 71 h 120"/>
                  <a:gd name="T8" fmla="*/ 50 w 121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0">
                    <a:moveTo>
                      <a:pt x="50" y="0"/>
                    </a:moveTo>
                    <a:lnTo>
                      <a:pt x="0" y="49"/>
                    </a:lnTo>
                    <a:lnTo>
                      <a:pt x="71" y="120"/>
                    </a:lnTo>
                    <a:lnTo>
                      <a:pt x="121" y="7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745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07"/>
              <p:cNvSpPr>
                <a:spLocks/>
              </p:cNvSpPr>
              <p:nvPr/>
            </p:nvSpPr>
            <p:spPr bwMode="auto">
              <a:xfrm>
                <a:off x="3159126" y="6788151"/>
                <a:ext cx="487363" cy="482600"/>
              </a:xfrm>
              <a:custGeom>
                <a:avLst/>
                <a:gdLst>
                  <a:gd name="T0" fmla="*/ 115 w 130"/>
                  <a:gd name="T1" fmla="*/ 20 h 129"/>
                  <a:gd name="T2" fmla="*/ 88 w 130"/>
                  <a:gd name="T3" fmla="*/ 48 h 129"/>
                  <a:gd name="T4" fmla="*/ 85 w 130"/>
                  <a:gd name="T5" fmla="*/ 65 h 129"/>
                  <a:gd name="T6" fmla="*/ 65 w 130"/>
                  <a:gd name="T7" fmla="*/ 65 h 129"/>
                  <a:gd name="T8" fmla="*/ 65 w 130"/>
                  <a:gd name="T9" fmla="*/ 44 h 129"/>
                  <a:gd name="T10" fmla="*/ 81 w 130"/>
                  <a:gd name="T11" fmla="*/ 41 h 129"/>
                  <a:gd name="T12" fmla="*/ 109 w 130"/>
                  <a:gd name="T13" fmla="*/ 14 h 129"/>
                  <a:gd name="T14" fmla="*/ 95 w 130"/>
                  <a:gd name="T15" fmla="*/ 0 h 129"/>
                  <a:gd name="T16" fmla="*/ 0 w 130"/>
                  <a:gd name="T17" fmla="*/ 129 h 129"/>
                  <a:gd name="T18" fmla="*/ 106 w 130"/>
                  <a:gd name="T19" fmla="*/ 88 h 129"/>
                  <a:gd name="T20" fmla="*/ 130 w 130"/>
                  <a:gd name="T21" fmla="*/ 34 h 129"/>
                  <a:gd name="T22" fmla="*/ 115 w 130"/>
                  <a:gd name="T23" fmla="*/ 2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29">
                    <a:moveTo>
                      <a:pt x="115" y="20"/>
                    </a:moveTo>
                    <a:cubicBezTo>
                      <a:pt x="88" y="48"/>
                      <a:pt x="88" y="48"/>
                      <a:pt x="88" y="48"/>
                    </a:cubicBezTo>
                    <a:cubicBezTo>
                      <a:pt x="90" y="53"/>
                      <a:pt x="90" y="60"/>
                      <a:pt x="85" y="65"/>
                    </a:cubicBezTo>
                    <a:cubicBezTo>
                      <a:pt x="79" y="70"/>
                      <a:pt x="70" y="70"/>
                      <a:pt x="65" y="65"/>
                    </a:cubicBezTo>
                    <a:cubicBezTo>
                      <a:pt x="59" y="59"/>
                      <a:pt x="59" y="50"/>
                      <a:pt x="65" y="44"/>
                    </a:cubicBezTo>
                    <a:cubicBezTo>
                      <a:pt x="69" y="40"/>
                      <a:pt x="76" y="39"/>
                      <a:pt x="81" y="41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30" y="34"/>
                      <a:pt x="130" y="34"/>
                      <a:pt x="130" y="34"/>
                    </a:cubicBezTo>
                    <a:lnTo>
                      <a:pt x="115" y="20"/>
                    </a:lnTo>
                    <a:close/>
                  </a:path>
                </a:pathLst>
              </a:custGeom>
              <a:solidFill>
                <a:srgbClr val="F4C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08"/>
              <p:cNvSpPr>
                <a:spLocks/>
              </p:cNvSpPr>
              <p:nvPr/>
            </p:nvSpPr>
            <p:spPr bwMode="auto">
              <a:xfrm>
                <a:off x="3159126" y="6916738"/>
                <a:ext cx="487363" cy="354013"/>
              </a:xfrm>
              <a:custGeom>
                <a:avLst/>
                <a:gdLst>
                  <a:gd name="T0" fmla="*/ 0 w 307"/>
                  <a:gd name="T1" fmla="*/ 223 h 223"/>
                  <a:gd name="T2" fmla="*/ 250 w 307"/>
                  <a:gd name="T3" fmla="*/ 127 h 223"/>
                  <a:gd name="T4" fmla="*/ 307 w 307"/>
                  <a:gd name="T5" fmla="*/ 0 h 223"/>
                  <a:gd name="T6" fmla="*/ 0 w 307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7" h="223">
                    <a:moveTo>
                      <a:pt x="0" y="223"/>
                    </a:moveTo>
                    <a:lnTo>
                      <a:pt x="250" y="127"/>
                    </a:lnTo>
                    <a:lnTo>
                      <a:pt x="307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DB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09"/>
              <p:cNvSpPr>
                <a:spLocks/>
              </p:cNvSpPr>
              <p:nvPr/>
            </p:nvSpPr>
            <p:spPr bwMode="auto">
              <a:xfrm>
                <a:off x="3368676" y="6953251"/>
                <a:ext cx="109538" cy="107950"/>
              </a:xfrm>
              <a:custGeom>
                <a:avLst/>
                <a:gdLst>
                  <a:gd name="T0" fmla="*/ 9 w 29"/>
                  <a:gd name="T1" fmla="*/ 21 h 29"/>
                  <a:gd name="T2" fmla="*/ 9 w 29"/>
                  <a:gd name="T3" fmla="*/ 0 h 29"/>
                  <a:gd name="T4" fmla="*/ 5 w 29"/>
                  <a:gd name="T5" fmla="*/ 24 h 29"/>
                  <a:gd name="T6" fmla="*/ 29 w 29"/>
                  <a:gd name="T7" fmla="*/ 21 h 29"/>
                  <a:gd name="T8" fmla="*/ 9 w 29"/>
                  <a:gd name="T9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9" y="21"/>
                    </a:moveTo>
                    <a:cubicBezTo>
                      <a:pt x="3" y="15"/>
                      <a:pt x="3" y="6"/>
                      <a:pt x="9" y="0"/>
                    </a:cubicBezTo>
                    <a:cubicBezTo>
                      <a:pt x="3" y="6"/>
                      <a:pt x="0" y="18"/>
                      <a:pt x="5" y="24"/>
                    </a:cubicBezTo>
                    <a:cubicBezTo>
                      <a:pt x="11" y="29"/>
                      <a:pt x="23" y="26"/>
                      <a:pt x="29" y="21"/>
                    </a:cubicBezTo>
                    <a:cubicBezTo>
                      <a:pt x="23" y="26"/>
                      <a:pt x="14" y="26"/>
                      <a:pt x="9" y="21"/>
                    </a:cubicBezTo>
                    <a:close/>
                  </a:path>
                </a:pathLst>
              </a:custGeom>
              <a:solidFill>
                <a:srgbClr val="EDB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10"/>
              <p:cNvSpPr>
                <a:spLocks/>
              </p:cNvSpPr>
              <p:nvPr/>
            </p:nvSpPr>
            <p:spPr bwMode="auto">
              <a:xfrm>
                <a:off x="3403601" y="6919913"/>
                <a:ext cx="77788" cy="33338"/>
              </a:xfrm>
              <a:custGeom>
                <a:avLst/>
                <a:gdLst>
                  <a:gd name="T0" fmla="*/ 0 w 21"/>
                  <a:gd name="T1" fmla="*/ 9 h 9"/>
                  <a:gd name="T2" fmla="*/ 16 w 21"/>
                  <a:gd name="T3" fmla="*/ 6 h 9"/>
                  <a:gd name="T4" fmla="*/ 21 w 21"/>
                  <a:gd name="T5" fmla="*/ 2 h 9"/>
                  <a:gd name="T6" fmla="*/ 0 w 2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">
                    <a:moveTo>
                      <a:pt x="0" y="9"/>
                    </a:moveTo>
                    <a:cubicBezTo>
                      <a:pt x="4" y="5"/>
                      <a:pt x="11" y="4"/>
                      <a:pt x="16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4" y="0"/>
                      <a:pt x="4" y="4"/>
                      <a:pt x="0" y="9"/>
                    </a:cubicBezTo>
                    <a:close/>
                  </a:path>
                </a:pathLst>
              </a:custGeom>
              <a:solidFill>
                <a:srgbClr val="FCE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11"/>
              <p:cNvSpPr>
                <a:spLocks/>
              </p:cNvSpPr>
              <p:nvPr/>
            </p:nvSpPr>
            <p:spPr bwMode="auto">
              <a:xfrm>
                <a:off x="3478213" y="6950076"/>
                <a:ext cx="33338" cy="82550"/>
              </a:xfrm>
              <a:custGeom>
                <a:avLst/>
                <a:gdLst>
                  <a:gd name="T0" fmla="*/ 7 w 9"/>
                  <a:gd name="T1" fmla="*/ 0 h 22"/>
                  <a:gd name="T2" fmla="*/ 3 w 9"/>
                  <a:gd name="T3" fmla="*/ 5 h 22"/>
                  <a:gd name="T4" fmla="*/ 0 w 9"/>
                  <a:gd name="T5" fmla="*/ 22 h 22"/>
                  <a:gd name="T6" fmla="*/ 7 w 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2">
                    <a:moveTo>
                      <a:pt x="7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5" y="10"/>
                      <a:pt x="5" y="17"/>
                      <a:pt x="0" y="22"/>
                    </a:cubicBezTo>
                    <a:cubicBezTo>
                      <a:pt x="5" y="17"/>
                      <a:pt x="9" y="7"/>
                      <a:pt x="7" y="0"/>
                    </a:cubicBezTo>
                    <a:close/>
                  </a:path>
                </a:pathLst>
              </a:custGeom>
              <a:solidFill>
                <a:srgbClr val="FCE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312"/>
              <p:cNvSpPr>
                <a:spLocks noChangeArrowheads="1"/>
              </p:cNvSpPr>
              <p:nvPr/>
            </p:nvSpPr>
            <p:spPr bwMode="auto">
              <a:xfrm>
                <a:off x="3106738" y="7283451"/>
                <a:ext cx="41275" cy="36513"/>
              </a:xfrm>
              <a:prstGeom prst="ellipse">
                <a:avLst/>
              </a:prstGeom>
              <a:solidFill>
                <a:srgbClr val="DB63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13"/>
              <p:cNvSpPr>
                <a:spLocks/>
              </p:cNvSpPr>
              <p:nvPr/>
            </p:nvSpPr>
            <p:spPr bwMode="auto">
              <a:xfrm>
                <a:off x="3182938" y="7088188"/>
                <a:ext cx="836613" cy="223838"/>
              </a:xfrm>
              <a:custGeom>
                <a:avLst/>
                <a:gdLst>
                  <a:gd name="T0" fmla="*/ 185 w 224"/>
                  <a:gd name="T1" fmla="*/ 40 h 60"/>
                  <a:gd name="T2" fmla="*/ 194 w 224"/>
                  <a:gd name="T3" fmla="*/ 0 h 60"/>
                  <a:gd name="T4" fmla="*/ 0 w 224"/>
                  <a:gd name="T5" fmla="*/ 58 h 60"/>
                  <a:gd name="T6" fmla="*/ 134 w 224"/>
                  <a:gd name="T7" fmla="*/ 58 h 60"/>
                  <a:gd name="T8" fmla="*/ 185 w 224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60">
                    <a:moveTo>
                      <a:pt x="185" y="40"/>
                    </a:moveTo>
                    <a:cubicBezTo>
                      <a:pt x="145" y="19"/>
                      <a:pt x="194" y="0"/>
                      <a:pt x="194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4" y="58"/>
                      <a:pt x="224" y="60"/>
                      <a:pt x="185" y="40"/>
                    </a:cubicBezTo>
                    <a:close/>
                  </a:path>
                </a:pathLst>
              </a:custGeom>
              <a:solidFill>
                <a:srgbClr val="C9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1578148" y="3363311"/>
              <a:ext cx="959936" cy="963993"/>
              <a:chOff x="6526213" y="4813301"/>
              <a:chExt cx="750888" cy="754062"/>
            </a:xfrm>
            <a:solidFill>
              <a:schemeClr val="bg1">
                <a:lumMod val="75000"/>
              </a:schemeClr>
            </a:solidFill>
          </p:grpSpPr>
          <p:sp>
            <p:nvSpPr>
              <p:cNvPr id="84" name="Freeform 9"/>
              <p:cNvSpPr>
                <a:spLocks/>
              </p:cNvSpPr>
              <p:nvPr/>
            </p:nvSpPr>
            <p:spPr bwMode="auto">
              <a:xfrm>
                <a:off x="6526213" y="5173663"/>
                <a:ext cx="407988" cy="393700"/>
              </a:xfrm>
              <a:custGeom>
                <a:avLst/>
                <a:gdLst>
                  <a:gd name="T0" fmla="*/ 20 w 50"/>
                  <a:gd name="T1" fmla="*/ 48 h 48"/>
                  <a:gd name="T2" fmla="*/ 11 w 50"/>
                  <a:gd name="T3" fmla="*/ 44 h 48"/>
                  <a:gd name="T4" fmla="*/ 5 w 50"/>
                  <a:gd name="T5" fmla="*/ 39 h 48"/>
                  <a:gd name="T6" fmla="*/ 5 w 50"/>
                  <a:gd name="T7" fmla="*/ 20 h 48"/>
                  <a:gd name="T8" fmla="*/ 21 w 50"/>
                  <a:gd name="T9" fmla="*/ 5 h 48"/>
                  <a:gd name="T10" fmla="*/ 36 w 50"/>
                  <a:gd name="T11" fmla="*/ 2 h 48"/>
                  <a:gd name="T12" fmla="*/ 37 w 50"/>
                  <a:gd name="T13" fmla="*/ 4 h 48"/>
                  <a:gd name="T14" fmla="*/ 34 w 50"/>
                  <a:gd name="T15" fmla="*/ 5 h 48"/>
                  <a:gd name="T16" fmla="*/ 23 w 50"/>
                  <a:gd name="T17" fmla="*/ 7 h 48"/>
                  <a:gd name="T18" fmla="*/ 8 w 50"/>
                  <a:gd name="T19" fmla="*/ 23 h 48"/>
                  <a:gd name="T20" fmla="*/ 8 w 50"/>
                  <a:gd name="T21" fmla="*/ 36 h 48"/>
                  <a:gd name="T22" fmla="*/ 13 w 50"/>
                  <a:gd name="T23" fmla="*/ 41 h 48"/>
                  <a:gd name="T24" fmla="*/ 27 w 50"/>
                  <a:gd name="T25" fmla="*/ 41 h 48"/>
                  <a:gd name="T26" fmla="*/ 42 w 50"/>
                  <a:gd name="T27" fmla="*/ 26 h 48"/>
                  <a:gd name="T28" fmla="*/ 44 w 50"/>
                  <a:gd name="T29" fmla="*/ 15 h 48"/>
                  <a:gd name="T30" fmla="*/ 45 w 50"/>
                  <a:gd name="T31" fmla="*/ 13 h 48"/>
                  <a:gd name="T32" fmla="*/ 48 w 50"/>
                  <a:gd name="T33" fmla="*/ 14 h 48"/>
                  <a:gd name="T34" fmla="*/ 45 w 50"/>
                  <a:gd name="T35" fmla="*/ 29 h 48"/>
                  <a:gd name="T36" fmla="*/ 30 w 50"/>
                  <a:gd name="T37" fmla="*/ 44 h 48"/>
                  <a:gd name="T38" fmla="*/ 20 w 50"/>
                  <a:gd name="T3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48">
                    <a:moveTo>
                      <a:pt x="20" y="48"/>
                    </a:moveTo>
                    <a:cubicBezTo>
                      <a:pt x="17" y="48"/>
                      <a:pt x="13" y="47"/>
                      <a:pt x="11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0" y="34"/>
                      <a:pt x="0" y="25"/>
                      <a:pt x="5" y="2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5" y="1"/>
                      <a:pt x="30" y="0"/>
                      <a:pt x="36" y="2"/>
                    </a:cubicBezTo>
                    <a:cubicBezTo>
                      <a:pt x="36" y="2"/>
                      <a:pt x="37" y="3"/>
                      <a:pt x="37" y="4"/>
                    </a:cubicBezTo>
                    <a:cubicBezTo>
                      <a:pt x="36" y="5"/>
                      <a:pt x="35" y="6"/>
                      <a:pt x="34" y="5"/>
                    </a:cubicBezTo>
                    <a:cubicBezTo>
                      <a:pt x="30" y="4"/>
                      <a:pt x="26" y="5"/>
                      <a:pt x="23" y="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4" y="26"/>
                      <a:pt x="4" y="32"/>
                      <a:pt x="8" y="36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7" y="45"/>
                      <a:pt x="23" y="45"/>
                      <a:pt x="27" y="41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5" y="23"/>
                      <a:pt x="46" y="19"/>
                      <a:pt x="44" y="15"/>
                    </a:cubicBezTo>
                    <a:cubicBezTo>
                      <a:pt x="44" y="15"/>
                      <a:pt x="44" y="13"/>
                      <a:pt x="45" y="13"/>
                    </a:cubicBezTo>
                    <a:cubicBezTo>
                      <a:pt x="46" y="13"/>
                      <a:pt x="47" y="13"/>
                      <a:pt x="48" y="14"/>
                    </a:cubicBezTo>
                    <a:cubicBezTo>
                      <a:pt x="50" y="19"/>
                      <a:pt x="49" y="25"/>
                      <a:pt x="45" y="29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7" y="47"/>
                      <a:pt x="24" y="48"/>
                      <a:pt x="2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0"/>
              <p:cNvSpPr>
                <a:spLocks/>
              </p:cNvSpPr>
              <p:nvPr/>
            </p:nvSpPr>
            <p:spPr bwMode="auto">
              <a:xfrm>
                <a:off x="6884988" y="4813301"/>
                <a:ext cx="392113" cy="393700"/>
              </a:xfrm>
              <a:custGeom>
                <a:avLst/>
                <a:gdLst>
                  <a:gd name="T0" fmla="*/ 20 w 48"/>
                  <a:gd name="T1" fmla="*/ 48 h 48"/>
                  <a:gd name="T2" fmla="*/ 14 w 48"/>
                  <a:gd name="T3" fmla="*/ 47 h 48"/>
                  <a:gd name="T4" fmla="*/ 14 w 48"/>
                  <a:gd name="T5" fmla="*/ 45 h 48"/>
                  <a:gd name="T6" fmla="*/ 16 w 48"/>
                  <a:gd name="T7" fmla="*/ 44 h 48"/>
                  <a:gd name="T8" fmla="*/ 27 w 48"/>
                  <a:gd name="T9" fmla="*/ 42 h 48"/>
                  <a:gd name="T10" fmla="*/ 42 w 48"/>
                  <a:gd name="T11" fmla="*/ 26 h 48"/>
                  <a:gd name="T12" fmla="*/ 45 w 48"/>
                  <a:gd name="T13" fmla="*/ 20 h 48"/>
                  <a:gd name="T14" fmla="*/ 42 w 48"/>
                  <a:gd name="T15" fmla="*/ 13 h 48"/>
                  <a:gd name="T16" fmla="*/ 37 w 48"/>
                  <a:gd name="T17" fmla="*/ 8 h 48"/>
                  <a:gd name="T18" fmla="*/ 23 w 48"/>
                  <a:gd name="T19" fmla="*/ 8 h 48"/>
                  <a:gd name="T20" fmla="*/ 8 w 48"/>
                  <a:gd name="T21" fmla="*/ 23 h 48"/>
                  <a:gd name="T22" fmla="*/ 6 w 48"/>
                  <a:gd name="T23" fmla="*/ 33 h 48"/>
                  <a:gd name="T24" fmla="*/ 5 w 48"/>
                  <a:gd name="T25" fmla="*/ 36 h 48"/>
                  <a:gd name="T26" fmla="*/ 2 w 48"/>
                  <a:gd name="T27" fmla="*/ 35 h 48"/>
                  <a:gd name="T28" fmla="*/ 5 w 48"/>
                  <a:gd name="T29" fmla="*/ 20 h 48"/>
                  <a:gd name="T30" fmla="*/ 20 w 48"/>
                  <a:gd name="T31" fmla="*/ 5 h 48"/>
                  <a:gd name="T32" fmla="*/ 39 w 48"/>
                  <a:gd name="T33" fmla="*/ 5 h 48"/>
                  <a:gd name="T34" fmla="*/ 45 w 48"/>
                  <a:gd name="T35" fmla="*/ 10 h 48"/>
                  <a:gd name="T36" fmla="*/ 48 w 48"/>
                  <a:gd name="T37" fmla="*/ 20 h 48"/>
                  <a:gd name="T38" fmla="*/ 45 w 48"/>
                  <a:gd name="T39" fmla="*/ 29 h 48"/>
                  <a:gd name="T40" fmla="*/ 29 w 48"/>
                  <a:gd name="T41" fmla="*/ 44 h 48"/>
                  <a:gd name="T42" fmla="*/ 20 w 48"/>
                  <a:gd name="T4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48">
                    <a:moveTo>
                      <a:pt x="20" y="48"/>
                    </a:moveTo>
                    <a:cubicBezTo>
                      <a:pt x="18" y="48"/>
                      <a:pt x="16" y="48"/>
                      <a:pt x="14" y="47"/>
                    </a:cubicBezTo>
                    <a:cubicBezTo>
                      <a:pt x="14" y="47"/>
                      <a:pt x="13" y="45"/>
                      <a:pt x="14" y="45"/>
                    </a:cubicBezTo>
                    <a:cubicBezTo>
                      <a:pt x="14" y="44"/>
                      <a:pt x="15" y="43"/>
                      <a:pt x="16" y="44"/>
                    </a:cubicBezTo>
                    <a:cubicBezTo>
                      <a:pt x="20" y="45"/>
                      <a:pt x="24" y="44"/>
                      <a:pt x="27" y="4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4" y="25"/>
                      <a:pt x="45" y="22"/>
                      <a:pt x="45" y="20"/>
                    </a:cubicBezTo>
                    <a:cubicBezTo>
                      <a:pt x="45" y="17"/>
                      <a:pt x="44" y="15"/>
                      <a:pt x="42" y="13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3" y="4"/>
                      <a:pt x="27" y="4"/>
                      <a:pt x="23" y="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6"/>
                      <a:pt x="4" y="30"/>
                      <a:pt x="6" y="33"/>
                    </a:cubicBezTo>
                    <a:cubicBezTo>
                      <a:pt x="6" y="34"/>
                      <a:pt x="6" y="36"/>
                      <a:pt x="5" y="36"/>
                    </a:cubicBezTo>
                    <a:cubicBezTo>
                      <a:pt x="4" y="36"/>
                      <a:pt x="3" y="36"/>
                      <a:pt x="2" y="35"/>
                    </a:cubicBezTo>
                    <a:cubicBezTo>
                      <a:pt x="0" y="30"/>
                      <a:pt x="1" y="24"/>
                      <a:pt x="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6" y="0"/>
                      <a:pt x="34" y="0"/>
                      <a:pt x="39" y="5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7" y="13"/>
                      <a:pt x="48" y="16"/>
                      <a:pt x="48" y="20"/>
                    </a:cubicBezTo>
                    <a:cubicBezTo>
                      <a:pt x="48" y="23"/>
                      <a:pt x="47" y="27"/>
                      <a:pt x="45" y="29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7"/>
                      <a:pt x="23" y="48"/>
                      <a:pt x="2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1"/>
              <p:cNvSpPr>
                <a:spLocks/>
              </p:cNvSpPr>
              <p:nvPr/>
            </p:nvSpPr>
            <p:spPr bwMode="auto">
              <a:xfrm>
                <a:off x="6788150" y="5067300"/>
                <a:ext cx="244475" cy="254000"/>
              </a:xfrm>
              <a:custGeom>
                <a:avLst/>
                <a:gdLst>
                  <a:gd name="T0" fmla="*/ 15 w 154"/>
                  <a:gd name="T1" fmla="*/ 160 h 160"/>
                  <a:gd name="T2" fmla="*/ 0 w 154"/>
                  <a:gd name="T3" fmla="*/ 144 h 160"/>
                  <a:gd name="T4" fmla="*/ 138 w 154"/>
                  <a:gd name="T5" fmla="*/ 0 h 160"/>
                  <a:gd name="T6" fmla="*/ 154 w 154"/>
                  <a:gd name="T7" fmla="*/ 15 h 160"/>
                  <a:gd name="T8" fmla="*/ 15 w 154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60">
                    <a:moveTo>
                      <a:pt x="15" y="160"/>
                    </a:moveTo>
                    <a:lnTo>
                      <a:pt x="0" y="144"/>
                    </a:lnTo>
                    <a:lnTo>
                      <a:pt x="138" y="0"/>
                    </a:lnTo>
                    <a:lnTo>
                      <a:pt x="154" y="15"/>
                    </a:lnTo>
                    <a:lnTo>
                      <a:pt x="15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/>
              </p:cNvSpPr>
              <p:nvPr/>
            </p:nvSpPr>
            <p:spPr bwMode="auto">
              <a:xfrm>
                <a:off x="6705600" y="5337175"/>
                <a:ext cx="57150" cy="57150"/>
              </a:xfrm>
              <a:custGeom>
                <a:avLst/>
                <a:gdLst>
                  <a:gd name="T0" fmla="*/ 16 w 36"/>
                  <a:gd name="T1" fmla="*/ 36 h 36"/>
                  <a:gd name="T2" fmla="*/ 0 w 36"/>
                  <a:gd name="T3" fmla="*/ 26 h 36"/>
                  <a:gd name="T4" fmla="*/ 26 w 36"/>
                  <a:gd name="T5" fmla="*/ 0 h 36"/>
                  <a:gd name="T6" fmla="*/ 36 w 36"/>
                  <a:gd name="T7" fmla="*/ 16 h 36"/>
                  <a:gd name="T8" fmla="*/ 16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6" y="36"/>
                    </a:moveTo>
                    <a:lnTo>
                      <a:pt x="0" y="26"/>
                    </a:lnTo>
                    <a:lnTo>
                      <a:pt x="26" y="0"/>
                    </a:lnTo>
                    <a:lnTo>
                      <a:pt x="36" y="16"/>
                    </a:lnTo>
                    <a:lnTo>
                      <a:pt x="1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/>
              </p:cNvSpPr>
              <p:nvPr/>
            </p:nvSpPr>
            <p:spPr bwMode="auto">
              <a:xfrm>
                <a:off x="7056438" y="4994275"/>
                <a:ext cx="57150" cy="57150"/>
              </a:xfrm>
              <a:custGeom>
                <a:avLst/>
                <a:gdLst>
                  <a:gd name="T0" fmla="*/ 11 w 36"/>
                  <a:gd name="T1" fmla="*/ 36 h 36"/>
                  <a:gd name="T2" fmla="*/ 0 w 36"/>
                  <a:gd name="T3" fmla="*/ 20 h 36"/>
                  <a:gd name="T4" fmla="*/ 21 w 36"/>
                  <a:gd name="T5" fmla="*/ 0 h 36"/>
                  <a:gd name="T6" fmla="*/ 36 w 36"/>
                  <a:gd name="T7" fmla="*/ 10 h 36"/>
                  <a:gd name="T8" fmla="*/ 11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1" y="36"/>
                    </a:moveTo>
                    <a:lnTo>
                      <a:pt x="0" y="20"/>
                    </a:lnTo>
                    <a:lnTo>
                      <a:pt x="21" y="0"/>
                    </a:lnTo>
                    <a:lnTo>
                      <a:pt x="36" y="10"/>
                    </a:lnTo>
                    <a:lnTo>
                      <a:pt x="11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9841980" y="3156755"/>
              <a:ext cx="923490" cy="929359"/>
              <a:chOff x="6535738" y="6000750"/>
              <a:chExt cx="749300" cy="754062"/>
            </a:xfrm>
            <a:solidFill>
              <a:schemeClr val="bg1">
                <a:lumMod val="75000"/>
              </a:schemeClr>
            </a:solidFill>
          </p:grpSpPr>
          <p:sp>
            <p:nvSpPr>
              <p:cNvPr id="90" name="Freeform 50"/>
              <p:cNvSpPr>
                <a:spLocks noEditPoints="1"/>
              </p:cNvSpPr>
              <p:nvPr/>
            </p:nvSpPr>
            <p:spPr bwMode="auto">
              <a:xfrm>
                <a:off x="6535738" y="6000750"/>
                <a:ext cx="749300" cy="754062"/>
              </a:xfrm>
              <a:custGeom>
                <a:avLst/>
                <a:gdLst>
                  <a:gd name="T0" fmla="*/ 53 w 92"/>
                  <a:gd name="T1" fmla="*/ 92 h 92"/>
                  <a:gd name="T2" fmla="*/ 37 w 92"/>
                  <a:gd name="T3" fmla="*/ 90 h 92"/>
                  <a:gd name="T4" fmla="*/ 26 w 92"/>
                  <a:gd name="T5" fmla="*/ 79 h 92"/>
                  <a:gd name="T6" fmla="*/ 19 w 92"/>
                  <a:gd name="T7" fmla="*/ 83 h 92"/>
                  <a:gd name="T8" fmla="*/ 8 w 92"/>
                  <a:gd name="T9" fmla="*/ 71 h 92"/>
                  <a:gd name="T10" fmla="*/ 13 w 92"/>
                  <a:gd name="T11" fmla="*/ 65 h 92"/>
                  <a:gd name="T12" fmla="*/ 2 w 92"/>
                  <a:gd name="T13" fmla="*/ 55 h 92"/>
                  <a:gd name="T14" fmla="*/ 0 w 92"/>
                  <a:gd name="T15" fmla="*/ 38 h 92"/>
                  <a:gd name="T16" fmla="*/ 2 w 92"/>
                  <a:gd name="T17" fmla="*/ 36 h 92"/>
                  <a:gd name="T18" fmla="*/ 13 w 92"/>
                  <a:gd name="T19" fmla="*/ 26 h 92"/>
                  <a:gd name="T20" fmla="*/ 8 w 92"/>
                  <a:gd name="T21" fmla="*/ 20 h 92"/>
                  <a:gd name="T22" fmla="*/ 19 w 92"/>
                  <a:gd name="T23" fmla="*/ 8 h 92"/>
                  <a:gd name="T24" fmla="*/ 20 w 92"/>
                  <a:gd name="T25" fmla="*/ 7 h 92"/>
                  <a:gd name="T26" fmla="*/ 26 w 92"/>
                  <a:gd name="T27" fmla="*/ 13 h 92"/>
                  <a:gd name="T28" fmla="*/ 37 w 92"/>
                  <a:gd name="T29" fmla="*/ 2 h 92"/>
                  <a:gd name="T30" fmla="*/ 53 w 92"/>
                  <a:gd name="T31" fmla="*/ 0 h 92"/>
                  <a:gd name="T32" fmla="*/ 55 w 92"/>
                  <a:gd name="T33" fmla="*/ 2 h 92"/>
                  <a:gd name="T34" fmla="*/ 66 w 92"/>
                  <a:gd name="T35" fmla="*/ 13 h 92"/>
                  <a:gd name="T36" fmla="*/ 72 w 92"/>
                  <a:gd name="T37" fmla="*/ 7 h 92"/>
                  <a:gd name="T38" fmla="*/ 73 w 92"/>
                  <a:gd name="T39" fmla="*/ 8 h 92"/>
                  <a:gd name="T40" fmla="*/ 84 w 92"/>
                  <a:gd name="T41" fmla="*/ 21 h 92"/>
                  <a:gd name="T42" fmla="*/ 83 w 92"/>
                  <a:gd name="T43" fmla="*/ 36 h 92"/>
                  <a:gd name="T44" fmla="*/ 91 w 92"/>
                  <a:gd name="T45" fmla="*/ 37 h 92"/>
                  <a:gd name="T46" fmla="*/ 92 w 92"/>
                  <a:gd name="T47" fmla="*/ 53 h 92"/>
                  <a:gd name="T48" fmla="*/ 90 w 92"/>
                  <a:gd name="T49" fmla="*/ 55 h 92"/>
                  <a:gd name="T50" fmla="*/ 83 w 92"/>
                  <a:gd name="T51" fmla="*/ 55 h 92"/>
                  <a:gd name="T52" fmla="*/ 84 w 92"/>
                  <a:gd name="T53" fmla="*/ 70 h 92"/>
                  <a:gd name="T54" fmla="*/ 73 w 92"/>
                  <a:gd name="T55" fmla="*/ 83 h 92"/>
                  <a:gd name="T56" fmla="*/ 66 w 92"/>
                  <a:gd name="T57" fmla="*/ 79 h 92"/>
                  <a:gd name="T58" fmla="*/ 55 w 92"/>
                  <a:gd name="T59" fmla="*/ 90 h 92"/>
                  <a:gd name="T60" fmla="*/ 53 w 92"/>
                  <a:gd name="T61" fmla="*/ 92 h 92"/>
                  <a:gd name="T62" fmla="*/ 51 w 92"/>
                  <a:gd name="T63" fmla="*/ 88 h 92"/>
                  <a:gd name="T64" fmla="*/ 53 w 92"/>
                  <a:gd name="T65" fmla="*/ 80 h 92"/>
                  <a:gd name="T66" fmla="*/ 68 w 92"/>
                  <a:gd name="T67" fmla="*/ 75 h 92"/>
                  <a:gd name="T68" fmla="*/ 80 w 92"/>
                  <a:gd name="T69" fmla="*/ 72 h 92"/>
                  <a:gd name="T70" fmla="*/ 75 w 92"/>
                  <a:gd name="T71" fmla="*/ 65 h 92"/>
                  <a:gd name="T72" fmla="*/ 82 w 92"/>
                  <a:gd name="T73" fmla="*/ 51 h 92"/>
                  <a:gd name="T74" fmla="*/ 88 w 92"/>
                  <a:gd name="T75" fmla="*/ 51 h 92"/>
                  <a:gd name="T76" fmla="*/ 82 w 92"/>
                  <a:gd name="T77" fmla="*/ 40 h 92"/>
                  <a:gd name="T78" fmla="*/ 75 w 92"/>
                  <a:gd name="T79" fmla="*/ 26 h 92"/>
                  <a:gd name="T80" fmla="*/ 80 w 92"/>
                  <a:gd name="T81" fmla="*/ 20 h 92"/>
                  <a:gd name="T82" fmla="*/ 68 w 92"/>
                  <a:gd name="T83" fmla="*/ 16 h 92"/>
                  <a:gd name="T84" fmla="*/ 53 w 92"/>
                  <a:gd name="T85" fmla="*/ 12 h 92"/>
                  <a:gd name="T86" fmla="*/ 51 w 92"/>
                  <a:gd name="T87" fmla="*/ 3 h 92"/>
                  <a:gd name="T88" fmla="*/ 41 w 92"/>
                  <a:gd name="T89" fmla="*/ 10 h 92"/>
                  <a:gd name="T90" fmla="*/ 27 w 92"/>
                  <a:gd name="T91" fmla="*/ 17 h 92"/>
                  <a:gd name="T92" fmla="*/ 20 w 92"/>
                  <a:gd name="T93" fmla="*/ 12 h 92"/>
                  <a:gd name="T94" fmla="*/ 17 w 92"/>
                  <a:gd name="T95" fmla="*/ 24 h 92"/>
                  <a:gd name="T96" fmla="*/ 12 w 92"/>
                  <a:gd name="T97" fmla="*/ 39 h 92"/>
                  <a:gd name="T98" fmla="*/ 10 w 92"/>
                  <a:gd name="T99" fmla="*/ 40 h 92"/>
                  <a:gd name="T100" fmla="*/ 4 w 92"/>
                  <a:gd name="T101" fmla="*/ 51 h 92"/>
                  <a:gd name="T102" fmla="*/ 12 w 92"/>
                  <a:gd name="T103" fmla="*/ 53 h 92"/>
                  <a:gd name="T104" fmla="*/ 17 w 92"/>
                  <a:gd name="T105" fmla="*/ 67 h 92"/>
                  <a:gd name="T106" fmla="*/ 20 w 92"/>
                  <a:gd name="T107" fmla="*/ 79 h 92"/>
                  <a:gd name="T108" fmla="*/ 27 w 92"/>
                  <a:gd name="T109" fmla="*/ 75 h 92"/>
                  <a:gd name="T110" fmla="*/ 41 w 92"/>
                  <a:gd name="T111" fmla="*/ 8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92">
                    <a:moveTo>
                      <a:pt x="53" y="92"/>
                    </a:moveTo>
                    <a:cubicBezTo>
                      <a:pt x="53" y="92"/>
                      <a:pt x="53" y="92"/>
                      <a:pt x="53" y="92"/>
                    </a:cubicBezTo>
                    <a:cubicBezTo>
                      <a:pt x="39" y="91"/>
                      <a:pt x="39" y="91"/>
                      <a:pt x="39" y="91"/>
                    </a:cubicBezTo>
                    <a:cubicBezTo>
                      <a:pt x="38" y="91"/>
                      <a:pt x="37" y="91"/>
                      <a:pt x="37" y="90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3" y="82"/>
                      <a:pt x="29" y="81"/>
                      <a:pt x="26" y="79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1" y="84"/>
                      <a:pt x="19" y="84"/>
                      <a:pt x="19" y="8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2"/>
                      <a:pt x="8" y="72"/>
                      <a:pt x="8" y="71"/>
                    </a:cubicBezTo>
                    <a:cubicBezTo>
                      <a:pt x="8" y="71"/>
                      <a:pt x="8" y="71"/>
                      <a:pt x="8" y="70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1" y="62"/>
                      <a:pt x="10" y="59"/>
                      <a:pt x="9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7"/>
                      <a:pt x="1" y="37"/>
                    </a:cubicBezTo>
                    <a:cubicBezTo>
                      <a:pt x="1" y="37"/>
                      <a:pt x="2" y="36"/>
                      <a:pt x="2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2"/>
                      <a:pt x="11" y="29"/>
                      <a:pt x="13" y="2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8"/>
                      <a:pt x="21" y="8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1"/>
                      <a:pt x="33" y="9"/>
                      <a:pt x="37" y="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55" y="1"/>
                      <a:pt x="55" y="1"/>
                      <a:pt x="55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9" y="9"/>
                      <a:pt x="63" y="11"/>
                      <a:pt x="66" y="13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7"/>
                      <a:pt x="72" y="7"/>
                    </a:cubicBezTo>
                    <a:cubicBezTo>
                      <a:pt x="72" y="7"/>
                      <a:pt x="72" y="7"/>
                      <a:pt x="72" y="7"/>
                    </a:cubicBezTo>
                    <a:cubicBezTo>
                      <a:pt x="72" y="7"/>
                      <a:pt x="73" y="8"/>
                      <a:pt x="73" y="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9"/>
                      <a:pt x="84" y="20"/>
                      <a:pt x="84" y="21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1" y="29"/>
                      <a:pt x="83" y="33"/>
                      <a:pt x="83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1" y="36"/>
                      <a:pt x="91" y="37"/>
                      <a:pt x="91" y="37"/>
                    </a:cubicBezTo>
                    <a:cubicBezTo>
                      <a:pt x="92" y="37"/>
                      <a:pt x="92" y="38"/>
                      <a:pt x="92" y="38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4"/>
                      <a:pt x="91" y="54"/>
                    </a:cubicBezTo>
                    <a:cubicBezTo>
                      <a:pt x="91" y="55"/>
                      <a:pt x="91" y="55"/>
                      <a:pt x="90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9"/>
                      <a:pt x="81" y="62"/>
                      <a:pt x="79" y="65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1"/>
                      <a:pt x="84" y="72"/>
                      <a:pt x="84" y="7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4"/>
                      <a:pt x="71" y="84"/>
                      <a:pt x="71" y="83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63" y="81"/>
                      <a:pt x="59" y="82"/>
                      <a:pt x="55" y="83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55" y="90"/>
                      <a:pt x="55" y="91"/>
                      <a:pt x="55" y="91"/>
                    </a:cubicBezTo>
                    <a:cubicBezTo>
                      <a:pt x="54" y="91"/>
                      <a:pt x="54" y="92"/>
                      <a:pt x="53" y="92"/>
                    </a:cubicBezTo>
                    <a:close/>
                    <a:moveTo>
                      <a:pt x="41" y="88"/>
                    </a:move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81"/>
                      <a:pt x="52" y="80"/>
                      <a:pt x="53" y="80"/>
                    </a:cubicBezTo>
                    <a:cubicBezTo>
                      <a:pt x="57" y="79"/>
                      <a:pt x="62" y="77"/>
                      <a:pt x="65" y="75"/>
                    </a:cubicBezTo>
                    <a:cubicBezTo>
                      <a:pt x="66" y="74"/>
                      <a:pt x="67" y="74"/>
                      <a:pt x="68" y="75"/>
                    </a:cubicBezTo>
                    <a:cubicBezTo>
                      <a:pt x="72" y="79"/>
                      <a:pt x="72" y="79"/>
                      <a:pt x="72" y="79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75" y="67"/>
                      <a:pt x="75" y="65"/>
                      <a:pt x="75" y="65"/>
                    </a:cubicBezTo>
                    <a:cubicBezTo>
                      <a:pt x="77" y="61"/>
                      <a:pt x="79" y="57"/>
                      <a:pt x="80" y="53"/>
                    </a:cubicBezTo>
                    <a:cubicBezTo>
                      <a:pt x="80" y="52"/>
                      <a:pt x="81" y="51"/>
                      <a:pt x="82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1" y="40"/>
                      <a:pt x="80" y="39"/>
                      <a:pt x="80" y="39"/>
                    </a:cubicBezTo>
                    <a:cubicBezTo>
                      <a:pt x="79" y="34"/>
                      <a:pt x="77" y="30"/>
                      <a:pt x="75" y="26"/>
                    </a:cubicBezTo>
                    <a:cubicBezTo>
                      <a:pt x="75" y="26"/>
                      <a:pt x="75" y="25"/>
                      <a:pt x="75" y="24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7" y="17"/>
                      <a:pt x="66" y="17"/>
                      <a:pt x="65" y="17"/>
                    </a:cubicBezTo>
                    <a:cubicBezTo>
                      <a:pt x="61" y="14"/>
                      <a:pt x="57" y="12"/>
                      <a:pt x="53" y="12"/>
                    </a:cubicBezTo>
                    <a:cubicBezTo>
                      <a:pt x="52" y="11"/>
                      <a:pt x="51" y="11"/>
                      <a:pt x="51" y="1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1"/>
                      <a:pt x="40" y="11"/>
                      <a:pt x="39" y="12"/>
                    </a:cubicBezTo>
                    <a:cubicBezTo>
                      <a:pt x="35" y="12"/>
                      <a:pt x="31" y="14"/>
                      <a:pt x="27" y="17"/>
                    </a:cubicBezTo>
                    <a:cubicBezTo>
                      <a:pt x="26" y="17"/>
                      <a:pt x="25" y="17"/>
                      <a:pt x="24" y="1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6"/>
                      <a:pt x="17" y="26"/>
                    </a:cubicBezTo>
                    <a:cubicBezTo>
                      <a:pt x="15" y="30"/>
                      <a:pt x="13" y="34"/>
                      <a:pt x="12" y="39"/>
                    </a:cubicBezTo>
                    <a:cubicBezTo>
                      <a:pt x="12" y="39"/>
                      <a:pt x="11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1" y="51"/>
                      <a:pt x="12" y="52"/>
                      <a:pt x="12" y="53"/>
                    </a:cubicBezTo>
                    <a:cubicBezTo>
                      <a:pt x="13" y="57"/>
                      <a:pt x="15" y="61"/>
                      <a:pt x="17" y="65"/>
                    </a:cubicBezTo>
                    <a:cubicBezTo>
                      <a:pt x="17" y="65"/>
                      <a:pt x="17" y="67"/>
                      <a:pt x="17" y="67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5" y="74"/>
                      <a:pt x="26" y="74"/>
                      <a:pt x="27" y="75"/>
                    </a:cubicBezTo>
                    <a:cubicBezTo>
                      <a:pt x="30" y="77"/>
                      <a:pt x="35" y="79"/>
                      <a:pt x="39" y="80"/>
                    </a:cubicBezTo>
                    <a:cubicBezTo>
                      <a:pt x="40" y="80"/>
                      <a:pt x="41" y="81"/>
                      <a:pt x="41" y="81"/>
                    </a:cubicBezTo>
                    <a:lnTo>
                      <a:pt x="41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1"/>
              <p:cNvSpPr>
                <a:spLocks/>
              </p:cNvSpPr>
              <p:nvPr/>
            </p:nvSpPr>
            <p:spPr bwMode="auto">
              <a:xfrm>
                <a:off x="6715125" y="6156325"/>
                <a:ext cx="390525" cy="344487"/>
              </a:xfrm>
              <a:custGeom>
                <a:avLst/>
                <a:gdLst>
                  <a:gd name="T0" fmla="*/ 46 w 48"/>
                  <a:gd name="T1" fmla="*/ 42 h 42"/>
                  <a:gd name="T2" fmla="*/ 2 w 48"/>
                  <a:gd name="T3" fmla="*/ 42 h 42"/>
                  <a:gd name="T4" fmla="*/ 0 w 48"/>
                  <a:gd name="T5" fmla="*/ 41 h 42"/>
                  <a:gd name="T6" fmla="*/ 0 w 48"/>
                  <a:gd name="T7" fmla="*/ 39 h 42"/>
                  <a:gd name="T8" fmla="*/ 14 w 48"/>
                  <a:gd name="T9" fmla="*/ 15 h 42"/>
                  <a:gd name="T10" fmla="*/ 16 w 48"/>
                  <a:gd name="T11" fmla="*/ 14 h 42"/>
                  <a:gd name="T12" fmla="*/ 24 w 48"/>
                  <a:gd name="T13" fmla="*/ 14 h 42"/>
                  <a:gd name="T14" fmla="*/ 26 w 48"/>
                  <a:gd name="T15" fmla="*/ 16 h 42"/>
                  <a:gd name="T16" fmla="*/ 24 w 48"/>
                  <a:gd name="T17" fmla="*/ 18 h 42"/>
                  <a:gd name="T18" fmla="*/ 17 w 48"/>
                  <a:gd name="T19" fmla="*/ 18 h 42"/>
                  <a:gd name="T20" fmla="*/ 5 w 48"/>
                  <a:gd name="T21" fmla="*/ 38 h 42"/>
                  <a:gd name="T22" fmla="*/ 43 w 48"/>
                  <a:gd name="T23" fmla="*/ 38 h 42"/>
                  <a:gd name="T24" fmla="*/ 22 w 48"/>
                  <a:gd name="T25" fmla="*/ 3 h 42"/>
                  <a:gd name="T26" fmla="*/ 23 w 48"/>
                  <a:gd name="T27" fmla="*/ 1 h 42"/>
                  <a:gd name="T28" fmla="*/ 26 w 48"/>
                  <a:gd name="T29" fmla="*/ 1 h 42"/>
                  <a:gd name="T30" fmla="*/ 48 w 48"/>
                  <a:gd name="T31" fmla="*/ 39 h 42"/>
                  <a:gd name="T32" fmla="*/ 48 w 48"/>
                  <a:gd name="T33" fmla="*/ 41 h 42"/>
                  <a:gd name="T34" fmla="*/ 46 w 48"/>
                  <a:gd name="T3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2">
                    <a:moveTo>
                      <a:pt x="46" y="42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1" y="42"/>
                      <a:pt x="0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4"/>
                      <a:pt x="16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5"/>
                      <a:pt x="26" y="16"/>
                    </a:cubicBezTo>
                    <a:cubicBezTo>
                      <a:pt x="26" y="17"/>
                      <a:pt x="25" y="18"/>
                      <a:pt x="2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2"/>
                      <a:pt x="22" y="1"/>
                      <a:pt x="23" y="1"/>
                    </a:cubicBezTo>
                    <a:cubicBezTo>
                      <a:pt x="24" y="0"/>
                      <a:pt x="25" y="0"/>
                      <a:pt x="26" y="1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40"/>
                      <a:pt x="48" y="41"/>
                      <a:pt x="48" y="41"/>
                    </a:cubicBezTo>
                    <a:cubicBezTo>
                      <a:pt x="47" y="42"/>
                      <a:pt x="47" y="42"/>
                      <a:pt x="4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2"/>
              <p:cNvSpPr>
                <a:spLocks/>
              </p:cNvSpPr>
              <p:nvPr/>
            </p:nvSpPr>
            <p:spPr bwMode="auto">
              <a:xfrm>
                <a:off x="6869113" y="6156325"/>
                <a:ext cx="57150" cy="74612"/>
              </a:xfrm>
              <a:custGeom>
                <a:avLst/>
                <a:gdLst>
                  <a:gd name="T0" fmla="*/ 2 w 7"/>
                  <a:gd name="T1" fmla="*/ 9 h 9"/>
                  <a:gd name="T2" fmla="*/ 1 w 7"/>
                  <a:gd name="T3" fmla="*/ 9 h 9"/>
                  <a:gd name="T4" fmla="*/ 0 w 7"/>
                  <a:gd name="T5" fmla="*/ 6 h 9"/>
                  <a:gd name="T6" fmla="*/ 3 w 7"/>
                  <a:gd name="T7" fmla="*/ 1 h 9"/>
                  <a:gd name="T8" fmla="*/ 6 w 7"/>
                  <a:gd name="T9" fmla="*/ 1 h 9"/>
                  <a:gd name="T10" fmla="*/ 7 w 7"/>
                  <a:gd name="T11" fmla="*/ 3 h 9"/>
                  <a:gd name="T12" fmla="*/ 4 w 7"/>
                  <a:gd name="T13" fmla="*/ 8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3"/>
              <p:cNvSpPr>
                <a:spLocks/>
              </p:cNvSpPr>
              <p:nvPr/>
            </p:nvSpPr>
            <p:spPr bwMode="auto">
              <a:xfrm>
                <a:off x="6811963" y="6272213"/>
                <a:ext cx="195263" cy="171450"/>
              </a:xfrm>
              <a:custGeom>
                <a:avLst/>
                <a:gdLst>
                  <a:gd name="T0" fmla="*/ 22 w 24"/>
                  <a:gd name="T1" fmla="*/ 21 h 21"/>
                  <a:gd name="T2" fmla="*/ 2 w 24"/>
                  <a:gd name="T3" fmla="*/ 21 h 21"/>
                  <a:gd name="T4" fmla="*/ 0 w 24"/>
                  <a:gd name="T5" fmla="*/ 20 h 21"/>
                  <a:gd name="T6" fmla="*/ 0 w 24"/>
                  <a:gd name="T7" fmla="*/ 18 h 21"/>
                  <a:gd name="T8" fmla="*/ 5 w 24"/>
                  <a:gd name="T9" fmla="*/ 10 h 21"/>
                  <a:gd name="T10" fmla="*/ 7 w 24"/>
                  <a:gd name="T11" fmla="*/ 9 h 21"/>
                  <a:gd name="T12" fmla="*/ 9 w 24"/>
                  <a:gd name="T13" fmla="*/ 9 h 21"/>
                  <a:gd name="T14" fmla="*/ 11 w 24"/>
                  <a:gd name="T15" fmla="*/ 11 h 21"/>
                  <a:gd name="T16" fmla="*/ 9 w 24"/>
                  <a:gd name="T17" fmla="*/ 13 h 21"/>
                  <a:gd name="T18" fmla="*/ 8 w 24"/>
                  <a:gd name="T19" fmla="*/ 13 h 21"/>
                  <a:gd name="T20" fmla="*/ 5 w 24"/>
                  <a:gd name="T21" fmla="*/ 18 h 21"/>
                  <a:gd name="T22" fmla="*/ 19 w 24"/>
                  <a:gd name="T23" fmla="*/ 18 h 21"/>
                  <a:gd name="T24" fmla="*/ 10 w 24"/>
                  <a:gd name="T25" fmla="*/ 3 h 21"/>
                  <a:gd name="T26" fmla="*/ 11 w 24"/>
                  <a:gd name="T27" fmla="*/ 1 h 21"/>
                  <a:gd name="T28" fmla="*/ 14 w 24"/>
                  <a:gd name="T29" fmla="*/ 1 h 21"/>
                  <a:gd name="T30" fmla="*/ 24 w 24"/>
                  <a:gd name="T31" fmla="*/ 18 h 21"/>
                  <a:gd name="T32" fmla="*/ 24 w 24"/>
                  <a:gd name="T33" fmla="*/ 20 h 21"/>
                  <a:gd name="T34" fmla="*/ 22 w 24"/>
                  <a:gd name="T3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1">
                    <a:moveTo>
                      <a:pt x="22" y="21"/>
                    </a:moveTo>
                    <a:cubicBezTo>
                      <a:pt x="2" y="21"/>
                      <a:pt x="2" y="21"/>
                      <a:pt x="2" y="21"/>
                    </a:cubicBezTo>
                    <a:cubicBezTo>
                      <a:pt x="1" y="21"/>
                      <a:pt x="1" y="21"/>
                      <a:pt x="0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1" y="10"/>
                      <a:pt x="11" y="11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1"/>
                      <a:pt x="11" y="1"/>
                    </a:cubicBezTo>
                    <a:cubicBezTo>
                      <a:pt x="12" y="0"/>
                      <a:pt x="13" y="0"/>
                      <a:pt x="14" y="1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9"/>
                      <a:pt x="24" y="20"/>
                      <a:pt x="24" y="20"/>
                    </a:cubicBezTo>
                    <a:cubicBezTo>
                      <a:pt x="23" y="21"/>
                      <a:pt x="23" y="21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4195683" y="4733818"/>
              <a:ext cx="1041524" cy="1043832"/>
              <a:chOff x="7912101" y="6715125"/>
              <a:chExt cx="715963" cy="717550"/>
            </a:xfrm>
            <a:solidFill>
              <a:schemeClr val="bg1">
                <a:lumMod val="75000"/>
              </a:schemeClr>
            </a:solidFill>
          </p:grpSpPr>
          <p:sp>
            <p:nvSpPr>
              <p:cNvPr id="95" name="Freeform 412"/>
              <p:cNvSpPr>
                <a:spLocks noEditPoints="1"/>
              </p:cNvSpPr>
              <p:nvPr/>
            </p:nvSpPr>
            <p:spPr bwMode="auto">
              <a:xfrm>
                <a:off x="7912101" y="6715125"/>
                <a:ext cx="715963" cy="717550"/>
              </a:xfrm>
              <a:custGeom>
                <a:avLst/>
                <a:gdLst>
                  <a:gd name="T0" fmla="*/ 82 w 92"/>
                  <a:gd name="T1" fmla="*/ 92 h 92"/>
                  <a:gd name="T2" fmla="*/ 10 w 92"/>
                  <a:gd name="T3" fmla="*/ 92 h 92"/>
                  <a:gd name="T4" fmla="*/ 0 w 92"/>
                  <a:gd name="T5" fmla="*/ 82 h 92"/>
                  <a:gd name="T6" fmla="*/ 0 w 92"/>
                  <a:gd name="T7" fmla="*/ 10 h 92"/>
                  <a:gd name="T8" fmla="*/ 10 w 92"/>
                  <a:gd name="T9" fmla="*/ 0 h 92"/>
                  <a:gd name="T10" fmla="*/ 82 w 92"/>
                  <a:gd name="T11" fmla="*/ 0 h 92"/>
                  <a:gd name="T12" fmla="*/ 92 w 92"/>
                  <a:gd name="T13" fmla="*/ 10 h 92"/>
                  <a:gd name="T14" fmla="*/ 92 w 92"/>
                  <a:gd name="T15" fmla="*/ 82 h 92"/>
                  <a:gd name="T16" fmla="*/ 82 w 92"/>
                  <a:gd name="T17" fmla="*/ 92 h 92"/>
                  <a:gd name="T18" fmla="*/ 10 w 92"/>
                  <a:gd name="T19" fmla="*/ 4 h 92"/>
                  <a:gd name="T20" fmla="*/ 4 w 92"/>
                  <a:gd name="T21" fmla="*/ 10 h 92"/>
                  <a:gd name="T22" fmla="*/ 4 w 92"/>
                  <a:gd name="T23" fmla="*/ 82 h 92"/>
                  <a:gd name="T24" fmla="*/ 10 w 92"/>
                  <a:gd name="T25" fmla="*/ 88 h 92"/>
                  <a:gd name="T26" fmla="*/ 82 w 92"/>
                  <a:gd name="T27" fmla="*/ 88 h 92"/>
                  <a:gd name="T28" fmla="*/ 88 w 92"/>
                  <a:gd name="T29" fmla="*/ 82 h 92"/>
                  <a:gd name="T30" fmla="*/ 88 w 92"/>
                  <a:gd name="T31" fmla="*/ 10 h 92"/>
                  <a:gd name="T32" fmla="*/ 82 w 92"/>
                  <a:gd name="T33" fmla="*/ 4 h 92"/>
                  <a:gd name="T34" fmla="*/ 10 w 92"/>
                  <a:gd name="T35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82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4" y="92"/>
                      <a:pt x="0" y="88"/>
                      <a:pt x="0" y="8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2" y="4"/>
                      <a:pt x="92" y="10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2" y="88"/>
                      <a:pt x="88" y="92"/>
                      <a:pt x="82" y="92"/>
                    </a:cubicBezTo>
                    <a:close/>
                    <a:moveTo>
                      <a:pt x="10" y="4"/>
                    </a:moveTo>
                    <a:cubicBezTo>
                      <a:pt x="6" y="4"/>
                      <a:pt x="4" y="6"/>
                      <a:pt x="4" y="10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4" y="86"/>
                      <a:pt x="6" y="88"/>
                      <a:pt x="10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6" y="88"/>
                      <a:pt x="88" y="86"/>
                      <a:pt x="88" y="82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88" y="6"/>
                      <a:pt x="86" y="4"/>
                      <a:pt x="82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413"/>
              <p:cNvSpPr>
                <a:spLocks/>
              </p:cNvSpPr>
              <p:nvPr/>
            </p:nvSpPr>
            <p:spPr bwMode="auto">
              <a:xfrm>
                <a:off x="8013701" y="6792913"/>
                <a:ext cx="30163" cy="31750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4 h 4"/>
                  <a:gd name="T4" fmla="*/ 0 w 4"/>
                  <a:gd name="T5" fmla="*/ 2 h 4"/>
                  <a:gd name="T6" fmla="*/ 0 w 4"/>
                  <a:gd name="T7" fmla="*/ 1 h 4"/>
                  <a:gd name="T8" fmla="*/ 3 w 4"/>
                  <a:gd name="T9" fmla="*/ 1 h 4"/>
                  <a:gd name="T10" fmla="*/ 4 w 4"/>
                  <a:gd name="T11" fmla="*/ 2 h 4"/>
                  <a:gd name="T12" fmla="*/ 3 w 4"/>
                  <a:gd name="T13" fmla="*/ 4 h 4"/>
                  <a:gd name="T14" fmla="*/ 2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1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414"/>
              <p:cNvSpPr>
                <a:spLocks/>
              </p:cNvSpPr>
              <p:nvPr/>
            </p:nvSpPr>
            <p:spPr bwMode="auto">
              <a:xfrm>
                <a:off x="8083551" y="6792913"/>
                <a:ext cx="30163" cy="31750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4 h 4"/>
                  <a:gd name="T4" fmla="*/ 0 w 4"/>
                  <a:gd name="T5" fmla="*/ 2 h 4"/>
                  <a:gd name="T6" fmla="*/ 0 w 4"/>
                  <a:gd name="T7" fmla="*/ 1 h 4"/>
                  <a:gd name="T8" fmla="*/ 3 w 4"/>
                  <a:gd name="T9" fmla="*/ 1 h 4"/>
                  <a:gd name="T10" fmla="*/ 4 w 4"/>
                  <a:gd name="T11" fmla="*/ 2 h 4"/>
                  <a:gd name="T12" fmla="*/ 3 w 4"/>
                  <a:gd name="T13" fmla="*/ 4 h 4"/>
                  <a:gd name="T14" fmla="*/ 2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1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415"/>
              <p:cNvSpPr>
                <a:spLocks/>
              </p:cNvSpPr>
              <p:nvPr/>
            </p:nvSpPr>
            <p:spPr bwMode="auto">
              <a:xfrm>
                <a:off x="8145463" y="6792913"/>
                <a:ext cx="31750" cy="31750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4 h 4"/>
                  <a:gd name="T4" fmla="*/ 0 w 4"/>
                  <a:gd name="T5" fmla="*/ 2 h 4"/>
                  <a:gd name="T6" fmla="*/ 1 w 4"/>
                  <a:gd name="T7" fmla="*/ 1 h 4"/>
                  <a:gd name="T8" fmla="*/ 4 w 4"/>
                  <a:gd name="T9" fmla="*/ 1 h 4"/>
                  <a:gd name="T10" fmla="*/ 4 w 4"/>
                  <a:gd name="T11" fmla="*/ 2 h 4"/>
                  <a:gd name="T12" fmla="*/ 4 w 4"/>
                  <a:gd name="T13" fmla="*/ 4 h 4"/>
                  <a:gd name="T14" fmla="*/ 2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2" y="4"/>
                      <a:pt x="1" y="4"/>
                      <a:pt x="1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416"/>
              <p:cNvSpPr>
                <a:spLocks noEditPoints="1"/>
              </p:cNvSpPr>
              <p:nvPr/>
            </p:nvSpPr>
            <p:spPr bwMode="auto">
              <a:xfrm>
                <a:off x="7981951" y="6878638"/>
                <a:ext cx="576263" cy="482600"/>
              </a:xfrm>
              <a:custGeom>
                <a:avLst/>
                <a:gdLst>
                  <a:gd name="T0" fmla="*/ 72 w 74"/>
                  <a:gd name="T1" fmla="*/ 62 h 62"/>
                  <a:gd name="T2" fmla="*/ 2 w 74"/>
                  <a:gd name="T3" fmla="*/ 62 h 62"/>
                  <a:gd name="T4" fmla="*/ 0 w 74"/>
                  <a:gd name="T5" fmla="*/ 60 h 62"/>
                  <a:gd name="T6" fmla="*/ 0 w 74"/>
                  <a:gd name="T7" fmla="*/ 2 h 62"/>
                  <a:gd name="T8" fmla="*/ 2 w 74"/>
                  <a:gd name="T9" fmla="*/ 0 h 62"/>
                  <a:gd name="T10" fmla="*/ 72 w 74"/>
                  <a:gd name="T11" fmla="*/ 0 h 62"/>
                  <a:gd name="T12" fmla="*/ 74 w 74"/>
                  <a:gd name="T13" fmla="*/ 2 h 62"/>
                  <a:gd name="T14" fmla="*/ 74 w 74"/>
                  <a:gd name="T15" fmla="*/ 60 h 62"/>
                  <a:gd name="T16" fmla="*/ 72 w 74"/>
                  <a:gd name="T17" fmla="*/ 62 h 62"/>
                  <a:gd name="T18" fmla="*/ 4 w 74"/>
                  <a:gd name="T19" fmla="*/ 58 h 62"/>
                  <a:gd name="T20" fmla="*/ 70 w 74"/>
                  <a:gd name="T21" fmla="*/ 58 h 62"/>
                  <a:gd name="T22" fmla="*/ 70 w 74"/>
                  <a:gd name="T23" fmla="*/ 4 h 62"/>
                  <a:gd name="T24" fmla="*/ 4 w 74"/>
                  <a:gd name="T25" fmla="*/ 4 h 62"/>
                  <a:gd name="T26" fmla="*/ 4 w 74"/>
                  <a:gd name="T27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62">
                    <a:moveTo>
                      <a:pt x="72" y="62"/>
                    </a:move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4" y="61"/>
                      <a:pt x="73" y="62"/>
                      <a:pt x="72" y="62"/>
                    </a:cubicBezTo>
                    <a:close/>
                    <a:moveTo>
                      <a:pt x="4" y="58"/>
                    </a:move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417"/>
              <p:cNvSpPr>
                <a:spLocks noEditPoints="1"/>
              </p:cNvSpPr>
              <p:nvPr/>
            </p:nvSpPr>
            <p:spPr bwMode="auto">
              <a:xfrm>
                <a:off x="8051801" y="6964363"/>
                <a:ext cx="131763" cy="125413"/>
              </a:xfrm>
              <a:custGeom>
                <a:avLst/>
                <a:gdLst>
                  <a:gd name="T0" fmla="*/ 15 w 17"/>
                  <a:gd name="T1" fmla="*/ 16 h 16"/>
                  <a:gd name="T2" fmla="*/ 2 w 17"/>
                  <a:gd name="T3" fmla="*/ 16 h 16"/>
                  <a:gd name="T4" fmla="*/ 0 w 17"/>
                  <a:gd name="T5" fmla="*/ 14 h 16"/>
                  <a:gd name="T6" fmla="*/ 0 w 17"/>
                  <a:gd name="T7" fmla="*/ 2 h 16"/>
                  <a:gd name="T8" fmla="*/ 2 w 17"/>
                  <a:gd name="T9" fmla="*/ 0 h 16"/>
                  <a:gd name="T10" fmla="*/ 15 w 17"/>
                  <a:gd name="T11" fmla="*/ 0 h 16"/>
                  <a:gd name="T12" fmla="*/ 17 w 17"/>
                  <a:gd name="T13" fmla="*/ 2 h 16"/>
                  <a:gd name="T14" fmla="*/ 17 w 17"/>
                  <a:gd name="T15" fmla="*/ 14 h 16"/>
                  <a:gd name="T16" fmla="*/ 15 w 17"/>
                  <a:gd name="T17" fmla="*/ 16 h 16"/>
                  <a:gd name="T18" fmla="*/ 4 w 17"/>
                  <a:gd name="T19" fmla="*/ 12 h 16"/>
                  <a:gd name="T20" fmla="*/ 13 w 17"/>
                  <a:gd name="T21" fmla="*/ 12 h 16"/>
                  <a:gd name="T22" fmla="*/ 13 w 17"/>
                  <a:gd name="T23" fmla="*/ 4 h 16"/>
                  <a:gd name="T24" fmla="*/ 4 w 17"/>
                  <a:gd name="T25" fmla="*/ 4 h 16"/>
                  <a:gd name="T26" fmla="*/ 4 w 17"/>
                  <a:gd name="T27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6">
                    <a:moveTo>
                      <a:pt x="15" y="16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6" y="16"/>
                      <a:pt x="15" y="16"/>
                    </a:cubicBezTo>
                    <a:close/>
                    <a:moveTo>
                      <a:pt x="4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18"/>
              <p:cNvSpPr>
                <a:spLocks noChangeArrowheads="1"/>
              </p:cNvSpPr>
              <p:nvPr/>
            </p:nvSpPr>
            <p:spPr bwMode="auto">
              <a:xfrm>
                <a:off x="8215313" y="6980238"/>
                <a:ext cx="1952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419"/>
              <p:cNvSpPr>
                <a:spLocks noChangeArrowheads="1"/>
              </p:cNvSpPr>
              <p:nvPr/>
            </p:nvSpPr>
            <p:spPr bwMode="auto">
              <a:xfrm>
                <a:off x="8215313" y="7042150"/>
                <a:ext cx="257175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20"/>
              <p:cNvSpPr>
                <a:spLocks noEditPoints="1"/>
              </p:cNvSpPr>
              <p:nvPr/>
            </p:nvSpPr>
            <p:spPr bwMode="auto">
              <a:xfrm>
                <a:off x="8051801" y="7143750"/>
                <a:ext cx="131763" cy="133350"/>
              </a:xfrm>
              <a:custGeom>
                <a:avLst/>
                <a:gdLst>
                  <a:gd name="T0" fmla="*/ 15 w 17"/>
                  <a:gd name="T1" fmla="*/ 17 h 17"/>
                  <a:gd name="T2" fmla="*/ 2 w 17"/>
                  <a:gd name="T3" fmla="*/ 17 h 17"/>
                  <a:gd name="T4" fmla="*/ 0 w 17"/>
                  <a:gd name="T5" fmla="*/ 15 h 17"/>
                  <a:gd name="T6" fmla="*/ 0 w 17"/>
                  <a:gd name="T7" fmla="*/ 2 h 17"/>
                  <a:gd name="T8" fmla="*/ 2 w 17"/>
                  <a:gd name="T9" fmla="*/ 0 h 17"/>
                  <a:gd name="T10" fmla="*/ 15 w 17"/>
                  <a:gd name="T11" fmla="*/ 0 h 17"/>
                  <a:gd name="T12" fmla="*/ 17 w 17"/>
                  <a:gd name="T13" fmla="*/ 2 h 17"/>
                  <a:gd name="T14" fmla="*/ 17 w 17"/>
                  <a:gd name="T15" fmla="*/ 15 h 17"/>
                  <a:gd name="T16" fmla="*/ 15 w 17"/>
                  <a:gd name="T17" fmla="*/ 17 h 17"/>
                  <a:gd name="T18" fmla="*/ 4 w 17"/>
                  <a:gd name="T19" fmla="*/ 13 h 17"/>
                  <a:gd name="T20" fmla="*/ 13 w 17"/>
                  <a:gd name="T21" fmla="*/ 13 h 17"/>
                  <a:gd name="T22" fmla="*/ 13 w 17"/>
                  <a:gd name="T23" fmla="*/ 4 h 17"/>
                  <a:gd name="T24" fmla="*/ 4 w 17"/>
                  <a:gd name="T25" fmla="*/ 4 h 17"/>
                  <a:gd name="T26" fmla="*/ 4 w 17"/>
                  <a:gd name="T27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7">
                    <a:moveTo>
                      <a:pt x="15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6" y="17"/>
                      <a:pt x="15" y="17"/>
                    </a:cubicBezTo>
                    <a:close/>
                    <a:moveTo>
                      <a:pt x="4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421"/>
              <p:cNvSpPr>
                <a:spLocks noChangeArrowheads="1"/>
              </p:cNvSpPr>
              <p:nvPr/>
            </p:nvSpPr>
            <p:spPr bwMode="auto">
              <a:xfrm>
                <a:off x="8215313" y="7167563"/>
                <a:ext cx="195263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422"/>
              <p:cNvSpPr>
                <a:spLocks noChangeArrowheads="1"/>
              </p:cNvSpPr>
              <p:nvPr/>
            </p:nvSpPr>
            <p:spPr bwMode="auto">
              <a:xfrm>
                <a:off x="8215313" y="7229475"/>
                <a:ext cx="257175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0645543" y="6224269"/>
              <a:ext cx="1267466" cy="1224134"/>
              <a:chOff x="3113088" y="3559175"/>
              <a:chExt cx="928688" cy="896938"/>
            </a:xfrm>
          </p:grpSpPr>
          <p:sp>
            <p:nvSpPr>
              <p:cNvPr id="107" name="Freeform 15"/>
              <p:cNvSpPr>
                <a:spLocks/>
              </p:cNvSpPr>
              <p:nvPr/>
            </p:nvSpPr>
            <p:spPr bwMode="auto">
              <a:xfrm>
                <a:off x="3113088" y="3976688"/>
                <a:ext cx="928688" cy="479425"/>
              </a:xfrm>
              <a:custGeom>
                <a:avLst/>
                <a:gdLst>
                  <a:gd name="T0" fmla="*/ 232 w 248"/>
                  <a:gd name="T1" fmla="*/ 0 h 128"/>
                  <a:gd name="T2" fmla="*/ 16 w 248"/>
                  <a:gd name="T3" fmla="*/ 0 h 128"/>
                  <a:gd name="T4" fmla="*/ 0 w 248"/>
                  <a:gd name="T5" fmla="*/ 16 h 128"/>
                  <a:gd name="T6" fmla="*/ 0 w 248"/>
                  <a:gd name="T7" fmla="*/ 112 h 128"/>
                  <a:gd name="T8" fmla="*/ 16 w 248"/>
                  <a:gd name="T9" fmla="*/ 128 h 128"/>
                  <a:gd name="T10" fmla="*/ 232 w 248"/>
                  <a:gd name="T11" fmla="*/ 128 h 128"/>
                  <a:gd name="T12" fmla="*/ 248 w 248"/>
                  <a:gd name="T13" fmla="*/ 112 h 128"/>
                  <a:gd name="T14" fmla="*/ 248 w 248"/>
                  <a:gd name="T15" fmla="*/ 16 h 128"/>
                  <a:gd name="T16" fmla="*/ 232 w 248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28">
                    <a:moveTo>
                      <a:pt x="2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41" y="128"/>
                      <a:pt x="248" y="121"/>
                      <a:pt x="248" y="112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8" y="7"/>
                      <a:pt x="241" y="0"/>
                      <a:pt x="23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>
                <a:off x="3113088" y="3976688"/>
                <a:ext cx="928688" cy="479425"/>
              </a:xfrm>
              <a:custGeom>
                <a:avLst/>
                <a:gdLst>
                  <a:gd name="T0" fmla="*/ 232 w 248"/>
                  <a:gd name="T1" fmla="*/ 0 h 128"/>
                  <a:gd name="T2" fmla="*/ 16 w 248"/>
                  <a:gd name="T3" fmla="*/ 0 h 128"/>
                  <a:gd name="T4" fmla="*/ 0 w 248"/>
                  <a:gd name="T5" fmla="*/ 16 h 128"/>
                  <a:gd name="T6" fmla="*/ 232 w 248"/>
                  <a:gd name="T7" fmla="*/ 128 h 128"/>
                  <a:gd name="T8" fmla="*/ 248 w 248"/>
                  <a:gd name="T9" fmla="*/ 112 h 128"/>
                  <a:gd name="T10" fmla="*/ 248 w 248"/>
                  <a:gd name="T11" fmla="*/ 16 h 128"/>
                  <a:gd name="T12" fmla="*/ 232 w 248"/>
                  <a:gd name="T1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128">
                    <a:moveTo>
                      <a:pt x="2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41" y="128"/>
                      <a:pt x="248" y="121"/>
                      <a:pt x="248" y="112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8" y="7"/>
                      <a:pt x="241" y="0"/>
                      <a:pt x="23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7"/>
              <p:cNvSpPr>
                <a:spLocks/>
              </p:cNvSpPr>
              <p:nvPr/>
            </p:nvSpPr>
            <p:spPr bwMode="auto">
              <a:xfrm>
                <a:off x="3173413" y="4037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8"/>
              <p:cNvSpPr>
                <a:spLocks/>
              </p:cNvSpPr>
              <p:nvPr/>
            </p:nvSpPr>
            <p:spPr bwMode="auto">
              <a:xfrm>
                <a:off x="3322638" y="4037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9"/>
              <p:cNvSpPr>
                <a:spLocks/>
              </p:cNvSpPr>
              <p:nvPr/>
            </p:nvSpPr>
            <p:spPr bwMode="auto">
              <a:xfrm>
                <a:off x="3457576" y="4037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0"/>
              <p:cNvSpPr>
                <a:spLocks/>
              </p:cNvSpPr>
              <p:nvPr/>
            </p:nvSpPr>
            <p:spPr bwMode="auto">
              <a:xfrm>
                <a:off x="3592513" y="4037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3741738" y="4037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2"/>
              <p:cNvSpPr>
                <a:spLocks/>
              </p:cNvSpPr>
              <p:nvPr/>
            </p:nvSpPr>
            <p:spPr bwMode="auto">
              <a:xfrm>
                <a:off x="3876676" y="4037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3"/>
              <p:cNvSpPr>
                <a:spLocks/>
              </p:cNvSpPr>
              <p:nvPr/>
            </p:nvSpPr>
            <p:spPr bwMode="auto">
              <a:xfrm>
                <a:off x="3173413" y="4171950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4"/>
              <p:cNvSpPr>
                <a:spLocks/>
              </p:cNvSpPr>
              <p:nvPr/>
            </p:nvSpPr>
            <p:spPr bwMode="auto">
              <a:xfrm>
                <a:off x="3322638" y="4171950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5"/>
              <p:cNvSpPr>
                <a:spLocks/>
              </p:cNvSpPr>
              <p:nvPr/>
            </p:nvSpPr>
            <p:spPr bwMode="auto">
              <a:xfrm>
                <a:off x="3457576" y="4171950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"/>
              <p:cNvSpPr>
                <a:spLocks/>
              </p:cNvSpPr>
              <p:nvPr/>
            </p:nvSpPr>
            <p:spPr bwMode="auto">
              <a:xfrm>
                <a:off x="3592513" y="4171950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3741738" y="4171950"/>
                <a:ext cx="239713" cy="104775"/>
              </a:xfrm>
              <a:custGeom>
                <a:avLst/>
                <a:gdLst>
                  <a:gd name="T0" fmla="*/ 58 w 64"/>
                  <a:gd name="T1" fmla="*/ 0 h 28"/>
                  <a:gd name="T2" fmla="*/ 6 w 64"/>
                  <a:gd name="T3" fmla="*/ 0 h 28"/>
                  <a:gd name="T4" fmla="*/ 0 w 64"/>
                  <a:gd name="T5" fmla="*/ 6 h 28"/>
                  <a:gd name="T6" fmla="*/ 0 w 64"/>
                  <a:gd name="T7" fmla="*/ 22 h 28"/>
                  <a:gd name="T8" fmla="*/ 6 w 64"/>
                  <a:gd name="T9" fmla="*/ 28 h 28"/>
                  <a:gd name="T10" fmla="*/ 58 w 64"/>
                  <a:gd name="T11" fmla="*/ 28 h 28"/>
                  <a:gd name="T12" fmla="*/ 64 w 64"/>
                  <a:gd name="T13" fmla="*/ 22 h 28"/>
                  <a:gd name="T14" fmla="*/ 64 w 64"/>
                  <a:gd name="T15" fmla="*/ 6 h 28"/>
                  <a:gd name="T16" fmla="*/ 58 w 64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28">
                    <a:moveTo>
                      <a:pt x="5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61" y="28"/>
                      <a:pt x="64" y="25"/>
                      <a:pt x="64" y="22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"/>
              <p:cNvSpPr>
                <a:spLocks/>
              </p:cNvSpPr>
              <p:nvPr/>
            </p:nvSpPr>
            <p:spPr bwMode="auto">
              <a:xfrm>
                <a:off x="3173413" y="4291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3322638" y="4291013"/>
                <a:ext cx="523875" cy="104775"/>
              </a:xfrm>
              <a:custGeom>
                <a:avLst/>
                <a:gdLst>
                  <a:gd name="T0" fmla="*/ 134 w 140"/>
                  <a:gd name="T1" fmla="*/ 0 h 28"/>
                  <a:gd name="T2" fmla="*/ 6 w 140"/>
                  <a:gd name="T3" fmla="*/ 0 h 28"/>
                  <a:gd name="T4" fmla="*/ 0 w 140"/>
                  <a:gd name="T5" fmla="*/ 6 h 28"/>
                  <a:gd name="T6" fmla="*/ 0 w 140"/>
                  <a:gd name="T7" fmla="*/ 22 h 28"/>
                  <a:gd name="T8" fmla="*/ 6 w 140"/>
                  <a:gd name="T9" fmla="*/ 28 h 28"/>
                  <a:gd name="T10" fmla="*/ 134 w 140"/>
                  <a:gd name="T11" fmla="*/ 28 h 28"/>
                  <a:gd name="T12" fmla="*/ 140 w 140"/>
                  <a:gd name="T13" fmla="*/ 22 h 28"/>
                  <a:gd name="T14" fmla="*/ 140 w 140"/>
                  <a:gd name="T15" fmla="*/ 6 h 28"/>
                  <a:gd name="T16" fmla="*/ 134 w 140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8">
                    <a:moveTo>
                      <a:pt x="13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7" y="28"/>
                      <a:pt x="140" y="25"/>
                      <a:pt x="140" y="22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40" y="3"/>
                      <a:pt x="13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0"/>
              <p:cNvSpPr>
                <a:spLocks/>
              </p:cNvSpPr>
              <p:nvPr/>
            </p:nvSpPr>
            <p:spPr bwMode="auto">
              <a:xfrm>
                <a:off x="3876676" y="4291013"/>
                <a:ext cx="104775" cy="104775"/>
              </a:xfrm>
              <a:custGeom>
                <a:avLst/>
                <a:gdLst>
                  <a:gd name="T0" fmla="*/ 22 w 28"/>
                  <a:gd name="T1" fmla="*/ 0 h 28"/>
                  <a:gd name="T2" fmla="*/ 6 w 28"/>
                  <a:gd name="T3" fmla="*/ 0 h 28"/>
                  <a:gd name="T4" fmla="*/ 0 w 28"/>
                  <a:gd name="T5" fmla="*/ 6 h 28"/>
                  <a:gd name="T6" fmla="*/ 0 w 28"/>
                  <a:gd name="T7" fmla="*/ 22 h 28"/>
                  <a:gd name="T8" fmla="*/ 6 w 28"/>
                  <a:gd name="T9" fmla="*/ 28 h 28"/>
                  <a:gd name="T10" fmla="*/ 22 w 28"/>
                  <a:gd name="T11" fmla="*/ 28 h 28"/>
                  <a:gd name="T12" fmla="*/ 28 w 28"/>
                  <a:gd name="T13" fmla="*/ 22 h 28"/>
                  <a:gd name="T14" fmla="*/ 28 w 28"/>
                  <a:gd name="T15" fmla="*/ 6 h 28"/>
                  <a:gd name="T16" fmla="*/ 22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3" y="28"/>
                      <a:pt x="6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5" y="28"/>
                      <a:pt x="28" y="25"/>
                      <a:pt x="28" y="2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3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1"/>
              <p:cNvSpPr>
                <a:spLocks/>
              </p:cNvSpPr>
              <p:nvPr/>
            </p:nvSpPr>
            <p:spPr bwMode="auto">
              <a:xfrm>
                <a:off x="3506788" y="3946525"/>
                <a:ext cx="127000" cy="30163"/>
              </a:xfrm>
              <a:custGeom>
                <a:avLst/>
                <a:gdLst>
                  <a:gd name="T0" fmla="*/ 29 w 34"/>
                  <a:gd name="T1" fmla="*/ 0 h 8"/>
                  <a:gd name="T2" fmla="*/ 5 w 34"/>
                  <a:gd name="T3" fmla="*/ 0 h 8"/>
                  <a:gd name="T4" fmla="*/ 0 w 34"/>
                  <a:gd name="T5" fmla="*/ 4 h 8"/>
                  <a:gd name="T6" fmla="*/ 5 w 34"/>
                  <a:gd name="T7" fmla="*/ 8 h 8"/>
                  <a:gd name="T8" fmla="*/ 29 w 34"/>
                  <a:gd name="T9" fmla="*/ 8 h 8"/>
                  <a:gd name="T10" fmla="*/ 34 w 34"/>
                  <a:gd name="T11" fmla="*/ 4 h 8"/>
                  <a:gd name="T12" fmla="*/ 29 w 3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">
                    <a:moveTo>
                      <a:pt x="2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2" y="8"/>
                      <a:pt x="5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8"/>
                      <a:pt x="34" y="7"/>
                      <a:pt x="34" y="4"/>
                    </a:cubicBezTo>
                    <a:cubicBezTo>
                      <a:pt x="34" y="1"/>
                      <a:pt x="32" y="0"/>
                      <a:pt x="29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2"/>
              <p:cNvSpPr>
                <a:spLocks/>
              </p:cNvSpPr>
              <p:nvPr/>
            </p:nvSpPr>
            <p:spPr bwMode="auto">
              <a:xfrm>
                <a:off x="3416301" y="3752850"/>
                <a:ext cx="176213" cy="193675"/>
              </a:xfrm>
              <a:custGeom>
                <a:avLst/>
                <a:gdLst>
                  <a:gd name="T0" fmla="*/ 23 w 47"/>
                  <a:gd name="T1" fmla="*/ 0 h 52"/>
                  <a:gd name="T2" fmla="*/ 0 w 47"/>
                  <a:gd name="T3" fmla="*/ 24 h 52"/>
                  <a:gd name="T4" fmla="*/ 12 w 47"/>
                  <a:gd name="T5" fmla="*/ 24 h 52"/>
                  <a:gd name="T6" fmla="*/ 23 w 47"/>
                  <a:gd name="T7" fmla="*/ 12 h 52"/>
                  <a:gd name="T8" fmla="*/ 35 w 47"/>
                  <a:gd name="T9" fmla="*/ 24 h 52"/>
                  <a:gd name="T10" fmla="*/ 35 w 47"/>
                  <a:gd name="T11" fmla="*/ 52 h 52"/>
                  <a:gd name="T12" fmla="*/ 47 w 47"/>
                  <a:gd name="T13" fmla="*/ 52 h 52"/>
                  <a:gd name="T14" fmla="*/ 47 w 47"/>
                  <a:gd name="T15" fmla="*/ 24 h 52"/>
                  <a:gd name="T16" fmla="*/ 23 w 47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52">
                    <a:moveTo>
                      <a:pt x="23" y="0"/>
                    </a:moveTo>
                    <a:cubicBezTo>
                      <a:pt x="10" y="0"/>
                      <a:pt x="0" y="12"/>
                      <a:pt x="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16"/>
                      <a:pt x="16" y="12"/>
                      <a:pt x="23" y="12"/>
                    </a:cubicBezTo>
                    <a:cubicBezTo>
                      <a:pt x="30" y="12"/>
                      <a:pt x="35" y="17"/>
                      <a:pt x="35" y="24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11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C5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3"/>
              <p:cNvSpPr>
                <a:spLocks/>
              </p:cNvSpPr>
              <p:nvPr/>
            </p:nvSpPr>
            <p:spPr bwMode="auto">
              <a:xfrm>
                <a:off x="3278188" y="3559175"/>
                <a:ext cx="182563" cy="376238"/>
              </a:xfrm>
              <a:custGeom>
                <a:avLst/>
                <a:gdLst>
                  <a:gd name="T0" fmla="*/ 43 w 49"/>
                  <a:gd name="T1" fmla="*/ 70 h 101"/>
                  <a:gd name="T2" fmla="*/ 37 w 49"/>
                  <a:gd name="T3" fmla="*/ 76 h 101"/>
                  <a:gd name="T4" fmla="*/ 24 w 49"/>
                  <a:gd name="T5" fmla="*/ 89 h 101"/>
                  <a:gd name="T6" fmla="*/ 12 w 49"/>
                  <a:gd name="T7" fmla="*/ 76 h 101"/>
                  <a:gd name="T8" fmla="*/ 12 w 49"/>
                  <a:gd name="T9" fmla="*/ 6 h 101"/>
                  <a:gd name="T10" fmla="*/ 6 w 49"/>
                  <a:gd name="T11" fmla="*/ 0 h 101"/>
                  <a:gd name="T12" fmla="*/ 0 w 49"/>
                  <a:gd name="T13" fmla="*/ 6 h 101"/>
                  <a:gd name="T14" fmla="*/ 0 w 49"/>
                  <a:gd name="T15" fmla="*/ 76 h 101"/>
                  <a:gd name="T16" fmla="*/ 24 w 49"/>
                  <a:gd name="T17" fmla="*/ 101 h 101"/>
                  <a:gd name="T18" fmla="*/ 49 w 49"/>
                  <a:gd name="T19" fmla="*/ 76 h 101"/>
                  <a:gd name="T20" fmla="*/ 43 w 49"/>
                  <a:gd name="T21" fmla="*/ 7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1">
                    <a:moveTo>
                      <a:pt x="43" y="70"/>
                    </a:moveTo>
                    <a:cubicBezTo>
                      <a:pt x="39" y="70"/>
                      <a:pt x="37" y="73"/>
                      <a:pt x="37" y="76"/>
                    </a:cubicBezTo>
                    <a:cubicBezTo>
                      <a:pt x="37" y="83"/>
                      <a:pt x="31" y="89"/>
                      <a:pt x="24" y="89"/>
                    </a:cubicBezTo>
                    <a:cubicBezTo>
                      <a:pt x="17" y="89"/>
                      <a:pt x="12" y="83"/>
                      <a:pt x="12" y="7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0"/>
                      <a:pt x="11" y="101"/>
                      <a:pt x="24" y="101"/>
                    </a:cubicBezTo>
                    <a:cubicBezTo>
                      <a:pt x="38" y="101"/>
                      <a:pt x="49" y="90"/>
                      <a:pt x="49" y="76"/>
                    </a:cubicBezTo>
                    <a:cubicBezTo>
                      <a:pt x="49" y="73"/>
                      <a:pt x="46" y="70"/>
                      <a:pt x="43" y="70"/>
                    </a:cubicBezTo>
                    <a:close/>
                  </a:path>
                </a:pathLst>
              </a:custGeom>
              <a:solidFill>
                <a:srgbClr val="2F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9422390" y="4448211"/>
              <a:ext cx="2510758" cy="1776058"/>
              <a:chOff x="17130260" y="4855760"/>
              <a:chExt cx="1247775" cy="882650"/>
            </a:xfrm>
          </p:grpSpPr>
          <p:sp>
            <p:nvSpPr>
              <p:cNvPr id="128" name="Freeform 43"/>
              <p:cNvSpPr>
                <a:spLocks/>
              </p:cNvSpPr>
              <p:nvPr/>
            </p:nvSpPr>
            <p:spPr bwMode="auto">
              <a:xfrm>
                <a:off x="17130260" y="4855760"/>
                <a:ext cx="1247775" cy="882650"/>
              </a:xfrm>
              <a:custGeom>
                <a:avLst/>
                <a:gdLst>
                  <a:gd name="T0" fmla="*/ 379 w 379"/>
                  <a:gd name="T1" fmla="*/ 44 h 268"/>
                  <a:gd name="T2" fmla="*/ 335 w 379"/>
                  <a:gd name="T3" fmla="*/ 0 h 268"/>
                  <a:gd name="T4" fmla="*/ 44 w 379"/>
                  <a:gd name="T5" fmla="*/ 0 h 268"/>
                  <a:gd name="T6" fmla="*/ 0 w 379"/>
                  <a:gd name="T7" fmla="*/ 44 h 268"/>
                  <a:gd name="T8" fmla="*/ 0 w 379"/>
                  <a:gd name="T9" fmla="*/ 225 h 268"/>
                  <a:gd name="T10" fmla="*/ 44 w 379"/>
                  <a:gd name="T11" fmla="*/ 268 h 268"/>
                  <a:gd name="T12" fmla="*/ 335 w 379"/>
                  <a:gd name="T13" fmla="*/ 268 h 268"/>
                  <a:gd name="T14" fmla="*/ 379 w 379"/>
                  <a:gd name="T15" fmla="*/ 225 h 268"/>
                  <a:gd name="T16" fmla="*/ 379 w 379"/>
                  <a:gd name="T17" fmla="*/ 4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68">
                    <a:moveTo>
                      <a:pt x="379" y="44"/>
                    </a:moveTo>
                    <a:cubicBezTo>
                      <a:pt x="379" y="20"/>
                      <a:pt x="359" y="0"/>
                      <a:pt x="33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48"/>
                      <a:pt x="20" y="268"/>
                      <a:pt x="44" y="268"/>
                    </a:cubicBezTo>
                    <a:cubicBezTo>
                      <a:pt x="335" y="268"/>
                      <a:pt x="335" y="268"/>
                      <a:pt x="335" y="268"/>
                    </a:cubicBezTo>
                    <a:cubicBezTo>
                      <a:pt x="359" y="268"/>
                      <a:pt x="379" y="248"/>
                      <a:pt x="379" y="225"/>
                    </a:cubicBezTo>
                    <a:lnTo>
                      <a:pt x="379" y="44"/>
                    </a:lnTo>
                    <a:close/>
                  </a:path>
                </a:pathLst>
              </a:custGeom>
              <a:solidFill>
                <a:srgbClr val="E0E4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4"/>
              <p:cNvSpPr>
                <a:spLocks/>
              </p:cNvSpPr>
              <p:nvPr/>
            </p:nvSpPr>
            <p:spPr bwMode="auto">
              <a:xfrm>
                <a:off x="17130260" y="4855760"/>
                <a:ext cx="1244600" cy="174625"/>
              </a:xfrm>
              <a:custGeom>
                <a:avLst/>
                <a:gdLst>
                  <a:gd name="T0" fmla="*/ 378 w 378"/>
                  <a:gd name="T1" fmla="*/ 39 h 53"/>
                  <a:gd name="T2" fmla="*/ 335 w 378"/>
                  <a:gd name="T3" fmla="*/ 0 h 53"/>
                  <a:gd name="T4" fmla="*/ 44 w 378"/>
                  <a:gd name="T5" fmla="*/ 0 h 53"/>
                  <a:gd name="T6" fmla="*/ 0 w 378"/>
                  <a:gd name="T7" fmla="*/ 44 h 53"/>
                  <a:gd name="T8" fmla="*/ 0 w 378"/>
                  <a:gd name="T9" fmla="*/ 53 h 53"/>
                  <a:gd name="T10" fmla="*/ 378 w 378"/>
                  <a:gd name="T11" fmla="*/ 53 h 53"/>
                  <a:gd name="T12" fmla="*/ 378 w 378"/>
                  <a:gd name="T13" fmla="*/ 3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8" h="53">
                    <a:moveTo>
                      <a:pt x="378" y="39"/>
                    </a:moveTo>
                    <a:cubicBezTo>
                      <a:pt x="376" y="17"/>
                      <a:pt x="357" y="0"/>
                      <a:pt x="33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378" y="53"/>
                      <a:pt x="378" y="53"/>
                      <a:pt x="378" y="53"/>
                    </a:cubicBezTo>
                    <a:lnTo>
                      <a:pt x="378" y="39"/>
                    </a:ln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45"/>
              <p:cNvSpPr>
                <a:spLocks noChangeArrowheads="1"/>
              </p:cNvSpPr>
              <p:nvPr/>
            </p:nvSpPr>
            <p:spPr bwMode="auto">
              <a:xfrm>
                <a:off x="17212810" y="4908147"/>
                <a:ext cx="63500" cy="63500"/>
              </a:xfrm>
              <a:prstGeom prst="ellipse">
                <a:avLst/>
              </a:prstGeom>
              <a:solidFill>
                <a:srgbClr val="E84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46"/>
              <p:cNvSpPr>
                <a:spLocks noChangeArrowheads="1"/>
              </p:cNvSpPr>
              <p:nvPr/>
            </p:nvSpPr>
            <p:spPr bwMode="auto">
              <a:xfrm>
                <a:off x="17331872" y="4908147"/>
                <a:ext cx="61913" cy="63500"/>
              </a:xfrm>
              <a:prstGeom prst="ellipse">
                <a:avLst/>
              </a:prstGeom>
              <a:solidFill>
                <a:srgbClr val="EFC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47"/>
              <p:cNvSpPr>
                <a:spLocks noChangeArrowheads="1"/>
              </p:cNvSpPr>
              <p:nvPr/>
            </p:nvSpPr>
            <p:spPr bwMode="auto">
              <a:xfrm>
                <a:off x="17449347" y="4908147"/>
                <a:ext cx="63500" cy="63500"/>
              </a:xfrm>
              <a:prstGeom prst="ellipse">
                <a:avLst/>
              </a:prstGeom>
              <a:solidFill>
                <a:srgbClr val="37B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8"/>
              <p:cNvSpPr>
                <a:spLocks/>
              </p:cNvSpPr>
              <p:nvPr/>
            </p:nvSpPr>
            <p:spPr bwMode="auto">
              <a:xfrm>
                <a:off x="17246147" y="5238347"/>
                <a:ext cx="1000125" cy="500063"/>
              </a:xfrm>
              <a:custGeom>
                <a:avLst/>
                <a:gdLst>
                  <a:gd name="T0" fmla="*/ 261 w 304"/>
                  <a:gd name="T1" fmla="*/ 116 h 152"/>
                  <a:gd name="T2" fmla="*/ 260 w 304"/>
                  <a:gd name="T3" fmla="*/ 116 h 152"/>
                  <a:gd name="T4" fmla="*/ 254 w 304"/>
                  <a:gd name="T5" fmla="*/ 100 h 152"/>
                  <a:gd name="T6" fmla="*/ 254 w 304"/>
                  <a:gd name="T7" fmla="*/ 100 h 152"/>
                  <a:gd name="T8" fmla="*/ 264 w 304"/>
                  <a:gd name="T9" fmla="*/ 48 h 152"/>
                  <a:gd name="T10" fmla="*/ 255 w 304"/>
                  <a:gd name="T11" fmla="*/ 40 h 152"/>
                  <a:gd name="T12" fmla="*/ 204 w 304"/>
                  <a:gd name="T13" fmla="*/ 49 h 152"/>
                  <a:gd name="T14" fmla="*/ 204 w 304"/>
                  <a:gd name="T15" fmla="*/ 50 h 152"/>
                  <a:gd name="T16" fmla="*/ 188 w 304"/>
                  <a:gd name="T17" fmla="*/ 43 h 152"/>
                  <a:gd name="T18" fmla="*/ 188 w 304"/>
                  <a:gd name="T19" fmla="*/ 42 h 152"/>
                  <a:gd name="T20" fmla="*/ 158 w 304"/>
                  <a:gd name="T21" fmla="*/ 0 h 152"/>
                  <a:gd name="T22" fmla="*/ 146 w 304"/>
                  <a:gd name="T23" fmla="*/ 0 h 152"/>
                  <a:gd name="T24" fmla="*/ 117 w 304"/>
                  <a:gd name="T25" fmla="*/ 42 h 152"/>
                  <a:gd name="T26" fmla="*/ 117 w 304"/>
                  <a:gd name="T27" fmla="*/ 43 h 152"/>
                  <a:gd name="T28" fmla="*/ 101 w 304"/>
                  <a:gd name="T29" fmla="*/ 50 h 152"/>
                  <a:gd name="T30" fmla="*/ 100 w 304"/>
                  <a:gd name="T31" fmla="*/ 49 h 152"/>
                  <a:gd name="T32" fmla="*/ 49 w 304"/>
                  <a:gd name="T33" fmla="*/ 40 h 152"/>
                  <a:gd name="T34" fmla="*/ 40 w 304"/>
                  <a:gd name="T35" fmla="*/ 48 h 152"/>
                  <a:gd name="T36" fmla="*/ 50 w 304"/>
                  <a:gd name="T37" fmla="*/ 100 h 152"/>
                  <a:gd name="T38" fmla="*/ 50 w 304"/>
                  <a:gd name="T39" fmla="*/ 100 h 152"/>
                  <a:gd name="T40" fmla="*/ 44 w 304"/>
                  <a:gd name="T41" fmla="*/ 116 h 152"/>
                  <a:gd name="T42" fmla="*/ 43 w 304"/>
                  <a:gd name="T43" fmla="*/ 116 h 152"/>
                  <a:gd name="T44" fmla="*/ 0 w 304"/>
                  <a:gd name="T45" fmla="*/ 146 h 152"/>
                  <a:gd name="T46" fmla="*/ 0 w 304"/>
                  <a:gd name="T47" fmla="*/ 151 h 152"/>
                  <a:gd name="T48" fmla="*/ 9 w 304"/>
                  <a:gd name="T49" fmla="*/ 152 h 152"/>
                  <a:gd name="T50" fmla="*/ 86 w 304"/>
                  <a:gd name="T51" fmla="*/ 152 h 152"/>
                  <a:gd name="T52" fmla="*/ 86 w 304"/>
                  <a:gd name="T53" fmla="*/ 152 h 152"/>
                  <a:gd name="T54" fmla="*/ 152 w 304"/>
                  <a:gd name="T55" fmla="*/ 86 h 152"/>
                  <a:gd name="T56" fmla="*/ 218 w 304"/>
                  <a:gd name="T57" fmla="*/ 152 h 152"/>
                  <a:gd name="T58" fmla="*/ 218 w 304"/>
                  <a:gd name="T59" fmla="*/ 152 h 152"/>
                  <a:gd name="T60" fmla="*/ 300 w 304"/>
                  <a:gd name="T61" fmla="*/ 152 h 152"/>
                  <a:gd name="T62" fmla="*/ 304 w 304"/>
                  <a:gd name="T63" fmla="*/ 152 h 152"/>
                  <a:gd name="T64" fmla="*/ 304 w 304"/>
                  <a:gd name="T65" fmla="*/ 146 h 152"/>
                  <a:gd name="T66" fmla="*/ 261 w 304"/>
                  <a:gd name="T67" fmla="*/ 11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4" h="152">
                    <a:moveTo>
                      <a:pt x="261" y="116"/>
                    </a:moveTo>
                    <a:cubicBezTo>
                      <a:pt x="260" y="116"/>
                      <a:pt x="260" y="116"/>
                      <a:pt x="260" y="116"/>
                    </a:cubicBezTo>
                    <a:cubicBezTo>
                      <a:pt x="259" y="111"/>
                      <a:pt x="256" y="105"/>
                      <a:pt x="254" y="100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64" y="90"/>
                      <a:pt x="278" y="62"/>
                      <a:pt x="264" y="48"/>
                    </a:cubicBezTo>
                    <a:cubicBezTo>
                      <a:pt x="255" y="40"/>
                      <a:pt x="255" y="40"/>
                      <a:pt x="255" y="40"/>
                    </a:cubicBezTo>
                    <a:cubicBezTo>
                      <a:pt x="241" y="26"/>
                      <a:pt x="214" y="39"/>
                      <a:pt x="204" y="49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198" y="47"/>
                      <a:pt x="193" y="45"/>
                      <a:pt x="188" y="43"/>
                    </a:cubicBezTo>
                    <a:cubicBezTo>
                      <a:pt x="188" y="42"/>
                      <a:pt x="188" y="42"/>
                      <a:pt x="188" y="42"/>
                    </a:cubicBezTo>
                    <a:cubicBezTo>
                      <a:pt x="188" y="29"/>
                      <a:pt x="178" y="0"/>
                      <a:pt x="158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26" y="0"/>
                      <a:pt x="117" y="28"/>
                      <a:pt x="117" y="42"/>
                    </a:cubicBezTo>
                    <a:cubicBezTo>
                      <a:pt x="117" y="43"/>
                      <a:pt x="117" y="43"/>
                      <a:pt x="117" y="43"/>
                    </a:cubicBezTo>
                    <a:cubicBezTo>
                      <a:pt x="111" y="45"/>
                      <a:pt x="106" y="47"/>
                      <a:pt x="101" y="5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92" y="41"/>
                      <a:pt x="63" y="26"/>
                      <a:pt x="49" y="40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26" y="62"/>
                      <a:pt x="41" y="91"/>
                      <a:pt x="50" y="100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48" y="105"/>
                      <a:pt x="46" y="111"/>
                      <a:pt x="44" y="116"/>
                    </a:cubicBezTo>
                    <a:cubicBezTo>
                      <a:pt x="43" y="116"/>
                      <a:pt x="43" y="116"/>
                      <a:pt x="43" y="116"/>
                    </a:cubicBezTo>
                    <a:cubicBezTo>
                      <a:pt x="32" y="116"/>
                      <a:pt x="0" y="126"/>
                      <a:pt x="0" y="146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3" y="152"/>
                      <a:pt x="6" y="152"/>
                      <a:pt x="9" y="152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15"/>
                      <a:pt x="116" y="86"/>
                      <a:pt x="152" y="86"/>
                    </a:cubicBezTo>
                    <a:cubicBezTo>
                      <a:pt x="189" y="86"/>
                      <a:pt x="218" y="115"/>
                      <a:pt x="218" y="152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300" y="152"/>
                      <a:pt x="300" y="152"/>
                      <a:pt x="300" y="152"/>
                    </a:cubicBezTo>
                    <a:cubicBezTo>
                      <a:pt x="301" y="152"/>
                      <a:pt x="303" y="152"/>
                      <a:pt x="304" y="152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26"/>
                      <a:pt x="276" y="116"/>
                      <a:pt x="261" y="116"/>
                    </a:cubicBezTo>
                    <a:close/>
                  </a:path>
                </a:pathLst>
              </a:custGeom>
              <a:solidFill>
                <a:srgbClr val="9E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6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D9A07-A56F-C347-8D84-F955A27948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Logic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Flow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30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Logic flow between </a:t>
            </a:r>
            <a:r>
              <a:rPr lang="en-US" altLang="zh-CN" sz="6000" dirty="0">
                <a:solidFill>
                  <a:srgbClr val="FF0000"/>
                </a:solidFill>
              </a:rPr>
              <a:t>sentences</a:t>
            </a:r>
            <a:r>
              <a:rPr lang="en-US" altLang="zh-CN" sz="6000" dirty="0"/>
              <a:t> within a para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Logic flow between </a:t>
            </a:r>
            <a:r>
              <a:rPr lang="en-US" altLang="zh-CN" sz="6000" dirty="0">
                <a:solidFill>
                  <a:srgbClr val="FF0000"/>
                </a:solidFill>
              </a:rPr>
              <a:t>paragraphs</a:t>
            </a:r>
            <a:r>
              <a:rPr lang="en-US" altLang="zh-CN" sz="6000" dirty="0"/>
              <a:t> in a section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Logic flow between </a:t>
            </a:r>
            <a:r>
              <a:rPr lang="en-US" altLang="zh-CN" sz="6000" dirty="0">
                <a:solidFill>
                  <a:srgbClr val="FF0000"/>
                </a:solidFill>
              </a:rPr>
              <a:t>sections</a:t>
            </a:r>
            <a:r>
              <a:rPr lang="en-US" altLang="zh-CN" sz="6000" dirty="0"/>
              <a:t> in a paper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259823" y="10929336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04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10929336"/>
            <a:ext cx="2069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Pay extreme attention to abstract and </a:t>
            </a:r>
            <a:r>
              <a:rPr lang="en-US" altLang="zh-CN" sz="6000" dirty="0" smtClean="0"/>
              <a:t>intro; </a:t>
            </a:r>
            <a:r>
              <a:rPr lang="en-US" altLang="zh-CN" sz="6000" dirty="0">
                <a:solidFill>
                  <a:srgbClr val="FF0000"/>
                </a:solidFill>
              </a:rPr>
              <a:t>Read aloud</a:t>
            </a:r>
            <a:r>
              <a:rPr lang="en-US" altLang="zh-CN" sz="6000" dirty="0"/>
              <a:t> as a reading group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9876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Common Barriers for Beginners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How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Write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Research</a:t>
            </a:r>
            <a:r>
              <a:rPr lang="zh-CN" altLang="en-US" sz="4000" dirty="0"/>
              <a:t> </a:t>
            </a:r>
            <a:r>
              <a:rPr lang="en-US" altLang="zh-CN" sz="4000" dirty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Feel nothing to </a:t>
            </a:r>
            <a:r>
              <a:rPr lang="en-US" altLang="zh-CN" sz="6000" dirty="0" smtClean="0"/>
              <a:t>say</a:t>
            </a:r>
            <a:r>
              <a:rPr lang="mr-IN" altLang="zh-CN" sz="6000" dirty="0" smtClean="0"/>
              <a:t>…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7" y="730217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Write too much low-level boring implementation </a:t>
            </a:r>
            <a:r>
              <a:rPr lang="en-US" altLang="zh-CN" sz="6000" dirty="0" smtClean="0"/>
              <a:t>details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1259823" y="721023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57387" y="2945896"/>
            <a:ext cx="4662879" cy="4394713"/>
            <a:chOff x="10013637" y="3200348"/>
            <a:chExt cx="4394585" cy="4141849"/>
          </a:xfrm>
        </p:grpSpPr>
        <p:sp>
          <p:nvSpPr>
            <p:cNvPr id="32" name="Oval 511"/>
            <p:cNvSpPr>
              <a:spLocks noChangeArrowheads="1"/>
            </p:cNvSpPr>
            <p:nvPr/>
          </p:nvSpPr>
          <p:spPr bwMode="auto">
            <a:xfrm>
              <a:off x="10399455" y="3264864"/>
              <a:ext cx="3615123" cy="3611688"/>
            </a:xfrm>
            <a:prstGeom prst="ellipse">
              <a:avLst/>
            </a:prstGeom>
            <a:noFill/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10013637" y="3264864"/>
              <a:ext cx="1610180" cy="2884775"/>
              <a:chOff x="8682038" y="2124076"/>
              <a:chExt cx="830263" cy="1487487"/>
            </a:xfrm>
          </p:grpSpPr>
          <p:sp>
            <p:nvSpPr>
              <p:cNvPr id="359" name="Freeform 50"/>
              <p:cNvSpPr>
                <a:spLocks/>
              </p:cNvSpPr>
              <p:nvPr/>
            </p:nvSpPr>
            <p:spPr bwMode="auto">
              <a:xfrm>
                <a:off x="8682038" y="2124076"/>
                <a:ext cx="830263" cy="1171575"/>
              </a:xfrm>
              <a:custGeom>
                <a:avLst/>
                <a:gdLst>
                  <a:gd name="T0" fmla="*/ 211 w 252"/>
                  <a:gd name="T1" fmla="*/ 356 h 356"/>
                  <a:gd name="T2" fmla="*/ 252 w 252"/>
                  <a:gd name="T3" fmla="*/ 315 h 356"/>
                  <a:gd name="T4" fmla="*/ 252 w 252"/>
                  <a:gd name="T5" fmla="*/ 41 h 356"/>
                  <a:gd name="T6" fmla="*/ 211 w 252"/>
                  <a:gd name="T7" fmla="*/ 0 h 356"/>
                  <a:gd name="T8" fmla="*/ 41 w 252"/>
                  <a:gd name="T9" fmla="*/ 0 h 356"/>
                  <a:gd name="T10" fmla="*/ 0 w 252"/>
                  <a:gd name="T11" fmla="*/ 41 h 356"/>
                  <a:gd name="T12" fmla="*/ 0 w 252"/>
                  <a:gd name="T13" fmla="*/ 315 h 356"/>
                  <a:gd name="T14" fmla="*/ 41 w 252"/>
                  <a:gd name="T15" fmla="*/ 356 h 356"/>
                  <a:gd name="T16" fmla="*/ 211 w 252"/>
                  <a:gd name="T1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356">
                    <a:moveTo>
                      <a:pt x="211" y="356"/>
                    </a:moveTo>
                    <a:cubicBezTo>
                      <a:pt x="233" y="356"/>
                      <a:pt x="252" y="337"/>
                      <a:pt x="252" y="315"/>
                    </a:cubicBezTo>
                    <a:cubicBezTo>
                      <a:pt x="252" y="41"/>
                      <a:pt x="252" y="41"/>
                      <a:pt x="252" y="41"/>
                    </a:cubicBezTo>
                    <a:cubicBezTo>
                      <a:pt x="252" y="18"/>
                      <a:pt x="233" y="0"/>
                      <a:pt x="21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37"/>
                      <a:pt x="18" y="356"/>
                      <a:pt x="41" y="356"/>
                    </a:cubicBezTo>
                    <a:lnTo>
                      <a:pt x="211" y="356"/>
                    </a:lnTo>
                    <a:close/>
                  </a:path>
                </a:pathLst>
              </a:custGeom>
              <a:solidFill>
                <a:srgbClr val="E0E4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51"/>
              <p:cNvSpPr>
                <a:spLocks noEditPoints="1"/>
              </p:cNvSpPr>
              <p:nvPr/>
            </p:nvSpPr>
            <p:spPr bwMode="auto">
              <a:xfrm>
                <a:off x="8764588" y="2957513"/>
                <a:ext cx="655638" cy="654050"/>
              </a:xfrm>
              <a:custGeom>
                <a:avLst/>
                <a:gdLst>
                  <a:gd name="T0" fmla="*/ 123 w 199"/>
                  <a:gd name="T1" fmla="*/ 171 h 199"/>
                  <a:gd name="T2" fmla="*/ 123 w 199"/>
                  <a:gd name="T3" fmla="*/ 170 h 199"/>
                  <a:gd name="T4" fmla="*/ 133 w 199"/>
                  <a:gd name="T5" fmla="*/ 166 h 199"/>
                  <a:gd name="T6" fmla="*/ 134 w 199"/>
                  <a:gd name="T7" fmla="*/ 166 h 199"/>
                  <a:gd name="T8" fmla="*/ 167 w 199"/>
                  <a:gd name="T9" fmla="*/ 173 h 199"/>
                  <a:gd name="T10" fmla="*/ 173 w 199"/>
                  <a:gd name="T11" fmla="*/ 167 h 199"/>
                  <a:gd name="T12" fmla="*/ 167 w 199"/>
                  <a:gd name="T13" fmla="*/ 133 h 199"/>
                  <a:gd name="T14" fmla="*/ 166 w 199"/>
                  <a:gd name="T15" fmla="*/ 133 h 199"/>
                  <a:gd name="T16" fmla="*/ 171 w 199"/>
                  <a:gd name="T17" fmla="*/ 123 h 199"/>
                  <a:gd name="T18" fmla="*/ 171 w 199"/>
                  <a:gd name="T19" fmla="*/ 123 h 199"/>
                  <a:gd name="T20" fmla="*/ 199 w 199"/>
                  <a:gd name="T21" fmla="*/ 103 h 199"/>
                  <a:gd name="T22" fmla="*/ 199 w 199"/>
                  <a:gd name="T23" fmla="*/ 95 h 199"/>
                  <a:gd name="T24" fmla="*/ 171 w 199"/>
                  <a:gd name="T25" fmla="*/ 76 h 199"/>
                  <a:gd name="T26" fmla="*/ 171 w 199"/>
                  <a:gd name="T27" fmla="*/ 76 h 199"/>
                  <a:gd name="T28" fmla="*/ 166 w 199"/>
                  <a:gd name="T29" fmla="*/ 66 h 199"/>
                  <a:gd name="T30" fmla="*/ 167 w 199"/>
                  <a:gd name="T31" fmla="*/ 65 h 199"/>
                  <a:gd name="T32" fmla="*/ 173 w 199"/>
                  <a:gd name="T33" fmla="*/ 32 h 199"/>
                  <a:gd name="T34" fmla="*/ 167 w 199"/>
                  <a:gd name="T35" fmla="*/ 26 h 199"/>
                  <a:gd name="T36" fmla="*/ 134 w 199"/>
                  <a:gd name="T37" fmla="*/ 32 h 199"/>
                  <a:gd name="T38" fmla="*/ 133 w 199"/>
                  <a:gd name="T39" fmla="*/ 33 h 199"/>
                  <a:gd name="T40" fmla="*/ 123 w 199"/>
                  <a:gd name="T41" fmla="*/ 28 h 199"/>
                  <a:gd name="T42" fmla="*/ 123 w 199"/>
                  <a:gd name="T43" fmla="*/ 28 h 199"/>
                  <a:gd name="T44" fmla="*/ 103 w 199"/>
                  <a:gd name="T45" fmla="*/ 0 h 199"/>
                  <a:gd name="T46" fmla="*/ 96 w 199"/>
                  <a:gd name="T47" fmla="*/ 0 h 199"/>
                  <a:gd name="T48" fmla="*/ 76 w 199"/>
                  <a:gd name="T49" fmla="*/ 28 h 199"/>
                  <a:gd name="T50" fmla="*/ 76 w 199"/>
                  <a:gd name="T51" fmla="*/ 28 h 199"/>
                  <a:gd name="T52" fmla="*/ 66 w 199"/>
                  <a:gd name="T53" fmla="*/ 33 h 199"/>
                  <a:gd name="T54" fmla="*/ 65 w 199"/>
                  <a:gd name="T55" fmla="*/ 32 h 199"/>
                  <a:gd name="T56" fmla="*/ 32 w 199"/>
                  <a:gd name="T57" fmla="*/ 26 h 199"/>
                  <a:gd name="T58" fmla="*/ 26 w 199"/>
                  <a:gd name="T59" fmla="*/ 32 h 199"/>
                  <a:gd name="T60" fmla="*/ 32 w 199"/>
                  <a:gd name="T61" fmla="*/ 65 h 199"/>
                  <a:gd name="T62" fmla="*/ 33 w 199"/>
                  <a:gd name="T63" fmla="*/ 66 h 199"/>
                  <a:gd name="T64" fmla="*/ 28 w 199"/>
                  <a:gd name="T65" fmla="*/ 76 h 199"/>
                  <a:gd name="T66" fmla="*/ 28 w 199"/>
                  <a:gd name="T67" fmla="*/ 76 h 199"/>
                  <a:gd name="T68" fmla="*/ 0 w 199"/>
                  <a:gd name="T69" fmla="*/ 95 h 199"/>
                  <a:gd name="T70" fmla="*/ 0 w 199"/>
                  <a:gd name="T71" fmla="*/ 103 h 199"/>
                  <a:gd name="T72" fmla="*/ 28 w 199"/>
                  <a:gd name="T73" fmla="*/ 123 h 199"/>
                  <a:gd name="T74" fmla="*/ 28 w 199"/>
                  <a:gd name="T75" fmla="*/ 123 h 199"/>
                  <a:gd name="T76" fmla="*/ 33 w 199"/>
                  <a:gd name="T77" fmla="*/ 133 h 199"/>
                  <a:gd name="T78" fmla="*/ 32 w 199"/>
                  <a:gd name="T79" fmla="*/ 133 h 199"/>
                  <a:gd name="T80" fmla="*/ 26 w 199"/>
                  <a:gd name="T81" fmla="*/ 167 h 199"/>
                  <a:gd name="T82" fmla="*/ 32 w 199"/>
                  <a:gd name="T83" fmla="*/ 173 h 199"/>
                  <a:gd name="T84" fmla="*/ 65 w 199"/>
                  <a:gd name="T85" fmla="*/ 166 h 199"/>
                  <a:gd name="T86" fmla="*/ 66 w 199"/>
                  <a:gd name="T87" fmla="*/ 166 h 199"/>
                  <a:gd name="T88" fmla="*/ 76 w 199"/>
                  <a:gd name="T89" fmla="*/ 170 h 199"/>
                  <a:gd name="T90" fmla="*/ 76 w 199"/>
                  <a:gd name="T91" fmla="*/ 171 h 199"/>
                  <a:gd name="T92" fmla="*/ 96 w 199"/>
                  <a:gd name="T93" fmla="*/ 199 h 199"/>
                  <a:gd name="T94" fmla="*/ 103 w 199"/>
                  <a:gd name="T95" fmla="*/ 199 h 199"/>
                  <a:gd name="T96" fmla="*/ 123 w 199"/>
                  <a:gd name="T97" fmla="*/ 171 h 199"/>
                  <a:gd name="T98" fmla="*/ 56 w 199"/>
                  <a:gd name="T99" fmla="*/ 99 h 199"/>
                  <a:gd name="T100" fmla="*/ 100 w 199"/>
                  <a:gd name="T101" fmla="*/ 56 h 199"/>
                  <a:gd name="T102" fmla="*/ 143 w 199"/>
                  <a:gd name="T103" fmla="*/ 99 h 199"/>
                  <a:gd name="T104" fmla="*/ 100 w 199"/>
                  <a:gd name="T105" fmla="*/ 143 h 199"/>
                  <a:gd name="T106" fmla="*/ 56 w 199"/>
                  <a:gd name="T107" fmla="*/ 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9" h="199">
                    <a:moveTo>
                      <a:pt x="123" y="171"/>
                    </a:moveTo>
                    <a:cubicBezTo>
                      <a:pt x="123" y="170"/>
                      <a:pt x="123" y="170"/>
                      <a:pt x="123" y="170"/>
                    </a:cubicBezTo>
                    <a:cubicBezTo>
                      <a:pt x="126" y="169"/>
                      <a:pt x="130" y="168"/>
                      <a:pt x="133" y="166"/>
                    </a:cubicBezTo>
                    <a:cubicBezTo>
                      <a:pt x="134" y="166"/>
                      <a:pt x="134" y="166"/>
                      <a:pt x="134" y="166"/>
                    </a:cubicBezTo>
                    <a:cubicBezTo>
                      <a:pt x="140" y="173"/>
                      <a:pt x="158" y="182"/>
                      <a:pt x="167" y="173"/>
                    </a:cubicBezTo>
                    <a:cubicBezTo>
                      <a:pt x="173" y="167"/>
                      <a:pt x="173" y="167"/>
                      <a:pt x="173" y="167"/>
                    </a:cubicBezTo>
                    <a:cubicBezTo>
                      <a:pt x="182" y="158"/>
                      <a:pt x="173" y="140"/>
                      <a:pt x="167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8" y="130"/>
                      <a:pt x="169" y="126"/>
                      <a:pt x="171" y="123"/>
                    </a:cubicBezTo>
                    <a:cubicBezTo>
                      <a:pt x="171" y="123"/>
                      <a:pt x="171" y="123"/>
                      <a:pt x="171" y="123"/>
                    </a:cubicBezTo>
                    <a:cubicBezTo>
                      <a:pt x="180" y="123"/>
                      <a:pt x="199" y="116"/>
                      <a:pt x="199" y="103"/>
                    </a:cubicBezTo>
                    <a:cubicBezTo>
                      <a:pt x="199" y="95"/>
                      <a:pt x="199" y="95"/>
                      <a:pt x="199" y="95"/>
                    </a:cubicBezTo>
                    <a:cubicBezTo>
                      <a:pt x="199" y="83"/>
                      <a:pt x="181" y="76"/>
                      <a:pt x="171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69" y="72"/>
                      <a:pt x="168" y="69"/>
                      <a:pt x="166" y="66"/>
                    </a:cubicBezTo>
                    <a:cubicBezTo>
                      <a:pt x="167" y="65"/>
                      <a:pt x="167" y="65"/>
                      <a:pt x="167" y="65"/>
                    </a:cubicBezTo>
                    <a:cubicBezTo>
                      <a:pt x="172" y="60"/>
                      <a:pt x="182" y="41"/>
                      <a:pt x="173" y="32"/>
                    </a:cubicBezTo>
                    <a:cubicBezTo>
                      <a:pt x="167" y="26"/>
                      <a:pt x="167" y="26"/>
                      <a:pt x="167" y="26"/>
                    </a:cubicBezTo>
                    <a:cubicBezTo>
                      <a:pt x="158" y="17"/>
                      <a:pt x="139" y="27"/>
                      <a:pt x="134" y="32"/>
                    </a:cubicBezTo>
                    <a:cubicBezTo>
                      <a:pt x="133" y="33"/>
                      <a:pt x="133" y="33"/>
                      <a:pt x="133" y="33"/>
                    </a:cubicBezTo>
                    <a:cubicBezTo>
                      <a:pt x="130" y="31"/>
                      <a:pt x="126" y="30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0"/>
                      <a:pt x="116" y="0"/>
                      <a:pt x="103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3" y="0"/>
                      <a:pt x="76" y="20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3" y="30"/>
                      <a:pt x="69" y="31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0" y="27"/>
                      <a:pt x="41" y="17"/>
                      <a:pt x="32" y="26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7" y="41"/>
                      <a:pt x="27" y="59"/>
                      <a:pt x="32" y="65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1" y="69"/>
                      <a:pt x="30" y="72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0" y="76"/>
                      <a:pt x="0" y="83"/>
                      <a:pt x="0" y="9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6"/>
                      <a:pt x="20" y="123"/>
                      <a:pt x="28" y="123"/>
                    </a:cubicBezTo>
                    <a:cubicBezTo>
                      <a:pt x="28" y="123"/>
                      <a:pt x="28" y="123"/>
                      <a:pt x="28" y="123"/>
                    </a:cubicBezTo>
                    <a:cubicBezTo>
                      <a:pt x="30" y="126"/>
                      <a:pt x="31" y="130"/>
                      <a:pt x="33" y="133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26" y="140"/>
                      <a:pt x="17" y="158"/>
                      <a:pt x="26" y="167"/>
                    </a:cubicBezTo>
                    <a:cubicBezTo>
                      <a:pt x="32" y="173"/>
                      <a:pt x="32" y="173"/>
                      <a:pt x="32" y="173"/>
                    </a:cubicBezTo>
                    <a:cubicBezTo>
                      <a:pt x="41" y="182"/>
                      <a:pt x="59" y="173"/>
                      <a:pt x="65" y="166"/>
                    </a:cubicBezTo>
                    <a:cubicBezTo>
                      <a:pt x="66" y="166"/>
                      <a:pt x="66" y="166"/>
                      <a:pt x="66" y="166"/>
                    </a:cubicBezTo>
                    <a:cubicBezTo>
                      <a:pt x="69" y="168"/>
                      <a:pt x="73" y="169"/>
                      <a:pt x="76" y="170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76" y="180"/>
                      <a:pt x="83" y="199"/>
                      <a:pt x="96" y="199"/>
                    </a:cubicBezTo>
                    <a:cubicBezTo>
                      <a:pt x="103" y="199"/>
                      <a:pt x="103" y="199"/>
                      <a:pt x="103" y="199"/>
                    </a:cubicBezTo>
                    <a:cubicBezTo>
                      <a:pt x="116" y="199"/>
                      <a:pt x="123" y="181"/>
                      <a:pt x="123" y="171"/>
                    </a:cubicBezTo>
                    <a:close/>
                    <a:moveTo>
                      <a:pt x="56" y="99"/>
                    </a:moveTo>
                    <a:cubicBezTo>
                      <a:pt x="56" y="75"/>
                      <a:pt x="76" y="56"/>
                      <a:pt x="100" y="56"/>
                    </a:cubicBezTo>
                    <a:cubicBezTo>
                      <a:pt x="123" y="56"/>
                      <a:pt x="143" y="75"/>
                      <a:pt x="143" y="99"/>
                    </a:cubicBezTo>
                    <a:cubicBezTo>
                      <a:pt x="143" y="123"/>
                      <a:pt x="123" y="143"/>
                      <a:pt x="100" y="143"/>
                    </a:cubicBezTo>
                    <a:cubicBezTo>
                      <a:pt x="76" y="143"/>
                      <a:pt x="56" y="123"/>
                      <a:pt x="56" y="99"/>
                    </a:cubicBezTo>
                    <a:close/>
                  </a:path>
                </a:pathLst>
              </a:custGeom>
              <a:solidFill>
                <a:srgbClr val="9E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2"/>
              <p:cNvSpPr>
                <a:spLocks/>
              </p:cNvSpPr>
              <p:nvPr/>
            </p:nvSpPr>
            <p:spPr bwMode="auto">
              <a:xfrm>
                <a:off x="9136063" y="2255838"/>
                <a:ext cx="306388" cy="58738"/>
              </a:xfrm>
              <a:custGeom>
                <a:avLst/>
                <a:gdLst>
                  <a:gd name="T0" fmla="*/ 93 w 93"/>
                  <a:gd name="T1" fmla="*/ 9 h 18"/>
                  <a:gd name="T2" fmla="*/ 85 w 93"/>
                  <a:gd name="T3" fmla="*/ 18 h 18"/>
                  <a:gd name="T4" fmla="*/ 9 w 93"/>
                  <a:gd name="T5" fmla="*/ 18 h 18"/>
                  <a:gd name="T6" fmla="*/ 0 w 93"/>
                  <a:gd name="T7" fmla="*/ 9 h 18"/>
                  <a:gd name="T8" fmla="*/ 9 w 93"/>
                  <a:gd name="T9" fmla="*/ 0 h 18"/>
                  <a:gd name="T10" fmla="*/ 85 w 93"/>
                  <a:gd name="T11" fmla="*/ 0 h 18"/>
                  <a:gd name="T12" fmla="*/ 93 w 93"/>
                  <a:gd name="T1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8">
                    <a:moveTo>
                      <a:pt x="93" y="9"/>
                    </a:moveTo>
                    <a:cubicBezTo>
                      <a:pt x="93" y="14"/>
                      <a:pt x="89" y="18"/>
                      <a:pt x="85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9" y="0"/>
                      <a:pt x="93" y="4"/>
                      <a:pt x="93" y="9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3"/>
              <p:cNvSpPr>
                <a:spLocks/>
              </p:cNvSpPr>
              <p:nvPr/>
            </p:nvSpPr>
            <p:spPr bwMode="auto">
              <a:xfrm>
                <a:off x="9136063" y="2378076"/>
                <a:ext cx="306388" cy="58738"/>
              </a:xfrm>
              <a:custGeom>
                <a:avLst/>
                <a:gdLst>
                  <a:gd name="T0" fmla="*/ 93 w 93"/>
                  <a:gd name="T1" fmla="*/ 9 h 18"/>
                  <a:gd name="T2" fmla="*/ 85 w 93"/>
                  <a:gd name="T3" fmla="*/ 18 h 18"/>
                  <a:gd name="T4" fmla="*/ 9 w 93"/>
                  <a:gd name="T5" fmla="*/ 18 h 18"/>
                  <a:gd name="T6" fmla="*/ 0 w 93"/>
                  <a:gd name="T7" fmla="*/ 9 h 18"/>
                  <a:gd name="T8" fmla="*/ 9 w 93"/>
                  <a:gd name="T9" fmla="*/ 0 h 18"/>
                  <a:gd name="T10" fmla="*/ 85 w 93"/>
                  <a:gd name="T11" fmla="*/ 0 h 18"/>
                  <a:gd name="T12" fmla="*/ 93 w 93"/>
                  <a:gd name="T1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8">
                    <a:moveTo>
                      <a:pt x="93" y="9"/>
                    </a:moveTo>
                    <a:cubicBezTo>
                      <a:pt x="93" y="14"/>
                      <a:pt x="89" y="18"/>
                      <a:pt x="85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9" y="0"/>
                      <a:pt x="93" y="4"/>
                      <a:pt x="93" y="9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54"/>
              <p:cNvSpPr>
                <a:spLocks/>
              </p:cNvSpPr>
              <p:nvPr/>
            </p:nvSpPr>
            <p:spPr bwMode="auto">
              <a:xfrm>
                <a:off x="9136063" y="2506663"/>
                <a:ext cx="306388" cy="58738"/>
              </a:xfrm>
              <a:custGeom>
                <a:avLst/>
                <a:gdLst>
                  <a:gd name="T0" fmla="*/ 93 w 93"/>
                  <a:gd name="T1" fmla="*/ 9 h 18"/>
                  <a:gd name="T2" fmla="*/ 85 w 93"/>
                  <a:gd name="T3" fmla="*/ 18 h 18"/>
                  <a:gd name="T4" fmla="*/ 9 w 93"/>
                  <a:gd name="T5" fmla="*/ 18 h 18"/>
                  <a:gd name="T6" fmla="*/ 0 w 93"/>
                  <a:gd name="T7" fmla="*/ 9 h 18"/>
                  <a:gd name="T8" fmla="*/ 9 w 93"/>
                  <a:gd name="T9" fmla="*/ 0 h 18"/>
                  <a:gd name="T10" fmla="*/ 85 w 93"/>
                  <a:gd name="T11" fmla="*/ 0 h 18"/>
                  <a:gd name="T12" fmla="*/ 93 w 93"/>
                  <a:gd name="T1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8">
                    <a:moveTo>
                      <a:pt x="93" y="9"/>
                    </a:moveTo>
                    <a:cubicBezTo>
                      <a:pt x="93" y="14"/>
                      <a:pt x="89" y="18"/>
                      <a:pt x="85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9" y="0"/>
                      <a:pt x="93" y="4"/>
                      <a:pt x="93" y="9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5"/>
              <p:cNvSpPr>
                <a:spLocks/>
              </p:cNvSpPr>
              <p:nvPr/>
            </p:nvSpPr>
            <p:spPr bwMode="auto">
              <a:xfrm>
                <a:off x="8755063" y="2641601"/>
                <a:ext cx="687388" cy="52388"/>
              </a:xfrm>
              <a:custGeom>
                <a:avLst/>
                <a:gdLst>
                  <a:gd name="T0" fmla="*/ 209 w 209"/>
                  <a:gd name="T1" fmla="*/ 8 h 16"/>
                  <a:gd name="T2" fmla="*/ 201 w 209"/>
                  <a:gd name="T3" fmla="*/ 16 h 16"/>
                  <a:gd name="T4" fmla="*/ 9 w 209"/>
                  <a:gd name="T5" fmla="*/ 16 h 16"/>
                  <a:gd name="T6" fmla="*/ 0 w 209"/>
                  <a:gd name="T7" fmla="*/ 8 h 16"/>
                  <a:gd name="T8" fmla="*/ 9 w 209"/>
                  <a:gd name="T9" fmla="*/ 0 h 16"/>
                  <a:gd name="T10" fmla="*/ 201 w 209"/>
                  <a:gd name="T11" fmla="*/ 0 h 16"/>
                  <a:gd name="T12" fmla="*/ 209 w 209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16">
                    <a:moveTo>
                      <a:pt x="209" y="8"/>
                    </a:moveTo>
                    <a:cubicBezTo>
                      <a:pt x="209" y="13"/>
                      <a:pt x="206" y="16"/>
                      <a:pt x="20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6" y="0"/>
                      <a:pt x="209" y="3"/>
                      <a:pt x="209" y="8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6"/>
              <p:cNvSpPr>
                <a:spLocks/>
              </p:cNvSpPr>
              <p:nvPr/>
            </p:nvSpPr>
            <p:spPr bwMode="auto">
              <a:xfrm>
                <a:off x="8755063" y="2776538"/>
                <a:ext cx="687388" cy="55563"/>
              </a:xfrm>
              <a:custGeom>
                <a:avLst/>
                <a:gdLst>
                  <a:gd name="T0" fmla="*/ 209 w 209"/>
                  <a:gd name="T1" fmla="*/ 8 h 17"/>
                  <a:gd name="T2" fmla="*/ 201 w 209"/>
                  <a:gd name="T3" fmla="*/ 17 h 17"/>
                  <a:gd name="T4" fmla="*/ 9 w 209"/>
                  <a:gd name="T5" fmla="*/ 17 h 17"/>
                  <a:gd name="T6" fmla="*/ 0 w 209"/>
                  <a:gd name="T7" fmla="*/ 8 h 17"/>
                  <a:gd name="T8" fmla="*/ 9 w 209"/>
                  <a:gd name="T9" fmla="*/ 0 h 17"/>
                  <a:gd name="T10" fmla="*/ 201 w 209"/>
                  <a:gd name="T11" fmla="*/ 0 h 17"/>
                  <a:gd name="T12" fmla="*/ 209 w 209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17">
                    <a:moveTo>
                      <a:pt x="209" y="8"/>
                    </a:moveTo>
                    <a:cubicBezTo>
                      <a:pt x="209" y="13"/>
                      <a:pt x="206" y="17"/>
                      <a:pt x="201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6" y="0"/>
                      <a:pt x="209" y="4"/>
                      <a:pt x="209" y="8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57"/>
              <p:cNvSpPr>
                <a:spLocks/>
              </p:cNvSpPr>
              <p:nvPr/>
            </p:nvSpPr>
            <p:spPr bwMode="auto">
              <a:xfrm>
                <a:off x="8758238" y="2252663"/>
                <a:ext cx="296863" cy="296863"/>
              </a:xfrm>
              <a:custGeom>
                <a:avLst/>
                <a:gdLst>
                  <a:gd name="T0" fmla="*/ 90 w 90"/>
                  <a:gd name="T1" fmla="*/ 77 h 90"/>
                  <a:gd name="T2" fmla="*/ 77 w 90"/>
                  <a:gd name="T3" fmla="*/ 90 h 90"/>
                  <a:gd name="T4" fmla="*/ 13 w 90"/>
                  <a:gd name="T5" fmla="*/ 90 h 90"/>
                  <a:gd name="T6" fmla="*/ 0 w 90"/>
                  <a:gd name="T7" fmla="*/ 77 h 90"/>
                  <a:gd name="T8" fmla="*/ 0 w 90"/>
                  <a:gd name="T9" fmla="*/ 13 h 90"/>
                  <a:gd name="T10" fmla="*/ 13 w 90"/>
                  <a:gd name="T11" fmla="*/ 0 h 90"/>
                  <a:gd name="T12" fmla="*/ 77 w 90"/>
                  <a:gd name="T13" fmla="*/ 0 h 90"/>
                  <a:gd name="T14" fmla="*/ 90 w 90"/>
                  <a:gd name="T15" fmla="*/ 13 h 90"/>
                  <a:gd name="T16" fmla="*/ 90 w 90"/>
                  <a:gd name="T17" fmla="*/ 7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0">
                    <a:moveTo>
                      <a:pt x="90" y="77"/>
                    </a:moveTo>
                    <a:cubicBezTo>
                      <a:pt x="90" y="84"/>
                      <a:pt x="84" y="90"/>
                      <a:pt x="77" y="90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6" y="90"/>
                      <a:pt x="0" y="84"/>
                      <a:pt x="0" y="7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4" y="0"/>
                      <a:pt x="90" y="6"/>
                      <a:pt x="90" y="13"/>
                    </a:cubicBezTo>
                    <a:lnTo>
                      <a:pt x="90" y="77"/>
                    </a:lnTo>
                    <a:close/>
                  </a:path>
                </a:pathLst>
              </a:custGeom>
              <a:solidFill>
                <a:srgbClr val="9E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11213028" y="3730509"/>
              <a:ext cx="1987351" cy="2680398"/>
              <a:chOff x="8977313" y="8308975"/>
              <a:chExt cx="687388" cy="927100"/>
            </a:xfrm>
          </p:grpSpPr>
          <p:sp>
            <p:nvSpPr>
              <p:cNvPr id="312" name="Freeform 863"/>
              <p:cNvSpPr>
                <a:spLocks/>
              </p:cNvSpPr>
              <p:nvPr/>
            </p:nvSpPr>
            <p:spPr bwMode="auto">
              <a:xfrm>
                <a:off x="8977313" y="8308975"/>
                <a:ext cx="687388" cy="927100"/>
              </a:xfrm>
              <a:custGeom>
                <a:avLst/>
                <a:gdLst>
                  <a:gd name="T0" fmla="*/ 169 w 184"/>
                  <a:gd name="T1" fmla="*/ 0 h 248"/>
                  <a:gd name="T2" fmla="*/ 15 w 184"/>
                  <a:gd name="T3" fmla="*/ 0 h 248"/>
                  <a:gd name="T4" fmla="*/ 0 w 184"/>
                  <a:gd name="T5" fmla="*/ 15 h 248"/>
                  <a:gd name="T6" fmla="*/ 0 w 184"/>
                  <a:gd name="T7" fmla="*/ 233 h 248"/>
                  <a:gd name="T8" fmla="*/ 15 w 184"/>
                  <a:gd name="T9" fmla="*/ 248 h 248"/>
                  <a:gd name="T10" fmla="*/ 169 w 184"/>
                  <a:gd name="T11" fmla="*/ 248 h 248"/>
                  <a:gd name="T12" fmla="*/ 184 w 184"/>
                  <a:gd name="T13" fmla="*/ 233 h 248"/>
                  <a:gd name="T14" fmla="*/ 184 w 184"/>
                  <a:gd name="T15" fmla="*/ 15 h 248"/>
                  <a:gd name="T16" fmla="*/ 169 w 184"/>
                  <a:gd name="T1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48">
                    <a:moveTo>
                      <a:pt x="16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41"/>
                      <a:pt x="7" y="248"/>
                      <a:pt x="15" y="248"/>
                    </a:cubicBezTo>
                    <a:cubicBezTo>
                      <a:pt x="169" y="248"/>
                      <a:pt x="169" y="248"/>
                      <a:pt x="169" y="248"/>
                    </a:cubicBezTo>
                    <a:cubicBezTo>
                      <a:pt x="177" y="248"/>
                      <a:pt x="184" y="241"/>
                      <a:pt x="184" y="233"/>
                    </a:cubicBezTo>
                    <a:cubicBezTo>
                      <a:pt x="184" y="15"/>
                      <a:pt x="184" y="15"/>
                      <a:pt x="184" y="15"/>
                    </a:cubicBezTo>
                    <a:cubicBezTo>
                      <a:pt x="184" y="7"/>
                      <a:pt x="177" y="0"/>
                      <a:pt x="169" y="0"/>
                    </a:cubicBezTo>
                    <a:close/>
                  </a:path>
                </a:pathLst>
              </a:cu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864"/>
              <p:cNvSpPr>
                <a:spLocks/>
              </p:cNvSpPr>
              <p:nvPr/>
            </p:nvSpPr>
            <p:spPr bwMode="auto">
              <a:xfrm>
                <a:off x="9036051" y="8308975"/>
                <a:ext cx="628650" cy="927100"/>
              </a:xfrm>
              <a:custGeom>
                <a:avLst/>
                <a:gdLst>
                  <a:gd name="T0" fmla="*/ 153 w 168"/>
                  <a:gd name="T1" fmla="*/ 0 h 248"/>
                  <a:gd name="T2" fmla="*/ 0 w 168"/>
                  <a:gd name="T3" fmla="*/ 0 h 248"/>
                  <a:gd name="T4" fmla="*/ 0 w 168"/>
                  <a:gd name="T5" fmla="*/ 248 h 248"/>
                  <a:gd name="T6" fmla="*/ 153 w 168"/>
                  <a:gd name="T7" fmla="*/ 248 h 248"/>
                  <a:gd name="T8" fmla="*/ 168 w 168"/>
                  <a:gd name="T9" fmla="*/ 233 h 248"/>
                  <a:gd name="T10" fmla="*/ 168 w 168"/>
                  <a:gd name="T11" fmla="*/ 15 h 248"/>
                  <a:gd name="T12" fmla="*/ 153 w 168"/>
                  <a:gd name="T13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248">
                    <a:moveTo>
                      <a:pt x="1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153" y="248"/>
                      <a:pt x="153" y="248"/>
                      <a:pt x="153" y="248"/>
                    </a:cubicBezTo>
                    <a:cubicBezTo>
                      <a:pt x="161" y="248"/>
                      <a:pt x="168" y="241"/>
                      <a:pt x="168" y="233"/>
                    </a:cubicBezTo>
                    <a:cubicBezTo>
                      <a:pt x="168" y="15"/>
                      <a:pt x="168" y="15"/>
                      <a:pt x="168" y="15"/>
                    </a:cubicBezTo>
                    <a:cubicBezTo>
                      <a:pt x="168" y="7"/>
                      <a:pt x="161" y="0"/>
                      <a:pt x="153" y="0"/>
                    </a:cubicBezTo>
                    <a:close/>
                  </a:path>
                </a:pathLst>
              </a:custGeom>
              <a:solidFill>
                <a:srgbClr val="0023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865"/>
              <p:cNvSpPr>
                <a:spLocks/>
              </p:cNvSpPr>
              <p:nvPr/>
            </p:nvSpPr>
            <p:spPr bwMode="auto">
              <a:xfrm>
                <a:off x="9036051" y="8353425"/>
                <a:ext cx="568325" cy="777875"/>
              </a:xfrm>
              <a:custGeom>
                <a:avLst/>
                <a:gdLst>
                  <a:gd name="T0" fmla="*/ 140 w 152"/>
                  <a:gd name="T1" fmla="*/ 0 h 208"/>
                  <a:gd name="T2" fmla="*/ 12 w 152"/>
                  <a:gd name="T3" fmla="*/ 0 h 208"/>
                  <a:gd name="T4" fmla="*/ 0 w 152"/>
                  <a:gd name="T5" fmla="*/ 14 h 208"/>
                  <a:gd name="T6" fmla="*/ 0 w 152"/>
                  <a:gd name="T7" fmla="*/ 195 h 208"/>
                  <a:gd name="T8" fmla="*/ 12 w 152"/>
                  <a:gd name="T9" fmla="*/ 208 h 208"/>
                  <a:gd name="T10" fmla="*/ 140 w 152"/>
                  <a:gd name="T11" fmla="*/ 208 h 208"/>
                  <a:gd name="T12" fmla="*/ 152 w 152"/>
                  <a:gd name="T13" fmla="*/ 195 h 208"/>
                  <a:gd name="T14" fmla="*/ 152 w 152"/>
                  <a:gd name="T15" fmla="*/ 14 h 208"/>
                  <a:gd name="T16" fmla="*/ 140 w 152"/>
                  <a:gd name="T1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208">
                    <a:moveTo>
                      <a:pt x="14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0" y="14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5" y="208"/>
                      <a:pt x="12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ubicBezTo>
                      <a:pt x="147" y="208"/>
                      <a:pt x="152" y="202"/>
                      <a:pt x="152" y="195"/>
                    </a:cubicBezTo>
                    <a:cubicBezTo>
                      <a:pt x="152" y="14"/>
                      <a:pt x="152" y="14"/>
                      <a:pt x="152" y="14"/>
                    </a:cubicBezTo>
                    <a:cubicBezTo>
                      <a:pt x="152" y="7"/>
                      <a:pt x="147" y="0"/>
                      <a:pt x="140" y="0"/>
                    </a:cubicBezTo>
                    <a:close/>
                  </a:path>
                </a:pathLst>
              </a:custGeom>
              <a:solidFill>
                <a:srgbClr val="DEE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866"/>
              <p:cNvSpPr>
                <a:spLocks/>
              </p:cNvSpPr>
              <p:nvPr/>
            </p:nvSpPr>
            <p:spPr bwMode="auto">
              <a:xfrm>
                <a:off x="9082088" y="8353425"/>
                <a:ext cx="522288" cy="777875"/>
              </a:xfrm>
              <a:custGeom>
                <a:avLst/>
                <a:gdLst>
                  <a:gd name="T0" fmla="*/ 128 w 140"/>
                  <a:gd name="T1" fmla="*/ 0 h 208"/>
                  <a:gd name="T2" fmla="*/ 0 w 140"/>
                  <a:gd name="T3" fmla="*/ 0 h 208"/>
                  <a:gd name="T4" fmla="*/ 128 w 140"/>
                  <a:gd name="T5" fmla="*/ 208 h 208"/>
                  <a:gd name="T6" fmla="*/ 140 w 140"/>
                  <a:gd name="T7" fmla="*/ 195 h 208"/>
                  <a:gd name="T8" fmla="*/ 140 w 140"/>
                  <a:gd name="T9" fmla="*/ 14 h 208"/>
                  <a:gd name="T10" fmla="*/ 128 w 140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08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8" y="208"/>
                      <a:pt x="128" y="208"/>
                      <a:pt x="128" y="208"/>
                    </a:cubicBezTo>
                    <a:cubicBezTo>
                      <a:pt x="135" y="208"/>
                      <a:pt x="140" y="202"/>
                      <a:pt x="140" y="195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40" y="7"/>
                      <a:pt x="135" y="0"/>
                      <a:pt x="128" y="0"/>
                    </a:cubicBezTo>
                    <a:close/>
                  </a:path>
                </a:pathLst>
              </a:custGeom>
              <a:solidFill>
                <a:srgbClr val="C6D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867"/>
              <p:cNvSpPr>
                <a:spLocks noChangeArrowheads="1"/>
              </p:cNvSpPr>
              <p:nvPr/>
            </p:nvSpPr>
            <p:spPr bwMode="auto">
              <a:xfrm>
                <a:off x="9096376" y="8472488"/>
                <a:ext cx="134938" cy="179388"/>
              </a:xfrm>
              <a:prstGeom prst="rect">
                <a:avLst/>
              </a:prstGeom>
              <a:solidFill>
                <a:srgbClr val="0023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868"/>
              <p:cNvSpPr>
                <a:spLocks noChangeArrowheads="1"/>
              </p:cNvSpPr>
              <p:nvPr/>
            </p:nvSpPr>
            <p:spPr bwMode="auto">
              <a:xfrm>
                <a:off x="9261476" y="8488363"/>
                <a:ext cx="284163" cy="14288"/>
              </a:xfrm>
              <a:prstGeom prst="rect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869"/>
              <p:cNvSpPr>
                <a:spLocks noChangeArrowheads="1"/>
              </p:cNvSpPr>
              <p:nvPr/>
            </p:nvSpPr>
            <p:spPr bwMode="auto">
              <a:xfrm>
                <a:off x="9261476" y="8532813"/>
                <a:ext cx="284163" cy="14288"/>
              </a:xfrm>
              <a:prstGeom prst="rect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870"/>
              <p:cNvSpPr>
                <a:spLocks noChangeArrowheads="1"/>
              </p:cNvSpPr>
              <p:nvPr/>
            </p:nvSpPr>
            <p:spPr bwMode="auto">
              <a:xfrm>
                <a:off x="9261476" y="8577263"/>
                <a:ext cx="284163" cy="15875"/>
              </a:xfrm>
              <a:prstGeom prst="rect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871"/>
              <p:cNvSpPr>
                <a:spLocks noChangeArrowheads="1"/>
              </p:cNvSpPr>
              <p:nvPr/>
            </p:nvSpPr>
            <p:spPr bwMode="auto">
              <a:xfrm>
                <a:off x="9261476" y="8623300"/>
                <a:ext cx="179388" cy="14288"/>
              </a:xfrm>
              <a:prstGeom prst="rect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72"/>
              <p:cNvSpPr>
                <a:spLocks noChangeArrowheads="1"/>
              </p:cNvSpPr>
              <p:nvPr/>
            </p:nvSpPr>
            <p:spPr bwMode="auto">
              <a:xfrm>
                <a:off x="9253538" y="8408988"/>
                <a:ext cx="19050" cy="22225"/>
              </a:xfrm>
              <a:prstGeom prst="ellipse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73"/>
              <p:cNvSpPr>
                <a:spLocks noChangeArrowheads="1"/>
              </p:cNvSpPr>
              <p:nvPr/>
            </p:nvSpPr>
            <p:spPr bwMode="auto">
              <a:xfrm>
                <a:off x="9309101" y="8408988"/>
                <a:ext cx="23813" cy="22225"/>
              </a:xfrm>
              <a:prstGeom prst="ellipse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74"/>
              <p:cNvSpPr>
                <a:spLocks noChangeArrowheads="1"/>
              </p:cNvSpPr>
              <p:nvPr/>
            </p:nvSpPr>
            <p:spPr bwMode="auto">
              <a:xfrm>
                <a:off x="9369426" y="8408988"/>
                <a:ext cx="19050" cy="22225"/>
              </a:xfrm>
              <a:prstGeom prst="ellipse">
                <a:avLst/>
              </a:prstGeom>
              <a:solidFill>
                <a:srgbClr val="084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875"/>
              <p:cNvSpPr>
                <a:spLocks noChangeArrowheads="1"/>
              </p:cNvSpPr>
              <p:nvPr/>
            </p:nvSpPr>
            <p:spPr bwMode="auto">
              <a:xfrm>
                <a:off x="9096376" y="8712200"/>
                <a:ext cx="449263" cy="90488"/>
              </a:xfrm>
              <a:prstGeom prst="rect">
                <a:avLst/>
              </a:prstGeom>
              <a:solidFill>
                <a:srgbClr val="23C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876"/>
              <p:cNvSpPr>
                <a:spLocks noChangeArrowheads="1"/>
              </p:cNvSpPr>
              <p:nvPr/>
            </p:nvSpPr>
            <p:spPr bwMode="auto">
              <a:xfrm>
                <a:off x="9096376" y="8847138"/>
                <a:ext cx="60325" cy="223838"/>
              </a:xfrm>
              <a:prstGeom prst="rect">
                <a:avLst/>
              </a:prstGeom>
              <a:solidFill>
                <a:srgbClr val="F44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877"/>
              <p:cNvSpPr>
                <a:spLocks noChangeArrowheads="1"/>
              </p:cNvSpPr>
              <p:nvPr/>
            </p:nvSpPr>
            <p:spPr bwMode="auto">
              <a:xfrm>
                <a:off x="9201151" y="8891588"/>
                <a:ext cx="44450" cy="179388"/>
              </a:xfrm>
              <a:prstGeom prst="rect">
                <a:avLst/>
              </a:prstGeom>
              <a:solidFill>
                <a:srgbClr val="F44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878"/>
              <p:cNvSpPr>
                <a:spLocks noChangeArrowheads="1"/>
              </p:cNvSpPr>
              <p:nvPr/>
            </p:nvSpPr>
            <p:spPr bwMode="auto">
              <a:xfrm>
                <a:off x="9291638" y="8951913"/>
                <a:ext cx="58738" cy="119063"/>
              </a:xfrm>
              <a:prstGeom prst="rect">
                <a:avLst/>
              </a:prstGeom>
              <a:solidFill>
                <a:srgbClr val="F44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879"/>
              <p:cNvSpPr>
                <a:spLocks noChangeArrowheads="1"/>
              </p:cNvSpPr>
              <p:nvPr/>
            </p:nvSpPr>
            <p:spPr bwMode="auto">
              <a:xfrm>
                <a:off x="9396413" y="8921750"/>
                <a:ext cx="44450" cy="149225"/>
              </a:xfrm>
              <a:prstGeom prst="rect">
                <a:avLst/>
              </a:prstGeom>
              <a:solidFill>
                <a:srgbClr val="F44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880"/>
              <p:cNvSpPr>
                <a:spLocks noChangeArrowheads="1"/>
              </p:cNvSpPr>
              <p:nvPr/>
            </p:nvSpPr>
            <p:spPr bwMode="auto">
              <a:xfrm>
                <a:off x="9485313" y="8982075"/>
                <a:ext cx="60325" cy="88900"/>
              </a:xfrm>
              <a:prstGeom prst="rect">
                <a:avLst/>
              </a:prstGeom>
              <a:solidFill>
                <a:srgbClr val="F44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81"/>
              <p:cNvSpPr>
                <a:spLocks noChangeArrowheads="1"/>
              </p:cNvSpPr>
              <p:nvPr/>
            </p:nvSpPr>
            <p:spPr bwMode="auto">
              <a:xfrm>
                <a:off x="9297988" y="9156700"/>
                <a:ext cx="46038" cy="49213"/>
              </a:xfrm>
              <a:prstGeom prst="ellipse">
                <a:avLst/>
              </a:prstGeom>
              <a:solidFill>
                <a:srgbClr val="F44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12897461" y="4215929"/>
              <a:ext cx="1417835" cy="1417835"/>
              <a:chOff x="3106738" y="6391276"/>
              <a:chExt cx="928688" cy="928688"/>
            </a:xfrm>
          </p:grpSpPr>
          <p:sp>
            <p:nvSpPr>
              <p:cNvPr id="289" name="Freeform 301"/>
              <p:cNvSpPr>
                <a:spLocks/>
              </p:cNvSpPr>
              <p:nvPr/>
            </p:nvSpPr>
            <p:spPr bwMode="auto">
              <a:xfrm>
                <a:off x="3575051" y="6391276"/>
                <a:ext cx="460375" cy="465138"/>
              </a:xfrm>
              <a:custGeom>
                <a:avLst/>
                <a:gdLst>
                  <a:gd name="T0" fmla="*/ 79 w 123"/>
                  <a:gd name="T1" fmla="*/ 0 h 124"/>
                  <a:gd name="T2" fmla="*/ 4 w 123"/>
                  <a:gd name="T3" fmla="*/ 83 h 124"/>
                  <a:gd name="T4" fmla="*/ 4 w 123"/>
                  <a:gd name="T5" fmla="*/ 100 h 124"/>
                  <a:gd name="T6" fmla="*/ 24 w 123"/>
                  <a:gd name="T7" fmla="*/ 120 h 124"/>
                  <a:gd name="T8" fmla="*/ 42 w 123"/>
                  <a:gd name="T9" fmla="*/ 120 h 124"/>
                  <a:gd name="T10" fmla="*/ 123 w 123"/>
                  <a:gd name="T11" fmla="*/ 47 h 124"/>
                  <a:gd name="T12" fmla="*/ 123 w 123"/>
                  <a:gd name="T13" fmla="*/ 0 h 124"/>
                  <a:gd name="T14" fmla="*/ 79 w 123"/>
                  <a:gd name="T1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4">
                    <a:moveTo>
                      <a:pt x="79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0" y="88"/>
                      <a:pt x="0" y="95"/>
                      <a:pt x="4" y="10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9" y="124"/>
                      <a:pt x="37" y="124"/>
                      <a:pt x="42" y="120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0"/>
                      <a:pt x="123" y="0"/>
                      <a:pt x="123" y="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48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02"/>
              <p:cNvSpPr>
                <a:spLocks/>
              </p:cNvSpPr>
              <p:nvPr/>
            </p:nvSpPr>
            <p:spPr bwMode="auto">
              <a:xfrm>
                <a:off x="3594101" y="6391276"/>
                <a:ext cx="441325" cy="468313"/>
              </a:xfrm>
              <a:custGeom>
                <a:avLst/>
                <a:gdLst>
                  <a:gd name="T0" fmla="*/ 74 w 118"/>
                  <a:gd name="T1" fmla="*/ 0 h 125"/>
                  <a:gd name="T2" fmla="*/ 0 w 118"/>
                  <a:gd name="T3" fmla="*/ 103 h 125"/>
                  <a:gd name="T4" fmla="*/ 19 w 118"/>
                  <a:gd name="T5" fmla="*/ 120 h 125"/>
                  <a:gd name="T6" fmla="*/ 37 w 118"/>
                  <a:gd name="T7" fmla="*/ 120 h 125"/>
                  <a:gd name="T8" fmla="*/ 118 w 118"/>
                  <a:gd name="T9" fmla="*/ 47 h 125"/>
                  <a:gd name="T10" fmla="*/ 118 w 118"/>
                  <a:gd name="T11" fmla="*/ 0 h 125"/>
                  <a:gd name="T12" fmla="*/ 74 w 118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125">
                    <a:moveTo>
                      <a:pt x="74" y="0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24" y="125"/>
                      <a:pt x="32" y="124"/>
                      <a:pt x="37" y="120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0"/>
                      <a:pt x="118" y="0"/>
                      <a:pt x="118" y="0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DB63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03"/>
              <p:cNvSpPr>
                <a:spLocks/>
              </p:cNvSpPr>
              <p:nvPr/>
            </p:nvSpPr>
            <p:spPr bwMode="auto">
              <a:xfrm>
                <a:off x="3663951" y="6391276"/>
                <a:ext cx="371475" cy="468313"/>
              </a:xfrm>
              <a:custGeom>
                <a:avLst/>
                <a:gdLst>
                  <a:gd name="T0" fmla="*/ 0 w 99"/>
                  <a:gd name="T1" fmla="*/ 120 h 125"/>
                  <a:gd name="T2" fmla="*/ 18 w 99"/>
                  <a:gd name="T3" fmla="*/ 120 h 125"/>
                  <a:gd name="T4" fmla="*/ 99 w 99"/>
                  <a:gd name="T5" fmla="*/ 47 h 125"/>
                  <a:gd name="T6" fmla="*/ 99 w 99"/>
                  <a:gd name="T7" fmla="*/ 0 h 125"/>
                  <a:gd name="T8" fmla="*/ 0 w 99"/>
                  <a:gd name="T9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25">
                    <a:moveTo>
                      <a:pt x="0" y="120"/>
                    </a:moveTo>
                    <a:cubicBezTo>
                      <a:pt x="5" y="125"/>
                      <a:pt x="13" y="125"/>
                      <a:pt x="18" y="120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BC5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04"/>
              <p:cNvSpPr>
                <a:spLocks/>
              </p:cNvSpPr>
              <p:nvPr/>
            </p:nvSpPr>
            <p:spPr bwMode="auto">
              <a:xfrm>
                <a:off x="3159126" y="6788151"/>
                <a:ext cx="487363" cy="482600"/>
              </a:xfrm>
              <a:custGeom>
                <a:avLst/>
                <a:gdLst>
                  <a:gd name="T0" fmla="*/ 115 w 130"/>
                  <a:gd name="T1" fmla="*/ 20 h 129"/>
                  <a:gd name="T2" fmla="*/ 88 w 130"/>
                  <a:gd name="T3" fmla="*/ 48 h 129"/>
                  <a:gd name="T4" fmla="*/ 85 w 130"/>
                  <a:gd name="T5" fmla="*/ 65 h 129"/>
                  <a:gd name="T6" fmla="*/ 65 w 130"/>
                  <a:gd name="T7" fmla="*/ 65 h 129"/>
                  <a:gd name="T8" fmla="*/ 65 w 130"/>
                  <a:gd name="T9" fmla="*/ 44 h 129"/>
                  <a:gd name="T10" fmla="*/ 81 w 130"/>
                  <a:gd name="T11" fmla="*/ 41 h 129"/>
                  <a:gd name="T12" fmla="*/ 109 w 130"/>
                  <a:gd name="T13" fmla="*/ 14 h 129"/>
                  <a:gd name="T14" fmla="*/ 95 w 130"/>
                  <a:gd name="T15" fmla="*/ 0 h 129"/>
                  <a:gd name="T16" fmla="*/ 42 w 130"/>
                  <a:gd name="T17" fmla="*/ 23 h 129"/>
                  <a:gd name="T18" fmla="*/ 0 w 130"/>
                  <a:gd name="T19" fmla="*/ 129 h 129"/>
                  <a:gd name="T20" fmla="*/ 106 w 130"/>
                  <a:gd name="T21" fmla="*/ 88 h 129"/>
                  <a:gd name="T22" fmla="*/ 130 w 130"/>
                  <a:gd name="T23" fmla="*/ 34 h 129"/>
                  <a:gd name="T24" fmla="*/ 115 w 130"/>
                  <a:gd name="T25" fmla="*/ 2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0" h="129">
                    <a:moveTo>
                      <a:pt x="115" y="20"/>
                    </a:moveTo>
                    <a:cubicBezTo>
                      <a:pt x="88" y="48"/>
                      <a:pt x="88" y="48"/>
                      <a:pt x="88" y="48"/>
                    </a:cubicBezTo>
                    <a:cubicBezTo>
                      <a:pt x="90" y="53"/>
                      <a:pt x="90" y="60"/>
                      <a:pt x="85" y="65"/>
                    </a:cubicBezTo>
                    <a:cubicBezTo>
                      <a:pt x="79" y="70"/>
                      <a:pt x="70" y="70"/>
                      <a:pt x="65" y="65"/>
                    </a:cubicBezTo>
                    <a:cubicBezTo>
                      <a:pt x="59" y="59"/>
                      <a:pt x="59" y="50"/>
                      <a:pt x="65" y="44"/>
                    </a:cubicBezTo>
                    <a:cubicBezTo>
                      <a:pt x="69" y="40"/>
                      <a:pt x="76" y="39"/>
                      <a:pt x="81" y="41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30" y="34"/>
                      <a:pt x="130" y="34"/>
                      <a:pt x="130" y="34"/>
                    </a:cubicBezTo>
                    <a:lnTo>
                      <a:pt x="115" y="20"/>
                    </a:lnTo>
                    <a:close/>
                  </a:path>
                </a:pathLst>
              </a:custGeom>
              <a:solidFill>
                <a:srgbClr val="FCE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05"/>
              <p:cNvSpPr>
                <a:spLocks/>
              </p:cNvSpPr>
              <p:nvPr/>
            </p:nvSpPr>
            <p:spPr bwMode="auto">
              <a:xfrm>
                <a:off x="3530601" y="6680201"/>
                <a:ext cx="220663" cy="220663"/>
              </a:xfrm>
              <a:custGeom>
                <a:avLst/>
                <a:gdLst>
                  <a:gd name="T0" fmla="*/ 49 w 139"/>
                  <a:gd name="T1" fmla="*/ 0 h 139"/>
                  <a:gd name="T2" fmla="*/ 0 w 139"/>
                  <a:gd name="T3" fmla="*/ 50 h 139"/>
                  <a:gd name="T4" fmla="*/ 89 w 139"/>
                  <a:gd name="T5" fmla="*/ 139 h 139"/>
                  <a:gd name="T6" fmla="*/ 139 w 139"/>
                  <a:gd name="T7" fmla="*/ 90 h 139"/>
                  <a:gd name="T8" fmla="*/ 49 w 13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9">
                    <a:moveTo>
                      <a:pt x="49" y="0"/>
                    </a:moveTo>
                    <a:lnTo>
                      <a:pt x="0" y="50"/>
                    </a:lnTo>
                    <a:lnTo>
                      <a:pt x="89" y="139"/>
                    </a:lnTo>
                    <a:lnTo>
                      <a:pt x="139" y="9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45A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06"/>
              <p:cNvSpPr>
                <a:spLocks/>
              </p:cNvSpPr>
              <p:nvPr/>
            </p:nvSpPr>
            <p:spPr bwMode="auto">
              <a:xfrm>
                <a:off x="3559176" y="6710363"/>
                <a:ext cx="192088" cy="190500"/>
              </a:xfrm>
              <a:custGeom>
                <a:avLst/>
                <a:gdLst>
                  <a:gd name="T0" fmla="*/ 50 w 121"/>
                  <a:gd name="T1" fmla="*/ 0 h 120"/>
                  <a:gd name="T2" fmla="*/ 0 w 121"/>
                  <a:gd name="T3" fmla="*/ 49 h 120"/>
                  <a:gd name="T4" fmla="*/ 71 w 121"/>
                  <a:gd name="T5" fmla="*/ 120 h 120"/>
                  <a:gd name="T6" fmla="*/ 121 w 121"/>
                  <a:gd name="T7" fmla="*/ 71 h 120"/>
                  <a:gd name="T8" fmla="*/ 50 w 121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0">
                    <a:moveTo>
                      <a:pt x="50" y="0"/>
                    </a:moveTo>
                    <a:lnTo>
                      <a:pt x="0" y="49"/>
                    </a:lnTo>
                    <a:lnTo>
                      <a:pt x="71" y="120"/>
                    </a:lnTo>
                    <a:lnTo>
                      <a:pt x="121" y="7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745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07"/>
              <p:cNvSpPr>
                <a:spLocks/>
              </p:cNvSpPr>
              <p:nvPr/>
            </p:nvSpPr>
            <p:spPr bwMode="auto">
              <a:xfrm>
                <a:off x="3159126" y="6788151"/>
                <a:ext cx="487363" cy="482600"/>
              </a:xfrm>
              <a:custGeom>
                <a:avLst/>
                <a:gdLst>
                  <a:gd name="T0" fmla="*/ 115 w 130"/>
                  <a:gd name="T1" fmla="*/ 20 h 129"/>
                  <a:gd name="T2" fmla="*/ 88 w 130"/>
                  <a:gd name="T3" fmla="*/ 48 h 129"/>
                  <a:gd name="T4" fmla="*/ 85 w 130"/>
                  <a:gd name="T5" fmla="*/ 65 h 129"/>
                  <a:gd name="T6" fmla="*/ 65 w 130"/>
                  <a:gd name="T7" fmla="*/ 65 h 129"/>
                  <a:gd name="T8" fmla="*/ 65 w 130"/>
                  <a:gd name="T9" fmla="*/ 44 h 129"/>
                  <a:gd name="T10" fmla="*/ 81 w 130"/>
                  <a:gd name="T11" fmla="*/ 41 h 129"/>
                  <a:gd name="T12" fmla="*/ 109 w 130"/>
                  <a:gd name="T13" fmla="*/ 14 h 129"/>
                  <a:gd name="T14" fmla="*/ 95 w 130"/>
                  <a:gd name="T15" fmla="*/ 0 h 129"/>
                  <a:gd name="T16" fmla="*/ 0 w 130"/>
                  <a:gd name="T17" fmla="*/ 129 h 129"/>
                  <a:gd name="T18" fmla="*/ 106 w 130"/>
                  <a:gd name="T19" fmla="*/ 88 h 129"/>
                  <a:gd name="T20" fmla="*/ 130 w 130"/>
                  <a:gd name="T21" fmla="*/ 34 h 129"/>
                  <a:gd name="T22" fmla="*/ 115 w 130"/>
                  <a:gd name="T23" fmla="*/ 2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29">
                    <a:moveTo>
                      <a:pt x="115" y="20"/>
                    </a:moveTo>
                    <a:cubicBezTo>
                      <a:pt x="88" y="48"/>
                      <a:pt x="88" y="48"/>
                      <a:pt x="88" y="48"/>
                    </a:cubicBezTo>
                    <a:cubicBezTo>
                      <a:pt x="90" y="53"/>
                      <a:pt x="90" y="60"/>
                      <a:pt x="85" y="65"/>
                    </a:cubicBezTo>
                    <a:cubicBezTo>
                      <a:pt x="79" y="70"/>
                      <a:pt x="70" y="70"/>
                      <a:pt x="65" y="65"/>
                    </a:cubicBezTo>
                    <a:cubicBezTo>
                      <a:pt x="59" y="59"/>
                      <a:pt x="59" y="50"/>
                      <a:pt x="65" y="44"/>
                    </a:cubicBezTo>
                    <a:cubicBezTo>
                      <a:pt x="69" y="40"/>
                      <a:pt x="76" y="39"/>
                      <a:pt x="81" y="41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30" y="34"/>
                      <a:pt x="130" y="34"/>
                      <a:pt x="130" y="34"/>
                    </a:cubicBezTo>
                    <a:lnTo>
                      <a:pt x="115" y="20"/>
                    </a:lnTo>
                    <a:close/>
                  </a:path>
                </a:pathLst>
              </a:custGeom>
              <a:solidFill>
                <a:srgbClr val="F4C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08"/>
              <p:cNvSpPr>
                <a:spLocks/>
              </p:cNvSpPr>
              <p:nvPr/>
            </p:nvSpPr>
            <p:spPr bwMode="auto">
              <a:xfrm>
                <a:off x="3159126" y="6916738"/>
                <a:ext cx="487363" cy="354013"/>
              </a:xfrm>
              <a:custGeom>
                <a:avLst/>
                <a:gdLst>
                  <a:gd name="T0" fmla="*/ 0 w 307"/>
                  <a:gd name="T1" fmla="*/ 223 h 223"/>
                  <a:gd name="T2" fmla="*/ 250 w 307"/>
                  <a:gd name="T3" fmla="*/ 127 h 223"/>
                  <a:gd name="T4" fmla="*/ 307 w 307"/>
                  <a:gd name="T5" fmla="*/ 0 h 223"/>
                  <a:gd name="T6" fmla="*/ 0 w 307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7" h="223">
                    <a:moveTo>
                      <a:pt x="0" y="223"/>
                    </a:moveTo>
                    <a:lnTo>
                      <a:pt x="250" y="127"/>
                    </a:lnTo>
                    <a:lnTo>
                      <a:pt x="307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DB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09"/>
              <p:cNvSpPr>
                <a:spLocks/>
              </p:cNvSpPr>
              <p:nvPr/>
            </p:nvSpPr>
            <p:spPr bwMode="auto">
              <a:xfrm>
                <a:off x="3368676" y="6953251"/>
                <a:ext cx="109538" cy="107950"/>
              </a:xfrm>
              <a:custGeom>
                <a:avLst/>
                <a:gdLst>
                  <a:gd name="T0" fmla="*/ 9 w 29"/>
                  <a:gd name="T1" fmla="*/ 21 h 29"/>
                  <a:gd name="T2" fmla="*/ 9 w 29"/>
                  <a:gd name="T3" fmla="*/ 0 h 29"/>
                  <a:gd name="T4" fmla="*/ 5 w 29"/>
                  <a:gd name="T5" fmla="*/ 24 h 29"/>
                  <a:gd name="T6" fmla="*/ 29 w 29"/>
                  <a:gd name="T7" fmla="*/ 21 h 29"/>
                  <a:gd name="T8" fmla="*/ 9 w 29"/>
                  <a:gd name="T9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9" y="21"/>
                    </a:moveTo>
                    <a:cubicBezTo>
                      <a:pt x="3" y="15"/>
                      <a:pt x="3" y="6"/>
                      <a:pt x="9" y="0"/>
                    </a:cubicBezTo>
                    <a:cubicBezTo>
                      <a:pt x="3" y="6"/>
                      <a:pt x="0" y="18"/>
                      <a:pt x="5" y="24"/>
                    </a:cubicBezTo>
                    <a:cubicBezTo>
                      <a:pt x="11" y="29"/>
                      <a:pt x="23" y="26"/>
                      <a:pt x="29" y="21"/>
                    </a:cubicBezTo>
                    <a:cubicBezTo>
                      <a:pt x="23" y="26"/>
                      <a:pt x="14" y="26"/>
                      <a:pt x="9" y="21"/>
                    </a:cubicBezTo>
                    <a:close/>
                  </a:path>
                </a:pathLst>
              </a:custGeom>
              <a:solidFill>
                <a:srgbClr val="EDB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10"/>
              <p:cNvSpPr>
                <a:spLocks/>
              </p:cNvSpPr>
              <p:nvPr/>
            </p:nvSpPr>
            <p:spPr bwMode="auto">
              <a:xfrm>
                <a:off x="3403601" y="6919913"/>
                <a:ext cx="77788" cy="33338"/>
              </a:xfrm>
              <a:custGeom>
                <a:avLst/>
                <a:gdLst>
                  <a:gd name="T0" fmla="*/ 0 w 21"/>
                  <a:gd name="T1" fmla="*/ 9 h 9"/>
                  <a:gd name="T2" fmla="*/ 16 w 21"/>
                  <a:gd name="T3" fmla="*/ 6 h 9"/>
                  <a:gd name="T4" fmla="*/ 21 w 21"/>
                  <a:gd name="T5" fmla="*/ 2 h 9"/>
                  <a:gd name="T6" fmla="*/ 0 w 2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">
                    <a:moveTo>
                      <a:pt x="0" y="9"/>
                    </a:moveTo>
                    <a:cubicBezTo>
                      <a:pt x="4" y="5"/>
                      <a:pt x="11" y="4"/>
                      <a:pt x="16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4" y="0"/>
                      <a:pt x="4" y="4"/>
                      <a:pt x="0" y="9"/>
                    </a:cubicBezTo>
                    <a:close/>
                  </a:path>
                </a:pathLst>
              </a:custGeom>
              <a:solidFill>
                <a:srgbClr val="FCE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11"/>
              <p:cNvSpPr>
                <a:spLocks/>
              </p:cNvSpPr>
              <p:nvPr/>
            </p:nvSpPr>
            <p:spPr bwMode="auto">
              <a:xfrm>
                <a:off x="3478213" y="6950076"/>
                <a:ext cx="33338" cy="82550"/>
              </a:xfrm>
              <a:custGeom>
                <a:avLst/>
                <a:gdLst>
                  <a:gd name="T0" fmla="*/ 7 w 9"/>
                  <a:gd name="T1" fmla="*/ 0 h 22"/>
                  <a:gd name="T2" fmla="*/ 3 w 9"/>
                  <a:gd name="T3" fmla="*/ 5 h 22"/>
                  <a:gd name="T4" fmla="*/ 0 w 9"/>
                  <a:gd name="T5" fmla="*/ 22 h 22"/>
                  <a:gd name="T6" fmla="*/ 7 w 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2">
                    <a:moveTo>
                      <a:pt x="7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5" y="10"/>
                      <a:pt x="5" y="17"/>
                      <a:pt x="0" y="22"/>
                    </a:cubicBezTo>
                    <a:cubicBezTo>
                      <a:pt x="5" y="17"/>
                      <a:pt x="9" y="7"/>
                      <a:pt x="7" y="0"/>
                    </a:cubicBezTo>
                    <a:close/>
                  </a:path>
                </a:pathLst>
              </a:custGeom>
              <a:solidFill>
                <a:srgbClr val="FCE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12"/>
              <p:cNvSpPr>
                <a:spLocks noChangeArrowheads="1"/>
              </p:cNvSpPr>
              <p:nvPr/>
            </p:nvSpPr>
            <p:spPr bwMode="auto">
              <a:xfrm>
                <a:off x="3106738" y="7283451"/>
                <a:ext cx="41275" cy="36513"/>
              </a:xfrm>
              <a:prstGeom prst="ellipse">
                <a:avLst/>
              </a:prstGeom>
              <a:solidFill>
                <a:srgbClr val="DB63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12885366" y="5712261"/>
              <a:ext cx="1522856" cy="1080602"/>
              <a:chOff x="14724063" y="2230438"/>
              <a:chExt cx="1158875" cy="822325"/>
            </a:xfrm>
          </p:grpSpPr>
          <p:sp>
            <p:nvSpPr>
              <p:cNvPr id="347" name="Freeform 501"/>
              <p:cNvSpPr>
                <a:spLocks/>
              </p:cNvSpPr>
              <p:nvPr/>
            </p:nvSpPr>
            <p:spPr bwMode="auto">
              <a:xfrm>
                <a:off x="14724063" y="2230438"/>
                <a:ext cx="1158875" cy="822325"/>
              </a:xfrm>
              <a:custGeom>
                <a:avLst/>
                <a:gdLst>
                  <a:gd name="T0" fmla="*/ 352 w 352"/>
                  <a:gd name="T1" fmla="*/ 229 h 250"/>
                  <a:gd name="T2" fmla="*/ 331 w 352"/>
                  <a:gd name="T3" fmla="*/ 250 h 250"/>
                  <a:gd name="T4" fmla="*/ 21 w 352"/>
                  <a:gd name="T5" fmla="*/ 250 h 250"/>
                  <a:gd name="T6" fmla="*/ 0 w 352"/>
                  <a:gd name="T7" fmla="*/ 229 h 250"/>
                  <a:gd name="T8" fmla="*/ 0 w 352"/>
                  <a:gd name="T9" fmla="*/ 21 h 250"/>
                  <a:gd name="T10" fmla="*/ 21 w 352"/>
                  <a:gd name="T11" fmla="*/ 0 h 250"/>
                  <a:gd name="T12" fmla="*/ 331 w 352"/>
                  <a:gd name="T13" fmla="*/ 0 h 250"/>
                  <a:gd name="T14" fmla="*/ 352 w 352"/>
                  <a:gd name="T15" fmla="*/ 21 h 250"/>
                  <a:gd name="T16" fmla="*/ 352 w 352"/>
                  <a:gd name="T17" fmla="*/ 22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2" h="250">
                    <a:moveTo>
                      <a:pt x="352" y="229"/>
                    </a:moveTo>
                    <a:cubicBezTo>
                      <a:pt x="352" y="240"/>
                      <a:pt x="343" y="250"/>
                      <a:pt x="331" y="250"/>
                    </a:cubicBezTo>
                    <a:cubicBezTo>
                      <a:pt x="21" y="250"/>
                      <a:pt x="21" y="250"/>
                      <a:pt x="21" y="250"/>
                    </a:cubicBezTo>
                    <a:cubicBezTo>
                      <a:pt x="9" y="250"/>
                      <a:pt x="0" y="240"/>
                      <a:pt x="0" y="22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43" y="0"/>
                      <a:pt x="352" y="10"/>
                      <a:pt x="352" y="21"/>
                    </a:cubicBezTo>
                    <a:lnTo>
                      <a:pt x="352" y="229"/>
                    </a:lnTo>
                    <a:close/>
                  </a:path>
                </a:pathLst>
              </a:custGeom>
              <a:solidFill>
                <a:srgbClr val="59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502"/>
              <p:cNvSpPr>
                <a:spLocks/>
              </p:cNvSpPr>
              <p:nvPr/>
            </p:nvSpPr>
            <p:spPr bwMode="auto">
              <a:xfrm>
                <a:off x="14776450" y="2279651"/>
                <a:ext cx="1054100" cy="723900"/>
              </a:xfrm>
              <a:custGeom>
                <a:avLst/>
                <a:gdLst>
                  <a:gd name="T0" fmla="*/ 320 w 320"/>
                  <a:gd name="T1" fmla="*/ 201 h 220"/>
                  <a:gd name="T2" fmla="*/ 301 w 320"/>
                  <a:gd name="T3" fmla="*/ 220 h 220"/>
                  <a:gd name="T4" fmla="*/ 19 w 320"/>
                  <a:gd name="T5" fmla="*/ 220 h 220"/>
                  <a:gd name="T6" fmla="*/ 0 w 320"/>
                  <a:gd name="T7" fmla="*/ 201 h 220"/>
                  <a:gd name="T8" fmla="*/ 0 w 320"/>
                  <a:gd name="T9" fmla="*/ 19 h 220"/>
                  <a:gd name="T10" fmla="*/ 19 w 320"/>
                  <a:gd name="T11" fmla="*/ 0 h 220"/>
                  <a:gd name="T12" fmla="*/ 301 w 320"/>
                  <a:gd name="T13" fmla="*/ 0 h 220"/>
                  <a:gd name="T14" fmla="*/ 320 w 320"/>
                  <a:gd name="T15" fmla="*/ 19 h 220"/>
                  <a:gd name="T16" fmla="*/ 320 w 320"/>
                  <a:gd name="T17" fmla="*/ 20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220">
                    <a:moveTo>
                      <a:pt x="320" y="201"/>
                    </a:moveTo>
                    <a:cubicBezTo>
                      <a:pt x="320" y="211"/>
                      <a:pt x="311" y="220"/>
                      <a:pt x="301" y="220"/>
                    </a:cubicBezTo>
                    <a:cubicBezTo>
                      <a:pt x="19" y="220"/>
                      <a:pt x="19" y="220"/>
                      <a:pt x="19" y="220"/>
                    </a:cubicBezTo>
                    <a:cubicBezTo>
                      <a:pt x="9" y="220"/>
                      <a:pt x="0" y="211"/>
                      <a:pt x="0" y="20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301" y="0"/>
                      <a:pt x="301" y="0"/>
                      <a:pt x="301" y="0"/>
                    </a:cubicBezTo>
                    <a:cubicBezTo>
                      <a:pt x="311" y="0"/>
                      <a:pt x="320" y="9"/>
                      <a:pt x="320" y="19"/>
                    </a:cubicBezTo>
                    <a:lnTo>
                      <a:pt x="320" y="2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503"/>
              <p:cNvSpPr>
                <a:spLocks/>
              </p:cNvSpPr>
              <p:nvPr/>
            </p:nvSpPr>
            <p:spPr bwMode="auto">
              <a:xfrm>
                <a:off x="15435263" y="2482851"/>
                <a:ext cx="279400" cy="52388"/>
              </a:xfrm>
              <a:custGeom>
                <a:avLst/>
                <a:gdLst>
                  <a:gd name="T0" fmla="*/ 85 w 85"/>
                  <a:gd name="T1" fmla="*/ 8 h 16"/>
                  <a:gd name="T2" fmla="*/ 77 w 85"/>
                  <a:gd name="T3" fmla="*/ 16 h 16"/>
                  <a:gd name="T4" fmla="*/ 8 w 85"/>
                  <a:gd name="T5" fmla="*/ 16 h 16"/>
                  <a:gd name="T6" fmla="*/ 0 w 85"/>
                  <a:gd name="T7" fmla="*/ 8 h 16"/>
                  <a:gd name="T8" fmla="*/ 8 w 85"/>
                  <a:gd name="T9" fmla="*/ 0 h 16"/>
                  <a:gd name="T10" fmla="*/ 77 w 85"/>
                  <a:gd name="T11" fmla="*/ 0 h 16"/>
                  <a:gd name="T12" fmla="*/ 85 w 85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6">
                    <a:moveTo>
                      <a:pt x="85" y="8"/>
                    </a:moveTo>
                    <a:cubicBezTo>
                      <a:pt x="85" y="12"/>
                      <a:pt x="82" y="16"/>
                      <a:pt x="7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3"/>
                      <a:pt x="85" y="8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504"/>
              <p:cNvSpPr>
                <a:spLocks/>
              </p:cNvSpPr>
              <p:nvPr/>
            </p:nvSpPr>
            <p:spPr bwMode="auto">
              <a:xfrm>
                <a:off x="15435263" y="2592388"/>
                <a:ext cx="279400" cy="52388"/>
              </a:xfrm>
              <a:custGeom>
                <a:avLst/>
                <a:gdLst>
                  <a:gd name="T0" fmla="*/ 85 w 85"/>
                  <a:gd name="T1" fmla="*/ 8 h 16"/>
                  <a:gd name="T2" fmla="*/ 77 w 85"/>
                  <a:gd name="T3" fmla="*/ 16 h 16"/>
                  <a:gd name="T4" fmla="*/ 8 w 85"/>
                  <a:gd name="T5" fmla="*/ 16 h 16"/>
                  <a:gd name="T6" fmla="*/ 0 w 85"/>
                  <a:gd name="T7" fmla="*/ 8 h 16"/>
                  <a:gd name="T8" fmla="*/ 8 w 85"/>
                  <a:gd name="T9" fmla="*/ 0 h 16"/>
                  <a:gd name="T10" fmla="*/ 77 w 85"/>
                  <a:gd name="T11" fmla="*/ 0 h 16"/>
                  <a:gd name="T12" fmla="*/ 85 w 85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6">
                    <a:moveTo>
                      <a:pt x="85" y="8"/>
                    </a:moveTo>
                    <a:cubicBezTo>
                      <a:pt x="85" y="13"/>
                      <a:pt x="82" y="16"/>
                      <a:pt x="7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4"/>
                      <a:pt x="85" y="8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505"/>
              <p:cNvSpPr>
                <a:spLocks/>
              </p:cNvSpPr>
              <p:nvPr/>
            </p:nvSpPr>
            <p:spPr bwMode="auto">
              <a:xfrm>
                <a:off x="15435263" y="2709863"/>
                <a:ext cx="279400" cy="49213"/>
              </a:xfrm>
              <a:custGeom>
                <a:avLst/>
                <a:gdLst>
                  <a:gd name="T0" fmla="*/ 85 w 85"/>
                  <a:gd name="T1" fmla="*/ 7 h 15"/>
                  <a:gd name="T2" fmla="*/ 77 w 85"/>
                  <a:gd name="T3" fmla="*/ 15 h 15"/>
                  <a:gd name="T4" fmla="*/ 8 w 85"/>
                  <a:gd name="T5" fmla="*/ 15 h 15"/>
                  <a:gd name="T6" fmla="*/ 0 w 85"/>
                  <a:gd name="T7" fmla="*/ 7 h 15"/>
                  <a:gd name="T8" fmla="*/ 8 w 85"/>
                  <a:gd name="T9" fmla="*/ 0 h 15"/>
                  <a:gd name="T10" fmla="*/ 77 w 85"/>
                  <a:gd name="T11" fmla="*/ 0 h 15"/>
                  <a:gd name="T12" fmla="*/ 85 w 85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5">
                    <a:moveTo>
                      <a:pt x="85" y="7"/>
                    </a:moveTo>
                    <a:cubicBezTo>
                      <a:pt x="85" y="12"/>
                      <a:pt x="82" y="15"/>
                      <a:pt x="77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" y="15"/>
                      <a:pt x="0" y="12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3"/>
                      <a:pt x="85" y="7"/>
                    </a:cubicBezTo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506"/>
              <p:cNvSpPr>
                <a:spLocks/>
              </p:cNvSpPr>
              <p:nvPr/>
            </p:nvSpPr>
            <p:spPr bwMode="auto">
              <a:xfrm>
                <a:off x="14882813" y="2562226"/>
                <a:ext cx="230188" cy="200025"/>
              </a:xfrm>
              <a:custGeom>
                <a:avLst/>
                <a:gdLst>
                  <a:gd name="T0" fmla="*/ 0 w 70"/>
                  <a:gd name="T1" fmla="*/ 1 h 61"/>
                  <a:gd name="T2" fmla="*/ 0 w 70"/>
                  <a:gd name="T3" fmla="*/ 0 h 61"/>
                  <a:gd name="T4" fmla="*/ 0 w 70"/>
                  <a:gd name="T5" fmla="*/ 2 h 61"/>
                  <a:gd name="T6" fmla="*/ 0 w 70"/>
                  <a:gd name="T7" fmla="*/ 28 h 61"/>
                  <a:gd name="T8" fmla="*/ 70 w 70"/>
                  <a:gd name="T9" fmla="*/ 61 h 61"/>
                  <a:gd name="T10" fmla="*/ 70 w 70"/>
                  <a:gd name="T11" fmla="*/ 34 h 61"/>
                  <a:gd name="T12" fmla="*/ 0 w 70"/>
                  <a:gd name="T13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6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0" y="26"/>
                      <a:pt x="0" y="28"/>
                    </a:cubicBezTo>
                    <a:cubicBezTo>
                      <a:pt x="0" y="46"/>
                      <a:pt x="31" y="61"/>
                      <a:pt x="70" y="61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31" y="34"/>
                      <a:pt x="0" y="19"/>
                      <a:pt x="0" y="1"/>
                    </a:cubicBezTo>
                    <a:close/>
                  </a:path>
                </a:pathLst>
              </a:cu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507"/>
              <p:cNvSpPr>
                <a:spLocks noChangeArrowheads="1"/>
              </p:cNvSpPr>
              <p:nvPr/>
            </p:nvSpPr>
            <p:spPr bwMode="auto">
              <a:xfrm>
                <a:off x="15109825" y="2565401"/>
                <a:ext cx="233363" cy="85725"/>
              </a:xfrm>
              <a:prstGeom prst="rect">
                <a:avLst/>
              </a:prstGeom>
              <a:solidFill>
                <a:srgbClr val="78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508"/>
              <p:cNvSpPr>
                <a:spLocks/>
              </p:cNvSpPr>
              <p:nvPr/>
            </p:nvSpPr>
            <p:spPr bwMode="auto">
              <a:xfrm>
                <a:off x="15135225" y="2587626"/>
                <a:ext cx="230188" cy="198438"/>
              </a:xfrm>
              <a:custGeom>
                <a:avLst/>
                <a:gdLst>
                  <a:gd name="T0" fmla="*/ 70 w 70"/>
                  <a:gd name="T1" fmla="*/ 27 h 60"/>
                  <a:gd name="T2" fmla="*/ 70 w 70"/>
                  <a:gd name="T3" fmla="*/ 1 h 60"/>
                  <a:gd name="T4" fmla="*/ 70 w 70"/>
                  <a:gd name="T5" fmla="*/ 0 h 60"/>
                  <a:gd name="T6" fmla="*/ 70 w 70"/>
                  <a:gd name="T7" fmla="*/ 0 h 60"/>
                  <a:gd name="T8" fmla="*/ 0 w 70"/>
                  <a:gd name="T9" fmla="*/ 33 h 60"/>
                  <a:gd name="T10" fmla="*/ 0 w 70"/>
                  <a:gd name="T11" fmla="*/ 60 h 60"/>
                  <a:gd name="T12" fmla="*/ 70 w 70"/>
                  <a:gd name="T13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60">
                    <a:moveTo>
                      <a:pt x="70" y="27"/>
                    </a:moveTo>
                    <a:cubicBezTo>
                      <a:pt x="70" y="25"/>
                      <a:pt x="70" y="2"/>
                      <a:pt x="70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18"/>
                      <a:pt x="38" y="33"/>
                      <a:pt x="0" y="3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8" y="60"/>
                      <a:pt x="70" y="45"/>
                      <a:pt x="70" y="27"/>
                    </a:cubicBezTo>
                    <a:close/>
                  </a:path>
                </a:pathLst>
              </a:custGeom>
              <a:solidFill>
                <a:srgbClr val="DDD3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509"/>
              <p:cNvSpPr>
                <a:spLocks/>
              </p:cNvSpPr>
              <p:nvPr/>
            </p:nvSpPr>
            <p:spPr bwMode="auto">
              <a:xfrm>
                <a:off x="15135225" y="2587626"/>
                <a:ext cx="230188" cy="109538"/>
              </a:xfrm>
              <a:custGeom>
                <a:avLst/>
                <a:gdLst>
                  <a:gd name="T0" fmla="*/ 0 w 70"/>
                  <a:gd name="T1" fmla="*/ 33 h 33"/>
                  <a:gd name="T2" fmla="*/ 70 w 70"/>
                  <a:gd name="T3" fmla="*/ 0 h 33"/>
                  <a:gd name="T4" fmla="*/ 0 w 70"/>
                  <a:gd name="T5" fmla="*/ 0 h 33"/>
                  <a:gd name="T6" fmla="*/ 0 w 70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33">
                    <a:moveTo>
                      <a:pt x="0" y="33"/>
                    </a:moveTo>
                    <a:cubicBezTo>
                      <a:pt x="38" y="33"/>
                      <a:pt x="70" y="18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E8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510"/>
              <p:cNvSpPr>
                <a:spLocks/>
              </p:cNvSpPr>
              <p:nvPr/>
            </p:nvSpPr>
            <p:spPr bwMode="auto">
              <a:xfrm>
                <a:off x="14882813" y="2457451"/>
                <a:ext cx="460375" cy="215900"/>
              </a:xfrm>
              <a:custGeom>
                <a:avLst/>
                <a:gdLst>
                  <a:gd name="T0" fmla="*/ 140 w 140"/>
                  <a:gd name="T1" fmla="*/ 31 h 66"/>
                  <a:gd name="T2" fmla="*/ 70 w 140"/>
                  <a:gd name="T3" fmla="*/ 0 h 66"/>
                  <a:gd name="T4" fmla="*/ 0 w 140"/>
                  <a:gd name="T5" fmla="*/ 32 h 66"/>
                  <a:gd name="T6" fmla="*/ 0 w 140"/>
                  <a:gd name="T7" fmla="*/ 33 h 66"/>
                  <a:gd name="T8" fmla="*/ 70 w 140"/>
                  <a:gd name="T9" fmla="*/ 66 h 66"/>
                  <a:gd name="T10" fmla="*/ 70 w 140"/>
                  <a:gd name="T11" fmla="*/ 33 h 66"/>
                  <a:gd name="T12" fmla="*/ 140 w 140"/>
                  <a:gd name="T13" fmla="*/ 33 h 66"/>
                  <a:gd name="T14" fmla="*/ 140 w 140"/>
                  <a:gd name="T15" fmla="*/ 33 h 66"/>
                  <a:gd name="T16" fmla="*/ 140 w 140"/>
                  <a:gd name="T17" fmla="*/ 3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66">
                    <a:moveTo>
                      <a:pt x="140" y="31"/>
                    </a:moveTo>
                    <a:cubicBezTo>
                      <a:pt x="138" y="14"/>
                      <a:pt x="107" y="0"/>
                      <a:pt x="70" y="0"/>
                    </a:cubicBezTo>
                    <a:cubicBezTo>
                      <a:pt x="32" y="0"/>
                      <a:pt x="1" y="14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51"/>
                      <a:pt x="31" y="66"/>
                      <a:pt x="70" y="66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140" y="33"/>
                      <a:pt x="140" y="33"/>
                      <a:pt x="140" y="33"/>
                    </a:cubicBezTo>
                    <a:cubicBezTo>
                      <a:pt x="140" y="33"/>
                      <a:pt x="140" y="33"/>
                      <a:pt x="140" y="33"/>
                    </a:cubicBezTo>
                    <a:cubicBezTo>
                      <a:pt x="140" y="32"/>
                      <a:pt x="140" y="32"/>
                      <a:pt x="140" y="31"/>
                    </a:cubicBezTo>
                    <a:close/>
                  </a:path>
                </a:pathLst>
              </a:custGeom>
              <a:solidFill>
                <a:srgbClr val="ABC7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11514925" y="6523720"/>
              <a:ext cx="816518" cy="818477"/>
              <a:chOff x="8939214" y="4081463"/>
              <a:chExt cx="661987" cy="663575"/>
            </a:xfrm>
            <a:solidFill>
              <a:schemeClr val="bg1">
                <a:lumMod val="75000"/>
              </a:schemeClr>
            </a:solidFill>
          </p:grpSpPr>
          <p:sp>
            <p:nvSpPr>
              <p:cNvPr id="372" name="Freeform 17"/>
              <p:cNvSpPr>
                <a:spLocks noEditPoints="1"/>
              </p:cNvSpPr>
              <p:nvPr/>
            </p:nvSpPr>
            <p:spPr bwMode="auto">
              <a:xfrm>
                <a:off x="9188451" y="4089401"/>
                <a:ext cx="412750" cy="412750"/>
              </a:xfrm>
              <a:custGeom>
                <a:avLst/>
                <a:gdLst>
                  <a:gd name="T0" fmla="*/ 30 w 51"/>
                  <a:gd name="T1" fmla="*/ 51 h 51"/>
                  <a:gd name="T2" fmla="*/ 20 w 51"/>
                  <a:gd name="T3" fmla="*/ 49 h 51"/>
                  <a:gd name="T4" fmla="*/ 15 w 51"/>
                  <a:gd name="T5" fmla="*/ 44 h 51"/>
                  <a:gd name="T6" fmla="*/ 11 w 51"/>
                  <a:gd name="T7" fmla="*/ 46 h 51"/>
                  <a:gd name="T8" fmla="*/ 5 w 51"/>
                  <a:gd name="T9" fmla="*/ 38 h 51"/>
                  <a:gd name="T10" fmla="*/ 5 w 51"/>
                  <a:gd name="T11" fmla="*/ 31 h 51"/>
                  <a:gd name="T12" fmla="*/ 0 w 51"/>
                  <a:gd name="T13" fmla="*/ 29 h 51"/>
                  <a:gd name="T14" fmla="*/ 1 w 51"/>
                  <a:gd name="T15" fmla="*/ 20 h 51"/>
                  <a:gd name="T16" fmla="*/ 2 w 51"/>
                  <a:gd name="T17" fmla="*/ 20 h 51"/>
                  <a:gd name="T18" fmla="*/ 7 w 51"/>
                  <a:gd name="T19" fmla="*/ 15 h 51"/>
                  <a:gd name="T20" fmla="*/ 5 w 51"/>
                  <a:gd name="T21" fmla="*/ 12 h 51"/>
                  <a:gd name="T22" fmla="*/ 11 w 51"/>
                  <a:gd name="T23" fmla="*/ 5 h 51"/>
                  <a:gd name="T24" fmla="*/ 13 w 51"/>
                  <a:gd name="T25" fmla="*/ 5 h 51"/>
                  <a:gd name="T26" fmla="*/ 20 w 51"/>
                  <a:gd name="T27" fmla="*/ 5 h 51"/>
                  <a:gd name="T28" fmla="*/ 22 w 51"/>
                  <a:gd name="T29" fmla="*/ 0 h 51"/>
                  <a:gd name="T30" fmla="*/ 31 w 51"/>
                  <a:gd name="T31" fmla="*/ 1 h 51"/>
                  <a:gd name="T32" fmla="*/ 31 w 51"/>
                  <a:gd name="T33" fmla="*/ 5 h 51"/>
                  <a:gd name="T34" fmla="*/ 38 w 51"/>
                  <a:gd name="T35" fmla="*/ 5 h 51"/>
                  <a:gd name="T36" fmla="*/ 40 w 51"/>
                  <a:gd name="T37" fmla="*/ 4 h 51"/>
                  <a:gd name="T38" fmla="*/ 46 w 51"/>
                  <a:gd name="T39" fmla="*/ 10 h 51"/>
                  <a:gd name="T40" fmla="*/ 44 w 51"/>
                  <a:gd name="T41" fmla="*/ 15 h 51"/>
                  <a:gd name="T42" fmla="*/ 49 w 51"/>
                  <a:gd name="T43" fmla="*/ 20 h 51"/>
                  <a:gd name="T44" fmla="*/ 51 w 51"/>
                  <a:gd name="T45" fmla="*/ 22 h 51"/>
                  <a:gd name="T46" fmla="*/ 51 w 51"/>
                  <a:gd name="T47" fmla="*/ 31 h 51"/>
                  <a:gd name="T48" fmla="*/ 49 w 51"/>
                  <a:gd name="T49" fmla="*/ 31 h 51"/>
                  <a:gd name="T50" fmla="*/ 44 w 51"/>
                  <a:gd name="T51" fmla="*/ 36 h 51"/>
                  <a:gd name="T52" fmla="*/ 46 w 51"/>
                  <a:gd name="T53" fmla="*/ 41 h 51"/>
                  <a:gd name="T54" fmla="*/ 38 w 51"/>
                  <a:gd name="T55" fmla="*/ 46 h 51"/>
                  <a:gd name="T56" fmla="*/ 31 w 51"/>
                  <a:gd name="T57" fmla="*/ 46 h 51"/>
                  <a:gd name="T58" fmla="*/ 31 w 51"/>
                  <a:gd name="T59" fmla="*/ 50 h 51"/>
                  <a:gd name="T60" fmla="*/ 24 w 51"/>
                  <a:gd name="T61" fmla="*/ 47 h 51"/>
                  <a:gd name="T62" fmla="*/ 28 w 51"/>
                  <a:gd name="T63" fmla="*/ 45 h 51"/>
                  <a:gd name="T64" fmla="*/ 36 w 51"/>
                  <a:gd name="T65" fmla="*/ 40 h 51"/>
                  <a:gd name="T66" fmla="*/ 40 w 51"/>
                  <a:gd name="T67" fmla="*/ 43 h 51"/>
                  <a:gd name="T68" fmla="*/ 41 w 51"/>
                  <a:gd name="T69" fmla="*/ 38 h 51"/>
                  <a:gd name="T70" fmla="*/ 43 w 51"/>
                  <a:gd name="T71" fmla="*/ 29 h 51"/>
                  <a:gd name="T72" fmla="*/ 45 w 51"/>
                  <a:gd name="T73" fmla="*/ 28 h 51"/>
                  <a:gd name="T74" fmla="*/ 48 w 51"/>
                  <a:gd name="T75" fmla="*/ 23 h 51"/>
                  <a:gd name="T76" fmla="*/ 43 w 51"/>
                  <a:gd name="T77" fmla="*/ 22 h 51"/>
                  <a:gd name="T78" fmla="*/ 41 w 51"/>
                  <a:gd name="T79" fmla="*/ 13 h 51"/>
                  <a:gd name="T80" fmla="*/ 40 w 51"/>
                  <a:gd name="T81" fmla="*/ 9 h 51"/>
                  <a:gd name="T82" fmla="*/ 36 w 51"/>
                  <a:gd name="T83" fmla="*/ 11 h 51"/>
                  <a:gd name="T84" fmla="*/ 28 w 51"/>
                  <a:gd name="T85" fmla="*/ 6 h 51"/>
                  <a:gd name="T86" fmla="*/ 24 w 51"/>
                  <a:gd name="T87" fmla="*/ 4 h 51"/>
                  <a:gd name="T88" fmla="*/ 22 w 51"/>
                  <a:gd name="T89" fmla="*/ 8 h 51"/>
                  <a:gd name="T90" fmla="*/ 14 w 51"/>
                  <a:gd name="T91" fmla="*/ 10 h 51"/>
                  <a:gd name="T92" fmla="*/ 9 w 51"/>
                  <a:gd name="T93" fmla="*/ 12 h 51"/>
                  <a:gd name="T94" fmla="*/ 11 w 51"/>
                  <a:gd name="T95" fmla="*/ 16 h 51"/>
                  <a:gd name="T96" fmla="*/ 6 w 51"/>
                  <a:gd name="T97" fmla="*/ 23 h 51"/>
                  <a:gd name="T98" fmla="*/ 4 w 51"/>
                  <a:gd name="T99" fmla="*/ 23 h 51"/>
                  <a:gd name="T100" fmla="*/ 6 w 51"/>
                  <a:gd name="T101" fmla="*/ 28 h 51"/>
                  <a:gd name="T102" fmla="*/ 11 w 51"/>
                  <a:gd name="T103" fmla="*/ 35 h 51"/>
                  <a:gd name="T104" fmla="*/ 9 w 51"/>
                  <a:gd name="T105" fmla="*/ 39 h 51"/>
                  <a:gd name="T106" fmla="*/ 14 w 51"/>
                  <a:gd name="T107" fmla="*/ 41 h 51"/>
                  <a:gd name="T108" fmla="*/ 22 w 51"/>
                  <a:gd name="T109" fmla="*/ 43 h 51"/>
                  <a:gd name="T110" fmla="*/ 24 w 51"/>
                  <a:gd name="T111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51">
                    <a:moveTo>
                      <a:pt x="30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1" y="51"/>
                      <a:pt x="20" y="50"/>
                      <a:pt x="20" y="49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18" y="46"/>
                      <a:pt x="17" y="45"/>
                      <a:pt x="15" y="44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2" y="47"/>
                      <a:pt x="11" y="47"/>
                      <a:pt x="11" y="4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40"/>
                      <a:pt x="4" y="39"/>
                      <a:pt x="5" y="38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5"/>
                      <a:pt x="6" y="33"/>
                      <a:pt x="5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0" y="30"/>
                      <a:pt x="0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1" y="21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8"/>
                      <a:pt x="6" y="17"/>
                      <a:pt x="7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2"/>
                      <a:pt x="5" y="12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2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8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3" y="5"/>
                      <a:pt x="35" y="6"/>
                      <a:pt x="36" y="7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1" y="5"/>
                      <a:pt x="41" y="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1"/>
                      <a:pt x="47" y="12"/>
                      <a:pt x="46" y="13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5" y="17"/>
                      <a:pt x="46" y="18"/>
                      <a:pt x="46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1"/>
                      <a:pt x="51" y="21"/>
                      <a:pt x="51" y="22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51" y="30"/>
                      <a:pt x="51" y="31"/>
                    </a:cubicBezTo>
                    <a:cubicBezTo>
                      <a:pt x="50" y="31"/>
                      <a:pt x="50" y="31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3"/>
                      <a:pt x="45" y="35"/>
                      <a:pt x="44" y="36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7" y="39"/>
                      <a:pt x="47" y="40"/>
                      <a:pt x="46" y="41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0" y="47"/>
                      <a:pt x="39" y="47"/>
                      <a:pt x="38" y="46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5" y="45"/>
                      <a:pt x="33" y="46"/>
                      <a:pt x="31" y="46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0" y="51"/>
                      <a:pt x="30" y="51"/>
                    </a:cubicBezTo>
                    <a:close/>
                    <a:moveTo>
                      <a:pt x="24" y="47"/>
                    </a:move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4"/>
                      <a:pt x="29" y="43"/>
                      <a:pt x="29" y="43"/>
                    </a:cubicBezTo>
                    <a:cubicBezTo>
                      <a:pt x="32" y="43"/>
                      <a:pt x="34" y="42"/>
                      <a:pt x="36" y="40"/>
                    </a:cubicBezTo>
                    <a:cubicBezTo>
                      <a:pt x="36" y="40"/>
                      <a:pt x="37" y="40"/>
                      <a:pt x="38" y="41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7"/>
                      <a:pt x="40" y="36"/>
                      <a:pt x="41" y="35"/>
                    </a:cubicBezTo>
                    <a:cubicBezTo>
                      <a:pt x="42" y="34"/>
                      <a:pt x="43" y="31"/>
                      <a:pt x="43" y="29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4" y="23"/>
                      <a:pt x="43" y="23"/>
                      <a:pt x="43" y="22"/>
                    </a:cubicBezTo>
                    <a:cubicBezTo>
                      <a:pt x="43" y="20"/>
                      <a:pt x="42" y="18"/>
                      <a:pt x="41" y="16"/>
                    </a:cubicBezTo>
                    <a:cubicBezTo>
                      <a:pt x="40" y="15"/>
                      <a:pt x="40" y="14"/>
                      <a:pt x="41" y="13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1"/>
                      <a:pt x="36" y="11"/>
                      <a:pt x="36" y="11"/>
                    </a:cubicBezTo>
                    <a:cubicBezTo>
                      <a:pt x="34" y="9"/>
                      <a:pt x="32" y="8"/>
                      <a:pt x="29" y="8"/>
                    </a:cubicBezTo>
                    <a:cubicBezTo>
                      <a:pt x="29" y="8"/>
                      <a:pt x="28" y="7"/>
                      <a:pt x="28" y="6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7"/>
                      <a:pt x="23" y="8"/>
                      <a:pt x="22" y="8"/>
                    </a:cubicBezTo>
                    <a:cubicBezTo>
                      <a:pt x="20" y="8"/>
                      <a:pt x="18" y="9"/>
                      <a:pt x="16" y="11"/>
                    </a:cubicBezTo>
                    <a:cubicBezTo>
                      <a:pt x="15" y="11"/>
                      <a:pt x="14" y="11"/>
                      <a:pt x="14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5"/>
                      <a:pt x="11" y="16"/>
                    </a:cubicBezTo>
                    <a:cubicBezTo>
                      <a:pt x="10" y="18"/>
                      <a:pt x="9" y="20"/>
                      <a:pt x="8" y="22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8"/>
                      <a:pt x="8" y="29"/>
                    </a:cubicBezTo>
                    <a:cubicBezTo>
                      <a:pt x="9" y="31"/>
                      <a:pt x="10" y="34"/>
                      <a:pt x="11" y="35"/>
                    </a:cubicBezTo>
                    <a:cubicBezTo>
                      <a:pt x="11" y="36"/>
                      <a:pt x="11" y="37"/>
                      <a:pt x="11" y="38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5" y="40"/>
                      <a:pt x="16" y="40"/>
                    </a:cubicBezTo>
                    <a:cubicBezTo>
                      <a:pt x="18" y="42"/>
                      <a:pt x="20" y="43"/>
                      <a:pt x="22" y="43"/>
                    </a:cubicBezTo>
                    <a:cubicBezTo>
                      <a:pt x="23" y="43"/>
                      <a:pt x="24" y="44"/>
                      <a:pt x="24" y="45"/>
                    </a:cubicBezTo>
                    <a:lnTo>
                      <a:pt x="2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8"/>
              <p:cNvSpPr>
                <a:spLocks noEditPoints="1"/>
              </p:cNvSpPr>
              <p:nvPr/>
            </p:nvSpPr>
            <p:spPr bwMode="auto">
              <a:xfrm>
                <a:off x="9318626" y="4217988"/>
                <a:ext cx="161925" cy="163513"/>
              </a:xfrm>
              <a:custGeom>
                <a:avLst/>
                <a:gdLst>
                  <a:gd name="T0" fmla="*/ 10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0 h 20"/>
                  <a:gd name="T8" fmla="*/ 10 w 20"/>
                  <a:gd name="T9" fmla="*/ 20 h 20"/>
                  <a:gd name="T10" fmla="*/ 10 w 20"/>
                  <a:gd name="T11" fmla="*/ 3 h 20"/>
                  <a:gd name="T12" fmla="*/ 3 w 20"/>
                  <a:gd name="T13" fmla="*/ 10 h 20"/>
                  <a:gd name="T14" fmla="*/ 10 w 20"/>
                  <a:gd name="T15" fmla="*/ 16 h 20"/>
                  <a:gd name="T16" fmla="*/ 16 w 20"/>
                  <a:gd name="T17" fmla="*/ 10 h 20"/>
                  <a:gd name="T18" fmla="*/ 10 w 20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4"/>
                      <a:pt x="20" y="10"/>
                    </a:cubicBezTo>
                    <a:cubicBezTo>
                      <a:pt x="20" y="15"/>
                      <a:pt x="15" y="20"/>
                      <a:pt x="10" y="20"/>
                    </a:cubicBezTo>
                    <a:close/>
                    <a:moveTo>
                      <a:pt x="10" y="3"/>
                    </a:moveTo>
                    <a:cubicBezTo>
                      <a:pt x="6" y="3"/>
                      <a:pt x="3" y="6"/>
                      <a:pt x="3" y="10"/>
                    </a:cubicBezTo>
                    <a:cubicBezTo>
                      <a:pt x="3" y="13"/>
                      <a:pt x="6" y="16"/>
                      <a:pt x="10" y="16"/>
                    </a:cubicBezTo>
                    <a:cubicBezTo>
                      <a:pt x="13" y="16"/>
                      <a:pt x="16" y="13"/>
                      <a:pt x="16" y="10"/>
                    </a:cubicBezTo>
                    <a:cubicBezTo>
                      <a:pt x="16" y="6"/>
                      <a:pt x="13" y="3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19"/>
              <p:cNvSpPr>
                <a:spLocks noChangeArrowheads="1"/>
              </p:cNvSpPr>
              <p:nvPr/>
            </p:nvSpPr>
            <p:spPr bwMode="auto">
              <a:xfrm>
                <a:off x="9310689" y="4533901"/>
                <a:ext cx="39688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20"/>
              <p:cNvSpPr>
                <a:spLocks noEditPoints="1"/>
              </p:cNvSpPr>
              <p:nvPr/>
            </p:nvSpPr>
            <p:spPr bwMode="auto">
              <a:xfrm>
                <a:off x="9180514" y="4598988"/>
                <a:ext cx="307975" cy="146050"/>
              </a:xfrm>
              <a:custGeom>
                <a:avLst/>
                <a:gdLst>
                  <a:gd name="T0" fmla="*/ 34 w 38"/>
                  <a:gd name="T1" fmla="*/ 18 h 18"/>
                  <a:gd name="T2" fmla="*/ 4 w 38"/>
                  <a:gd name="T3" fmla="*/ 18 h 18"/>
                  <a:gd name="T4" fmla="*/ 0 w 38"/>
                  <a:gd name="T5" fmla="*/ 14 h 18"/>
                  <a:gd name="T6" fmla="*/ 4 w 38"/>
                  <a:gd name="T7" fmla="*/ 9 h 18"/>
                  <a:gd name="T8" fmla="*/ 5 w 38"/>
                  <a:gd name="T9" fmla="*/ 9 h 18"/>
                  <a:gd name="T10" fmla="*/ 8 w 38"/>
                  <a:gd name="T11" fmla="*/ 6 h 18"/>
                  <a:gd name="T12" fmla="*/ 8 w 38"/>
                  <a:gd name="T13" fmla="*/ 2 h 18"/>
                  <a:gd name="T14" fmla="*/ 10 w 38"/>
                  <a:gd name="T15" fmla="*/ 0 h 18"/>
                  <a:gd name="T16" fmla="*/ 28 w 38"/>
                  <a:gd name="T17" fmla="*/ 0 h 18"/>
                  <a:gd name="T18" fmla="*/ 29 w 38"/>
                  <a:gd name="T19" fmla="*/ 2 h 18"/>
                  <a:gd name="T20" fmla="*/ 29 w 38"/>
                  <a:gd name="T21" fmla="*/ 6 h 18"/>
                  <a:gd name="T22" fmla="*/ 33 w 38"/>
                  <a:gd name="T23" fmla="*/ 9 h 18"/>
                  <a:gd name="T24" fmla="*/ 34 w 38"/>
                  <a:gd name="T25" fmla="*/ 9 h 18"/>
                  <a:gd name="T26" fmla="*/ 38 w 38"/>
                  <a:gd name="T27" fmla="*/ 14 h 18"/>
                  <a:gd name="T28" fmla="*/ 34 w 38"/>
                  <a:gd name="T29" fmla="*/ 18 h 18"/>
                  <a:gd name="T30" fmla="*/ 4 w 38"/>
                  <a:gd name="T31" fmla="*/ 13 h 18"/>
                  <a:gd name="T32" fmla="*/ 3 w 38"/>
                  <a:gd name="T33" fmla="*/ 14 h 18"/>
                  <a:gd name="T34" fmla="*/ 4 w 38"/>
                  <a:gd name="T35" fmla="*/ 15 h 18"/>
                  <a:gd name="T36" fmla="*/ 34 w 38"/>
                  <a:gd name="T37" fmla="*/ 15 h 18"/>
                  <a:gd name="T38" fmla="*/ 35 w 38"/>
                  <a:gd name="T39" fmla="*/ 14 h 18"/>
                  <a:gd name="T40" fmla="*/ 34 w 38"/>
                  <a:gd name="T41" fmla="*/ 13 h 18"/>
                  <a:gd name="T42" fmla="*/ 33 w 38"/>
                  <a:gd name="T43" fmla="*/ 13 h 18"/>
                  <a:gd name="T44" fmla="*/ 26 w 38"/>
                  <a:gd name="T45" fmla="*/ 6 h 18"/>
                  <a:gd name="T46" fmla="*/ 26 w 38"/>
                  <a:gd name="T47" fmla="*/ 3 h 18"/>
                  <a:gd name="T48" fmla="*/ 12 w 38"/>
                  <a:gd name="T49" fmla="*/ 3 h 18"/>
                  <a:gd name="T50" fmla="*/ 12 w 38"/>
                  <a:gd name="T51" fmla="*/ 6 h 18"/>
                  <a:gd name="T52" fmla="*/ 5 w 38"/>
                  <a:gd name="T53" fmla="*/ 13 h 18"/>
                  <a:gd name="T54" fmla="*/ 4 w 38"/>
                  <a:gd name="T5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18">
                    <a:moveTo>
                      <a:pt x="34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8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1"/>
                      <a:pt x="29" y="2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8"/>
                      <a:pt x="31" y="9"/>
                      <a:pt x="33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9"/>
                      <a:pt x="38" y="11"/>
                      <a:pt x="38" y="14"/>
                    </a:cubicBezTo>
                    <a:cubicBezTo>
                      <a:pt x="38" y="16"/>
                      <a:pt x="36" y="18"/>
                      <a:pt x="34" y="18"/>
                    </a:cubicBezTo>
                    <a:close/>
                    <a:moveTo>
                      <a:pt x="4" y="13"/>
                    </a:moveTo>
                    <a:cubicBezTo>
                      <a:pt x="4" y="13"/>
                      <a:pt x="3" y="13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5"/>
                      <a:pt x="35" y="14"/>
                      <a:pt x="35" y="14"/>
                    </a:cubicBezTo>
                    <a:cubicBezTo>
                      <a:pt x="35" y="13"/>
                      <a:pt x="34" y="13"/>
                      <a:pt x="34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9" y="13"/>
                      <a:pt x="26" y="10"/>
                      <a:pt x="26" y="6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10"/>
                      <a:pt x="9" y="13"/>
                      <a:pt x="5" y="13"/>
                    </a:cubicBezTo>
                    <a:lnTo>
                      <a:pt x="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1"/>
              <p:cNvSpPr>
                <a:spLocks noEditPoints="1"/>
              </p:cNvSpPr>
              <p:nvPr/>
            </p:nvSpPr>
            <p:spPr bwMode="auto">
              <a:xfrm>
                <a:off x="8939214" y="4081463"/>
                <a:ext cx="282575" cy="485775"/>
              </a:xfrm>
              <a:custGeom>
                <a:avLst/>
                <a:gdLst>
                  <a:gd name="T0" fmla="*/ 30 w 35"/>
                  <a:gd name="T1" fmla="*/ 60 h 60"/>
                  <a:gd name="T2" fmla="*/ 5 w 35"/>
                  <a:gd name="T3" fmla="*/ 60 h 60"/>
                  <a:gd name="T4" fmla="*/ 0 w 35"/>
                  <a:gd name="T5" fmla="*/ 55 h 60"/>
                  <a:gd name="T6" fmla="*/ 0 w 35"/>
                  <a:gd name="T7" fmla="*/ 5 h 60"/>
                  <a:gd name="T8" fmla="*/ 5 w 35"/>
                  <a:gd name="T9" fmla="*/ 0 h 60"/>
                  <a:gd name="T10" fmla="*/ 30 w 35"/>
                  <a:gd name="T11" fmla="*/ 0 h 60"/>
                  <a:gd name="T12" fmla="*/ 33 w 35"/>
                  <a:gd name="T13" fmla="*/ 1 h 60"/>
                  <a:gd name="T14" fmla="*/ 35 w 35"/>
                  <a:gd name="T15" fmla="*/ 5 h 60"/>
                  <a:gd name="T16" fmla="*/ 35 w 35"/>
                  <a:gd name="T17" fmla="*/ 55 h 60"/>
                  <a:gd name="T18" fmla="*/ 33 w 35"/>
                  <a:gd name="T19" fmla="*/ 58 h 60"/>
                  <a:gd name="T20" fmla="*/ 30 w 35"/>
                  <a:gd name="T21" fmla="*/ 60 h 60"/>
                  <a:gd name="T22" fmla="*/ 5 w 35"/>
                  <a:gd name="T23" fmla="*/ 3 h 60"/>
                  <a:gd name="T24" fmla="*/ 4 w 35"/>
                  <a:gd name="T25" fmla="*/ 4 h 60"/>
                  <a:gd name="T26" fmla="*/ 3 w 35"/>
                  <a:gd name="T27" fmla="*/ 5 h 60"/>
                  <a:gd name="T28" fmla="*/ 3 w 35"/>
                  <a:gd name="T29" fmla="*/ 55 h 60"/>
                  <a:gd name="T30" fmla="*/ 5 w 35"/>
                  <a:gd name="T31" fmla="*/ 57 h 60"/>
                  <a:gd name="T32" fmla="*/ 30 w 35"/>
                  <a:gd name="T33" fmla="*/ 57 h 60"/>
                  <a:gd name="T34" fmla="*/ 31 w 35"/>
                  <a:gd name="T35" fmla="*/ 56 h 60"/>
                  <a:gd name="T36" fmla="*/ 31 w 35"/>
                  <a:gd name="T37" fmla="*/ 55 h 60"/>
                  <a:gd name="T38" fmla="*/ 31 w 35"/>
                  <a:gd name="T39" fmla="*/ 5 h 60"/>
                  <a:gd name="T40" fmla="*/ 30 w 35"/>
                  <a:gd name="T41" fmla="*/ 3 h 60"/>
                  <a:gd name="T42" fmla="*/ 5 w 35"/>
                  <a:gd name="T43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60">
                    <a:moveTo>
                      <a:pt x="3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2" y="60"/>
                      <a:pt x="0" y="58"/>
                      <a:pt x="0" y="5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2"/>
                      <a:pt x="35" y="4"/>
                      <a:pt x="35" y="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56"/>
                      <a:pt x="34" y="57"/>
                      <a:pt x="33" y="58"/>
                    </a:cubicBezTo>
                    <a:cubicBezTo>
                      <a:pt x="32" y="59"/>
                      <a:pt x="31" y="60"/>
                      <a:pt x="30" y="60"/>
                    </a:cubicBezTo>
                    <a:close/>
                    <a:moveTo>
                      <a:pt x="5" y="3"/>
                    </a:moveTo>
                    <a:cubicBezTo>
                      <a:pt x="5" y="3"/>
                      <a:pt x="4" y="3"/>
                      <a:pt x="4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6"/>
                      <a:pt x="4" y="57"/>
                      <a:pt x="5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1" y="56"/>
                      <a:pt x="31" y="56"/>
                    </a:cubicBezTo>
                    <a:cubicBezTo>
                      <a:pt x="31" y="56"/>
                      <a:pt x="31" y="55"/>
                      <a:pt x="31" y="5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4"/>
                      <a:pt x="31" y="3"/>
                      <a:pt x="30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2"/>
              <p:cNvSpPr>
                <a:spLocks noEditPoints="1"/>
              </p:cNvSpPr>
              <p:nvPr/>
            </p:nvSpPr>
            <p:spPr bwMode="auto">
              <a:xfrm>
                <a:off x="8939214" y="4154488"/>
                <a:ext cx="282575" cy="339725"/>
              </a:xfrm>
              <a:custGeom>
                <a:avLst/>
                <a:gdLst>
                  <a:gd name="T0" fmla="*/ 33 w 35"/>
                  <a:gd name="T1" fmla="*/ 42 h 42"/>
                  <a:gd name="T2" fmla="*/ 1 w 35"/>
                  <a:gd name="T3" fmla="*/ 42 h 42"/>
                  <a:gd name="T4" fmla="*/ 0 w 35"/>
                  <a:gd name="T5" fmla="*/ 40 h 42"/>
                  <a:gd name="T6" fmla="*/ 0 w 35"/>
                  <a:gd name="T7" fmla="*/ 1 h 42"/>
                  <a:gd name="T8" fmla="*/ 1 w 35"/>
                  <a:gd name="T9" fmla="*/ 0 h 42"/>
                  <a:gd name="T10" fmla="*/ 33 w 35"/>
                  <a:gd name="T11" fmla="*/ 0 h 42"/>
                  <a:gd name="T12" fmla="*/ 35 w 35"/>
                  <a:gd name="T13" fmla="*/ 1 h 42"/>
                  <a:gd name="T14" fmla="*/ 35 w 35"/>
                  <a:gd name="T15" fmla="*/ 40 h 42"/>
                  <a:gd name="T16" fmla="*/ 33 w 35"/>
                  <a:gd name="T17" fmla="*/ 42 h 42"/>
                  <a:gd name="T18" fmla="*/ 3 w 35"/>
                  <a:gd name="T19" fmla="*/ 39 h 42"/>
                  <a:gd name="T20" fmla="*/ 31 w 35"/>
                  <a:gd name="T21" fmla="*/ 39 h 42"/>
                  <a:gd name="T22" fmla="*/ 31 w 35"/>
                  <a:gd name="T23" fmla="*/ 3 h 42"/>
                  <a:gd name="T24" fmla="*/ 3 w 35"/>
                  <a:gd name="T25" fmla="*/ 3 h 42"/>
                  <a:gd name="T26" fmla="*/ 3 w 35"/>
                  <a:gd name="T2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2">
                    <a:moveTo>
                      <a:pt x="33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5" y="1"/>
                      <a:pt x="35" y="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1"/>
                      <a:pt x="34" y="42"/>
                      <a:pt x="33" y="42"/>
                    </a:cubicBezTo>
                    <a:close/>
                    <a:moveTo>
                      <a:pt x="3" y="39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3"/>
              <p:cNvSpPr>
                <a:spLocks noEditPoints="1"/>
              </p:cNvSpPr>
              <p:nvPr/>
            </p:nvSpPr>
            <p:spPr bwMode="auto">
              <a:xfrm>
                <a:off x="9067801" y="4275138"/>
                <a:ext cx="533400" cy="349250"/>
              </a:xfrm>
              <a:custGeom>
                <a:avLst/>
                <a:gdLst>
                  <a:gd name="T0" fmla="*/ 3 w 66"/>
                  <a:gd name="T1" fmla="*/ 43 h 43"/>
                  <a:gd name="T2" fmla="*/ 0 w 66"/>
                  <a:gd name="T3" fmla="*/ 34 h 43"/>
                  <a:gd name="T4" fmla="*/ 14 w 66"/>
                  <a:gd name="T5" fmla="*/ 33 h 43"/>
                  <a:gd name="T6" fmla="*/ 15 w 66"/>
                  <a:gd name="T7" fmla="*/ 31 h 43"/>
                  <a:gd name="T8" fmla="*/ 17 w 66"/>
                  <a:gd name="T9" fmla="*/ 5 h 43"/>
                  <a:gd name="T10" fmla="*/ 23 w 66"/>
                  <a:gd name="T11" fmla="*/ 6 h 43"/>
                  <a:gd name="T12" fmla="*/ 26 w 66"/>
                  <a:gd name="T13" fmla="*/ 15 h 43"/>
                  <a:gd name="T14" fmla="*/ 27 w 66"/>
                  <a:gd name="T15" fmla="*/ 20 h 43"/>
                  <a:gd name="T16" fmla="*/ 31 w 66"/>
                  <a:gd name="T17" fmla="*/ 17 h 43"/>
                  <a:gd name="T18" fmla="*/ 39 w 66"/>
                  <a:gd name="T19" fmla="*/ 22 h 43"/>
                  <a:gd name="T20" fmla="*/ 43 w 66"/>
                  <a:gd name="T21" fmla="*/ 24 h 43"/>
                  <a:gd name="T22" fmla="*/ 44 w 66"/>
                  <a:gd name="T23" fmla="*/ 20 h 43"/>
                  <a:gd name="T24" fmla="*/ 53 w 66"/>
                  <a:gd name="T25" fmla="*/ 18 h 43"/>
                  <a:gd name="T26" fmla="*/ 58 w 66"/>
                  <a:gd name="T27" fmla="*/ 17 h 43"/>
                  <a:gd name="T28" fmla="*/ 56 w 66"/>
                  <a:gd name="T29" fmla="*/ 12 h 43"/>
                  <a:gd name="T30" fmla="*/ 60 w 66"/>
                  <a:gd name="T31" fmla="*/ 5 h 43"/>
                  <a:gd name="T32" fmla="*/ 63 w 66"/>
                  <a:gd name="T33" fmla="*/ 5 h 43"/>
                  <a:gd name="T34" fmla="*/ 64 w 66"/>
                  <a:gd name="T35" fmla="*/ 0 h 43"/>
                  <a:gd name="T36" fmla="*/ 66 w 66"/>
                  <a:gd name="T37" fmla="*/ 2 h 43"/>
                  <a:gd name="T38" fmla="*/ 66 w 66"/>
                  <a:gd name="T39" fmla="*/ 40 h 43"/>
                  <a:gd name="T40" fmla="*/ 3 w 66"/>
                  <a:gd name="T41" fmla="*/ 36 h 43"/>
                  <a:gd name="T42" fmla="*/ 62 w 66"/>
                  <a:gd name="T43" fmla="*/ 40 h 43"/>
                  <a:gd name="T44" fmla="*/ 63 w 66"/>
                  <a:gd name="T45" fmla="*/ 8 h 43"/>
                  <a:gd name="T46" fmla="*/ 59 w 66"/>
                  <a:gd name="T47" fmla="*/ 13 h 43"/>
                  <a:gd name="T48" fmla="*/ 61 w 66"/>
                  <a:gd name="T49" fmla="*/ 18 h 43"/>
                  <a:gd name="T50" fmla="*/ 53 w 66"/>
                  <a:gd name="T51" fmla="*/ 23 h 43"/>
                  <a:gd name="T52" fmla="*/ 46 w 66"/>
                  <a:gd name="T53" fmla="*/ 23 h 43"/>
                  <a:gd name="T54" fmla="*/ 46 w 66"/>
                  <a:gd name="T55" fmla="*/ 27 h 43"/>
                  <a:gd name="T56" fmla="*/ 45 w 66"/>
                  <a:gd name="T57" fmla="*/ 28 h 43"/>
                  <a:gd name="T58" fmla="*/ 35 w 66"/>
                  <a:gd name="T59" fmla="*/ 26 h 43"/>
                  <a:gd name="T60" fmla="*/ 30 w 66"/>
                  <a:gd name="T61" fmla="*/ 21 h 43"/>
                  <a:gd name="T62" fmla="*/ 26 w 66"/>
                  <a:gd name="T63" fmla="*/ 23 h 43"/>
                  <a:gd name="T64" fmla="*/ 20 w 66"/>
                  <a:gd name="T65" fmla="*/ 15 h 43"/>
                  <a:gd name="T66" fmla="*/ 20 w 66"/>
                  <a:gd name="T67" fmla="*/ 8 h 43"/>
                  <a:gd name="T68" fmla="*/ 19 w 66"/>
                  <a:gd name="T69" fmla="*/ 31 h 43"/>
                  <a:gd name="T70" fmla="*/ 14 w 66"/>
                  <a:gd name="T71" fmla="*/ 3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43">
                    <a:moveTo>
                      <a:pt x="62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5" y="32"/>
                      <a:pt x="15" y="32"/>
                    </a:cubicBezTo>
                    <a:cubicBezTo>
                      <a:pt x="15" y="32"/>
                      <a:pt x="15" y="31"/>
                      <a:pt x="15" y="3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6" y="5"/>
                      <a:pt x="17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5"/>
                      <a:pt x="23" y="6"/>
                    </a:cubicBezTo>
                    <a:cubicBezTo>
                      <a:pt x="24" y="8"/>
                      <a:pt x="25" y="11"/>
                      <a:pt x="26" y="12"/>
                    </a:cubicBezTo>
                    <a:cubicBezTo>
                      <a:pt x="26" y="13"/>
                      <a:pt x="26" y="14"/>
                      <a:pt x="26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7"/>
                      <a:pt x="30" y="17"/>
                      <a:pt x="31" y="17"/>
                    </a:cubicBezTo>
                    <a:cubicBezTo>
                      <a:pt x="33" y="19"/>
                      <a:pt x="35" y="20"/>
                      <a:pt x="37" y="20"/>
                    </a:cubicBezTo>
                    <a:cubicBezTo>
                      <a:pt x="38" y="20"/>
                      <a:pt x="39" y="21"/>
                      <a:pt x="39" y="22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1"/>
                      <a:pt x="44" y="20"/>
                      <a:pt x="44" y="20"/>
                    </a:cubicBezTo>
                    <a:cubicBezTo>
                      <a:pt x="47" y="20"/>
                      <a:pt x="49" y="19"/>
                      <a:pt x="51" y="17"/>
                    </a:cubicBezTo>
                    <a:cubicBezTo>
                      <a:pt x="51" y="17"/>
                      <a:pt x="52" y="17"/>
                      <a:pt x="53" y="1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55" y="13"/>
                      <a:pt x="56" y="12"/>
                    </a:cubicBezTo>
                    <a:cubicBezTo>
                      <a:pt x="57" y="11"/>
                      <a:pt x="58" y="8"/>
                      <a:pt x="58" y="6"/>
                    </a:cubicBezTo>
                    <a:cubicBezTo>
                      <a:pt x="59" y="5"/>
                      <a:pt x="59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2"/>
                      <a:pt x="65" y="43"/>
                      <a:pt x="62" y="43"/>
                    </a:cubicBezTo>
                    <a:close/>
                    <a:moveTo>
                      <a:pt x="3" y="36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10"/>
                      <a:pt x="60" y="12"/>
                      <a:pt x="59" y="13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2" y="16"/>
                      <a:pt x="62" y="17"/>
                      <a:pt x="61" y="18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4" y="24"/>
                      <a:pt x="53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0" y="22"/>
                      <a:pt x="48" y="23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6" y="28"/>
                      <a:pt x="35" y="27"/>
                      <a:pt x="35" y="26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3" y="23"/>
                      <a:pt x="32" y="22"/>
                      <a:pt x="30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4"/>
                      <a:pt x="26" y="24"/>
                      <a:pt x="26" y="2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20" y="15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2"/>
                      <a:pt x="21" y="10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18" y="33"/>
                      <a:pt x="17" y="34"/>
                    </a:cubicBezTo>
                    <a:cubicBezTo>
                      <a:pt x="16" y="35"/>
                      <a:pt x="15" y="36"/>
                      <a:pt x="14" y="36"/>
                    </a:cubicBez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13348661" y="3200348"/>
              <a:ext cx="526724" cy="744069"/>
              <a:chOff x="17433926" y="2917826"/>
              <a:chExt cx="427038" cy="603249"/>
            </a:xfrm>
            <a:solidFill>
              <a:schemeClr val="bg1">
                <a:lumMod val="75000"/>
              </a:schemeClr>
            </a:solidFill>
          </p:grpSpPr>
          <p:sp>
            <p:nvSpPr>
              <p:cNvPr id="380" name="Freeform 80"/>
              <p:cNvSpPr>
                <a:spLocks noEditPoints="1"/>
              </p:cNvSpPr>
              <p:nvPr/>
            </p:nvSpPr>
            <p:spPr bwMode="auto">
              <a:xfrm>
                <a:off x="17514889" y="2917826"/>
                <a:ext cx="257175" cy="125412"/>
              </a:xfrm>
              <a:custGeom>
                <a:avLst/>
                <a:gdLst>
                  <a:gd name="T0" fmla="*/ 33 w 35"/>
                  <a:gd name="T1" fmla="*/ 17 h 17"/>
                  <a:gd name="T2" fmla="*/ 2 w 35"/>
                  <a:gd name="T3" fmla="*/ 17 h 17"/>
                  <a:gd name="T4" fmla="*/ 0 w 35"/>
                  <a:gd name="T5" fmla="*/ 15 h 17"/>
                  <a:gd name="T6" fmla="*/ 0 w 35"/>
                  <a:gd name="T7" fmla="*/ 5 h 17"/>
                  <a:gd name="T8" fmla="*/ 2 w 35"/>
                  <a:gd name="T9" fmla="*/ 3 h 17"/>
                  <a:gd name="T10" fmla="*/ 11 w 35"/>
                  <a:gd name="T11" fmla="*/ 3 h 17"/>
                  <a:gd name="T12" fmla="*/ 18 w 35"/>
                  <a:gd name="T13" fmla="*/ 0 h 17"/>
                  <a:gd name="T14" fmla="*/ 24 w 35"/>
                  <a:gd name="T15" fmla="*/ 3 h 17"/>
                  <a:gd name="T16" fmla="*/ 33 w 35"/>
                  <a:gd name="T17" fmla="*/ 3 h 17"/>
                  <a:gd name="T18" fmla="*/ 35 w 35"/>
                  <a:gd name="T19" fmla="*/ 5 h 17"/>
                  <a:gd name="T20" fmla="*/ 35 w 35"/>
                  <a:gd name="T21" fmla="*/ 15 h 17"/>
                  <a:gd name="T22" fmla="*/ 33 w 35"/>
                  <a:gd name="T23" fmla="*/ 17 h 17"/>
                  <a:gd name="T24" fmla="*/ 4 w 35"/>
                  <a:gd name="T25" fmla="*/ 14 h 17"/>
                  <a:gd name="T26" fmla="*/ 31 w 35"/>
                  <a:gd name="T27" fmla="*/ 14 h 17"/>
                  <a:gd name="T28" fmla="*/ 31 w 35"/>
                  <a:gd name="T29" fmla="*/ 7 h 17"/>
                  <a:gd name="T30" fmla="*/ 23 w 35"/>
                  <a:gd name="T31" fmla="*/ 7 h 17"/>
                  <a:gd name="T32" fmla="*/ 21 w 35"/>
                  <a:gd name="T33" fmla="*/ 6 h 17"/>
                  <a:gd name="T34" fmla="*/ 14 w 35"/>
                  <a:gd name="T35" fmla="*/ 6 h 17"/>
                  <a:gd name="T36" fmla="*/ 12 w 35"/>
                  <a:gd name="T37" fmla="*/ 7 h 17"/>
                  <a:gd name="T38" fmla="*/ 4 w 35"/>
                  <a:gd name="T39" fmla="*/ 7 h 17"/>
                  <a:gd name="T40" fmla="*/ 4 w 35"/>
                  <a:gd name="T41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7">
                    <a:moveTo>
                      <a:pt x="33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5" y="0"/>
                      <a:pt x="18" y="0"/>
                    </a:cubicBezTo>
                    <a:cubicBezTo>
                      <a:pt x="20" y="0"/>
                      <a:pt x="22" y="1"/>
                      <a:pt x="24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4" y="3"/>
                      <a:pt x="35" y="4"/>
                      <a:pt x="35" y="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4" y="17"/>
                      <a:pt x="33" y="17"/>
                    </a:cubicBezTo>
                    <a:close/>
                    <a:moveTo>
                      <a:pt x="4" y="14"/>
                    </a:move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0" y="3"/>
                      <a:pt x="16" y="3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81"/>
              <p:cNvSpPr>
                <a:spLocks noEditPoints="1"/>
              </p:cNvSpPr>
              <p:nvPr/>
            </p:nvSpPr>
            <p:spPr bwMode="auto">
              <a:xfrm>
                <a:off x="17433926" y="2976563"/>
                <a:ext cx="427038" cy="544512"/>
              </a:xfrm>
              <a:custGeom>
                <a:avLst/>
                <a:gdLst>
                  <a:gd name="T0" fmla="*/ 52 w 58"/>
                  <a:gd name="T1" fmla="*/ 74 h 74"/>
                  <a:gd name="T2" fmla="*/ 6 w 58"/>
                  <a:gd name="T3" fmla="*/ 74 h 74"/>
                  <a:gd name="T4" fmla="*/ 0 w 58"/>
                  <a:gd name="T5" fmla="*/ 69 h 74"/>
                  <a:gd name="T6" fmla="*/ 0 w 58"/>
                  <a:gd name="T7" fmla="*/ 6 h 74"/>
                  <a:gd name="T8" fmla="*/ 6 w 58"/>
                  <a:gd name="T9" fmla="*/ 0 h 74"/>
                  <a:gd name="T10" fmla="*/ 13 w 58"/>
                  <a:gd name="T11" fmla="*/ 0 h 74"/>
                  <a:gd name="T12" fmla="*/ 15 w 58"/>
                  <a:gd name="T13" fmla="*/ 2 h 74"/>
                  <a:gd name="T14" fmla="*/ 15 w 58"/>
                  <a:gd name="T15" fmla="*/ 6 h 74"/>
                  <a:gd name="T16" fmla="*/ 42 w 58"/>
                  <a:gd name="T17" fmla="*/ 6 h 74"/>
                  <a:gd name="T18" fmla="*/ 42 w 58"/>
                  <a:gd name="T19" fmla="*/ 2 h 74"/>
                  <a:gd name="T20" fmla="*/ 44 w 58"/>
                  <a:gd name="T21" fmla="*/ 0 h 74"/>
                  <a:gd name="T22" fmla="*/ 52 w 58"/>
                  <a:gd name="T23" fmla="*/ 0 h 74"/>
                  <a:gd name="T24" fmla="*/ 58 w 58"/>
                  <a:gd name="T25" fmla="*/ 6 h 74"/>
                  <a:gd name="T26" fmla="*/ 58 w 58"/>
                  <a:gd name="T27" fmla="*/ 69 h 74"/>
                  <a:gd name="T28" fmla="*/ 52 w 58"/>
                  <a:gd name="T29" fmla="*/ 74 h 74"/>
                  <a:gd name="T30" fmla="*/ 6 w 58"/>
                  <a:gd name="T31" fmla="*/ 4 h 74"/>
                  <a:gd name="T32" fmla="*/ 3 w 58"/>
                  <a:gd name="T33" fmla="*/ 6 h 74"/>
                  <a:gd name="T34" fmla="*/ 3 w 58"/>
                  <a:gd name="T35" fmla="*/ 69 h 74"/>
                  <a:gd name="T36" fmla="*/ 6 w 58"/>
                  <a:gd name="T37" fmla="*/ 71 h 74"/>
                  <a:gd name="T38" fmla="*/ 52 w 58"/>
                  <a:gd name="T39" fmla="*/ 71 h 74"/>
                  <a:gd name="T40" fmla="*/ 54 w 58"/>
                  <a:gd name="T41" fmla="*/ 69 h 74"/>
                  <a:gd name="T42" fmla="*/ 54 w 58"/>
                  <a:gd name="T43" fmla="*/ 6 h 74"/>
                  <a:gd name="T44" fmla="*/ 52 w 58"/>
                  <a:gd name="T45" fmla="*/ 4 h 74"/>
                  <a:gd name="T46" fmla="*/ 46 w 58"/>
                  <a:gd name="T47" fmla="*/ 4 h 74"/>
                  <a:gd name="T48" fmla="*/ 46 w 58"/>
                  <a:gd name="T49" fmla="*/ 7 h 74"/>
                  <a:gd name="T50" fmla="*/ 44 w 58"/>
                  <a:gd name="T51" fmla="*/ 9 h 74"/>
                  <a:gd name="T52" fmla="*/ 13 w 58"/>
                  <a:gd name="T53" fmla="*/ 9 h 74"/>
                  <a:gd name="T54" fmla="*/ 11 w 58"/>
                  <a:gd name="T55" fmla="*/ 7 h 74"/>
                  <a:gd name="T56" fmla="*/ 11 w 58"/>
                  <a:gd name="T57" fmla="*/ 4 h 74"/>
                  <a:gd name="T58" fmla="*/ 6 w 58"/>
                  <a:gd name="T59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74">
                    <a:moveTo>
                      <a:pt x="52" y="74"/>
                    </a:moveTo>
                    <a:cubicBezTo>
                      <a:pt x="6" y="74"/>
                      <a:pt x="6" y="74"/>
                      <a:pt x="6" y="74"/>
                    </a:cubicBezTo>
                    <a:cubicBezTo>
                      <a:pt x="2" y="74"/>
                      <a:pt x="0" y="72"/>
                      <a:pt x="0" y="6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3" y="0"/>
                      <a:pt x="4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8" y="3"/>
                      <a:pt x="58" y="6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2"/>
                      <a:pt x="55" y="74"/>
                      <a:pt x="52" y="74"/>
                    </a:cubicBezTo>
                    <a:close/>
                    <a:moveTo>
                      <a:pt x="6" y="4"/>
                    </a:moveTo>
                    <a:cubicBezTo>
                      <a:pt x="4" y="4"/>
                      <a:pt x="3" y="5"/>
                      <a:pt x="3" y="6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4" y="71"/>
                      <a:pt x="6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3" y="71"/>
                      <a:pt x="54" y="70"/>
                      <a:pt x="54" y="69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5"/>
                      <a:pt x="53" y="4"/>
                      <a:pt x="5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8"/>
                      <a:pt x="45" y="9"/>
                      <a:pt x="44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8"/>
                      <a:pt x="11" y="7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82"/>
              <p:cNvSpPr>
                <a:spLocks noChangeArrowheads="1"/>
              </p:cNvSpPr>
              <p:nvPr/>
            </p:nvSpPr>
            <p:spPr bwMode="auto">
              <a:xfrm>
                <a:off x="17522826" y="3109913"/>
                <a:ext cx="206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83"/>
              <p:cNvSpPr>
                <a:spLocks/>
              </p:cNvSpPr>
              <p:nvPr/>
            </p:nvSpPr>
            <p:spPr bwMode="auto">
              <a:xfrm>
                <a:off x="17506951" y="3094038"/>
                <a:ext cx="52388" cy="52387"/>
              </a:xfrm>
              <a:custGeom>
                <a:avLst/>
                <a:gdLst>
                  <a:gd name="T0" fmla="*/ 5 w 7"/>
                  <a:gd name="T1" fmla="*/ 7 h 7"/>
                  <a:gd name="T2" fmla="*/ 2 w 7"/>
                  <a:gd name="T3" fmla="*/ 7 h 7"/>
                  <a:gd name="T4" fmla="*/ 0 w 7"/>
                  <a:gd name="T5" fmla="*/ 5 h 7"/>
                  <a:gd name="T6" fmla="*/ 0 w 7"/>
                  <a:gd name="T7" fmla="*/ 2 h 7"/>
                  <a:gd name="T8" fmla="*/ 2 w 7"/>
                  <a:gd name="T9" fmla="*/ 0 h 7"/>
                  <a:gd name="T10" fmla="*/ 5 w 7"/>
                  <a:gd name="T11" fmla="*/ 0 h 7"/>
                  <a:gd name="T12" fmla="*/ 7 w 7"/>
                  <a:gd name="T13" fmla="*/ 2 h 7"/>
                  <a:gd name="T14" fmla="*/ 7 w 7"/>
                  <a:gd name="T15" fmla="*/ 5 h 7"/>
                  <a:gd name="T16" fmla="*/ 5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5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1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4"/>
              <p:cNvSpPr>
                <a:spLocks/>
              </p:cNvSpPr>
              <p:nvPr/>
            </p:nvSpPr>
            <p:spPr bwMode="auto">
              <a:xfrm>
                <a:off x="17595851" y="3116263"/>
                <a:ext cx="176213" cy="0"/>
              </a:xfrm>
              <a:custGeom>
                <a:avLst/>
                <a:gdLst>
                  <a:gd name="T0" fmla="*/ 0 w 111"/>
                  <a:gd name="T1" fmla="*/ 111 w 111"/>
                  <a:gd name="T2" fmla="*/ 0 w 1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1">
                    <a:moveTo>
                      <a:pt x="0" y="0"/>
                    </a:moveTo>
                    <a:lnTo>
                      <a:pt x="1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85"/>
              <p:cNvSpPr>
                <a:spLocks noChangeShapeType="1"/>
              </p:cNvSpPr>
              <p:nvPr/>
            </p:nvSpPr>
            <p:spPr bwMode="auto">
              <a:xfrm>
                <a:off x="17595851" y="3116263"/>
                <a:ext cx="17621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17587914" y="3109913"/>
                <a:ext cx="1920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17522826" y="3197226"/>
                <a:ext cx="206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88"/>
              <p:cNvSpPr>
                <a:spLocks/>
              </p:cNvSpPr>
              <p:nvPr/>
            </p:nvSpPr>
            <p:spPr bwMode="auto">
              <a:xfrm>
                <a:off x="17506951" y="3182938"/>
                <a:ext cx="52388" cy="50800"/>
              </a:xfrm>
              <a:custGeom>
                <a:avLst/>
                <a:gdLst>
                  <a:gd name="T0" fmla="*/ 5 w 7"/>
                  <a:gd name="T1" fmla="*/ 7 h 7"/>
                  <a:gd name="T2" fmla="*/ 2 w 7"/>
                  <a:gd name="T3" fmla="*/ 7 h 7"/>
                  <a:gd name="T4" fmla="*/ 0 w 7"/>
                  <a:gd name="T5" fmla="*/ 5 h 7"/>
                  <a:gd name="T6" fmla="*/ 0 w 7"/>
                  <a:gd name="T7" fmla="*/ 2 h 7"/>
                  <a:gd name="T8" fmla="*/ 2 w 7"/>
                  <a:gd name="T9" fmla="*/ 0 h 7"/>
                  <a:gd name="T10" fmla="*/ 5 w 7"/>
                  <a:gd name="T11" fmla="*/ 0 h 7"/>
                  <a:gd name="T12" fmla="*/ 7 w 7"/>
                  <a:gd name="T13" fmla="*/ 2 h 7"/>
                  <a:gd name="T14" fmla="*/ 7 w 7"/>
                  <a:gd name="T15" fmla="*/ 5 h 7"/>
                  <a:gd name="T16" fmla="*/ 5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5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1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89"/>
              <p:cNvSpPr>
                <a:spLocks/>
              </p:cNvSpPr>
              <p:nvPr/>
            </p:nvSpPr>
            <p:spPr bwMode="auto">
              <a:xfrm>
                <a:off x="17595851" y="3205163"/>
                <a:ext cx="176213" cy="0"/>
              </a:xfrm>
              <a:custGeom>
                <a:avLst/>
                <a:gdLst>
                  <a:gd name="T0" fmla="*/ 0 w 111"/>
                  <a:gd name="T1" fmla="*/ 111 w 111"/>
                  <a:gd name="T2" fmla="*/ 0 w 1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1">
                    <a:moveTo>
                      <a:pt x="0" y="0"/>
                    </a:moveTo>
                    <a:lnTo>
                      <a:pt x="1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90"/>
              <p:cNvSpPr>
                <a:spLocks noChangeShapeType="1"/>
              </p:cNvSpPr>
              <p:nvPr/>
            </p:nvSpPr>
            <p:spPr bwMode="auto">
              <a:xfrm>
                <a:off x="17595851" y="3205163"/>
                <a:ext cx="17621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91"/>
              <p:cNvSpPr>
                <a:spLocks noChangeArrowheads="1"/>
              </p:cNvSpPr>
              <p:nvPr/>
            </p:nvSpPr>
            <p:spPr bwMode="auto">
              <a:xfrm>
                <a:off x="17587914" y="3197226"/>
                <a:ext cx="1920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92"/>
              <p:cNvSpPr>
                <a:spLocks noChangeArrowheads="1"/>
              </p:cNvSpPr>
              <p:nvPr/>
            </p:nvSpPr>
            <p:spPr bwMode="auto">
              <a:xfrm>
                <a:off x="17522826" y="3286126"/>
                <a:ext cx="206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93"/>
              <p:cNvSpPr>
                <a:spLocks/>
              </p:cNvSpPr>
              <p:nvPr/>
            </p:nvSpPr>
            <p:spPr bwMode="auto">
              <a:xfrm>
                <a:off x="17506951" y="3271838"/>
                <a:ext cx="52388" cy="50800"/>
              </a:xfrm>
              <a:custGeom>
                <a:avLst/>
                <a:gdLst>
                  <a:gd name="T0" fmla="*/ 5 w 7"/>
                  <a:gd name="T1" fmla="*/ 7 h 7"/>
                  <a:gd name="T2" fmla="*/ 2 w 7"/>
                  <a:gd name="T3" fmla="*/ 7 h 7"/>
                  <a:gd name="T4" fmla="*/ 0 w 7"/>
                  <a:gd name="T5" fmla="*/ 5 h 7"/>
                  <a:gd name="T6" fmla="*/ 0 w 7"/>
                  <a:gd name="T7" fmla="*/ 2 h 7"/>
                  <a:gd name="T8" fmla="*/ 2 w 7"/>
                  <a:gd name="T9" fmla="*/ 0 h 7"/>
                  <a:gd name="T10" fmla="*/ 5 w 7"/>
                  <a:gd name="T11" fmla="*/ 0 h 7"/>
                  <a:gd name="T12" fmla="*/ 7 w 7"/>
                  <a:gd name="T13" fmla="*/ 2 h 7"/>
                  <a:gd name="T14" fmla="*/ 7 w 7"/>
                  <a:gd name="T15" fmla="*/ 5 h 7"/>
                  <a:gd name="T16" fmla="*/ 5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5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1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94"/>
              <p:cNvSpPr>
                <a:spLocks/>
              </p:cNvSpPr>
              <p:nvPr/>
            </p:nvSpPr>
            <p:spPr bwMode="auto">
              <a:xfrm>
                <a:off x="17595851" y="3292476"/>
                <a:ext cx="176213" cy="0"/>
              </a:xfrm>
              <a:custGeom>
                <a:avLst/>
                <a:gdLst>
                  <a:gd name="T0" fmla="*/ 0 w 111"/>
                  <a:gd name="T1" fmla="*/ 111 w 111"/>
                  <a:gd name="T2" fmla="*/ 0 w 1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1">
                    <a:moveTo>
                      <a:pt x="0" y="0"/>
                    </a:moveTo>
                    <a:lnTo>
                      <a:pt x="1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95"/>
              <p:cNvSpPr>
                <a:spLocks noChangeShapeType="1"/>
              </p:cNvSpPr>
              <p:nvPr/>
            </p:nvSpPr>
            <p:spPr bwMode="auto">
              <a:xfrm>
                <a:off x="17595851" y="3292476"/>
                <a:ext cx="17621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96"/>
              <p:cNvSpPr>
                <a:spLocks noChangeArrowheads="1"/>
              </p:cNvSpPr>
              <p:nvPr/>
            </p:nvSpPr>
            <p:spPr bwMode="auto">
              <a:xfrm>
                <a:off x="17587914" y="3286126"/>
                <a:ext cx="1920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97"/>
              <p:cNvSpPr>
                <a:spLocks noChangeArrowheads="1"/>
              </p:cNvSpPr>
              <p:nvPr/>
            </p:nvSpPr>
            <p:spPr bwMode="auto">
              <a:xfrm>
                <a:off x="17522826" y="3373438"/>
                <a:ext cx="206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98"/>
              <p:cNvSpPr>
                <a:spLocks/>
              </p:cNvSpPr>
              <p:nvPr/>
            </p:nvSpPr>
            <p:spPr bwMode="auto">
              <a:xfrm>
                <a:off x="17506951" y="3359151"/>
                <a:ext cx="52388" cy="52387"/>
              </a:xfrm>
              <a:custGeom>
                <a:avLst/>
                <a:gdLst>
                  <a:gd name="T0" fmla="*/ 5 w 7"/>
                  <a:gd name="T1" fmla="*/ 7 h 7"/>
                  <a:gd name="T2" fmla="*/ 2 w 7"/>
                  <a:gd name="T3" fmla="*/ 7 h 7"/>
                  <a:gd name="T4" fmla="*/ 0 w 7"/>
                  <a:gd name="T5" fmla="*/ 5 h 7"/>
                  <a:gd name="T6" fmla="*/ 0 w 7"/>
                  <a:gd name="T7" fmla="*/ 2 h 7"/>
                  <a:gd name="T8" fmla="*/ 2 w 7"/>
                  <a:gd name="T9" fmla="*/ 0 h 7"/>
                  <a:gd name="T10" fmla="*/ 5 w 7"/>
                  <a:gd name="T11" fmla="*/ 0 h 7"/>
                  <a:gd name="T12" fmla="*/ 7 w 7"/>
                  <a:gd name="T13" fmla="*/ 2 h 7"/>
                  <a:gd name="T14" fmla="*/ 7 w 7"/>
                  <a:gd name="T15" fmla="*/ 5 h 7"/>
                  <a:gd name="T16" fmla="*/ 5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5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1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99"/>
              <p:cNvSpPr>
                <a:spLocks/>
              </p:cNvSpPr>
              <p:nvPr/>
            </p:nvSpPr>
            <p:spPr bwMode="auto">
              <a:xfrm>
                <a:off x="17595851" y="3381376"/>
                <a:ext cx="176213" cy="0"/>
              </a:xfrm>
              <a:custGeom>
                <a:avLst/>
                <a:gdLst>
                  <a:gd name="T0" fmla="*/ 0 w 111"/>
                  <a:gd name="T1" fmla="*/ 111 w 111"/>
                  <a:gd name="T2" fmla="*/ 0 w 1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1">
                    <a:moveTo>
                      <a:pt x="0" y="0"/>
                    </a:moveTo>
                    <a:lnTo>
                      <a:pt x="1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100"/>
              <p:cNvSpPr>
                <a:spLocks noChangeShapeType="1"/>
              </p:cNvSpPr>
              <p:nvPr/>
            </p:nvSpPr>
            <p:spPr bwMode="auto">
              <a:xfrm>
                <a:off x="17595851" y="3381376"/>
                <a:ext cx="17621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101"/>
              <p:cNvSpPr>
                <a:spLocks noChangeArrowheads="1"/>
              </p:cNvSpPr>
              <p:nvPr/>
            </p:nvSpPr>
            <p:spPr bwMode="auto">
              <a:xfrm>
                <a:off x="17587914" y="3373438"/>
                <a:ext cx="1920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8" name="TextBox 437"/>
          <p:cNvSpPr txBox="1"/>
          <p:nvPr/>
        </p:nvSpPr>
        <p:spPr>
          <a:xfrm>
            <a:off x="2755950" y="8469778"/>
            <a:ext cx="18865750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798" dirty="0">
                <a:latin typeface="+mj-lt"/>
              </a:rPr>
              <a:t>Common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Technical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Written</a:t>
            </a:r>
            <a:r>
              <a:rPr lang="zh-CN" altLang="en-US" sz="8798" dirty="0">
                <a:latin typeface="+mj-lt"/>
              </a:rPr>
              <a:t> </a:t>
            </a:r>
            <a:r>
              <a:rPr lang="en-US" altLang="zh-CN" sz="8798" dirty="0">
                <a:latin typeface="+mj-lt"/>
              </a:rPr>
              <a:t>Issues</a:t>
            </a:r>
            <a:endParaRPr lang="en-US" sz="8798" dirty="0">
              <a:latin typeface="+mj-lt"/>
            </a:endParaRPr>
          </a:p>
        </p:txBody>
      </p:sp>
      <p:sp>
        <p:nvSpPr>
          <p:cNvPr id="92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3C3490-1F8C-C249-BC52-2A3C7576DF65}" type="slidenum">
              <a:rPr lang="en-US" smtClean="0"/>
              <a:t>32</a:t>
            </a:fld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926763" y="10564216"/>
            <a:ext cx="18870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Do</a:t>
            </a:r>
            <a:r>
              <a:rPr lang="zh-CN" altLang="en-US" sz="5400" dirty="0" smtClean="0"/>
              <a:t> </a:t>
            </a:r>
            <a:r>
              <a:rPr lang="en-US" sz="5400" dirty="0" smtClean="0"/>
              <a:t>n</a:t>
            </a:r>
            <a:r>
              <a:rPr lang="en-US" altLang="zh-CN" sz="5400" dirty="0" smtClean="0"/>
              <a:t>o</a:t>
            </a:r>
            <a:r>
              <a:rPr lang="en-US" sz="5400" dirty="0" smtClean="0"/>
              <a:t>t </a:t>
            </a:r>
            <a:r>
              <a:rPr lang="en-US" sz="5400" dirty="0"/>
              <a:t>make readers a hard time in reading your papers. Your technical content is already hard enough.</a:t>
            </a:r>
          </a:p>
        </p:txBody>
      </p:sp>
    </p:spTree>
    <p:extLst>
      <p:ext uri="{BB962C8B-B14F-4D97-AF65-F5344CB8AC3E}">
        <p14:creationId xmlns:p14="http://schemas.microsoft.com/office/powerpoint/2010/main" val="20134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Figure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1,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Table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1,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Section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1,</a:t>
            </a:r>
            <a:r>
              <a:rPr lang="zh-CN" altLang="en-US" sz="8800" dirty="0" smtClean="0"/>
              <a:t> </a:t>
            </a:r>
            <a:r>
              <a:rPr lang="mr-IN" altLang="zh-CN" sz="8800" dirty="0" smtClean="0"/>
              <a:t>…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33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Bad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examples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814799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Common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usage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805605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4038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Figure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1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figure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1</a:t>
            </a: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 </a:t>
            </a:r>
            <a:r>
              <a:rPr lang="en-US" altLang="zh-CN" sz="6000" dirty="0" smtClean="0"/>
              <a:t>Figure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one,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Table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one</a:t>
            </a:r>
            <a:endParaRPr lang="en-GB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9746" y="9255584"/>
            <a:ext cx="14038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😁</a:t>
            </a:r>
            <a:r>
              <a:rPr lang="en-US" altLang="zh-CN" sz="6000" dirty="0" smtClean="0"/>
              <a:t>Figures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1-3,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Tables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1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6</a:t>
            </a: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first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figure,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first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table</a:t>
            </a:r>
            <a:endParaRPr lang="en-US" altLang="zh-CN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Avoid</a:t>
            </a:r>
            <a:r>
              <a:rPr lang="mr-IN" altLang="zh-CN" sz="8800" dirty="0" smtClean="0"/>
              <a:t>…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34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</a:t>
            </a:r>
            <a:r>
              <a:rPr lang="en-US" altLang="zh-CN" sz="6000" dirty="0" smtClean="0"/>
              <a:t>mbiguous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words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814799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Strong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words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805605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4038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since</a:t>
            </a:r>
            <a:r>
              <a:rPr lang="zh-CN" altLang="en-US" sz="6000" dirty="0" smtClean="0">
                <a:solidFill>
                  <a:srgbClr val="FF0000"/>
                </a:solidFill>
              </a:rPr>
              <a:t>  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because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while</a:t>
            </a:r>
            <a:r>
              <a:rPr lang="zh-CN" altLang="en-US" sz="6000" dirty="0" smtClean="0"/>
              <a:t>  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although,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whereas</a:t>
            </a:r>
            <a:endParaRPr lang="en-GB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9746" y="9255584"/>
            <a:ext cx="14038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always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en-US" altLang="zh-CN" sz="6000" dirty="0" smtClean="0"/>
              <a:t>often</a:t>
            </a:r>
            <a:endParaRPr lang="en-US" altLang="zh-CN" sz="6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Avoid</a:t>
            </a:r>
            <a:r>
              <a:rPr lang="mr-IN" altLang="zh-CN" sz="8800" dirty="0" smtClean="0"/>
              <a:t>…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35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Informal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offensive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words</a:t>
            </a:r>
            <a:endParaRPr lang="en-GB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92044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😱 </a:t>
            </a:r>
            <a:r>
              <a:rPr lang="en-US" altLang="zh-CN" sz="6000" dirty="0" smtClean="0"/>
              <a:t>obviously,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clearly,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apparently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though</a:t>
            </a:r>
            <a:r>
              <a:rPr lang="zh-CN" altLang="en-US" sz="6000" dirty="0" smtClean="0">
                <a:solidFill>
                  <a:srgbClr val="FF0000"/>
                </a:solidFill>
              </a:rPr>
              <a:t>  </a:t>
            </a:r>
            <a:r>
              <a:rPr lang="en-US" altLang="zh-CN" sz="6000" dirty="0" smtClean="0">
                <a:solidFill>
                  <a:srgbClr val="FF0000"/>
                </a:solidFill>
              </a:rPr>
              <a:t>							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although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above</a:t>
            </a:r>
            <a:r>
              <a:rPr lang="zh-CN" altLang="en-US" sz="6000" dirty="0" smtClean="0">
                <a:solidFill>
                  <a:srgbClr val="FF0000"/>
                </a:solidFill>
              </a:rPr>
              <a:t>   </a:t>
            </a:r>
            <a:r>
              <a:rPr lang="en-US" altLang="zh-CN" sz="6000" dirty="0" smtClean="0">
                <a:solidFill>
                  <a:srgbClr val="FF0000"/>
                </a:solidFill>
              </a:rPr>
              <a:t>							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preceding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very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well</a:t>
            </a:r>
            <a:r>
              <a:rPr lang="en-US" altLang="zh-CN" sz="6000" dirty="0">
                <a:solidFill>
                  <a:srgbClr val="FF0000"/>
                </a:solidFill>
              </a:rPr>
              <a:t>	</a:t>
            </a:r>
            <a:r>
              <a:rPr lang="en-US" altLang="zh-CN" sz="6000" dirty="0" smtClean="0">
                <a:solidFill>
                  <a:srgbClr val="FF0000"/>
                </a:solidFill>
              </a:rPr>
              <a:t>						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satisfactorily,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sufficiently</a:t>
            </a: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enough								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sufficient</a:t>
            </a:r>
            <a:endParaRPr lang="en-US" altLang="zh-CN" sz="6000" dirty="0">
              <a:solidFill>
                <a:srgbClr val="00B050"/>
              </a:solidFill>
            </a:endParaRP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as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far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know</a:t>
            </a:r>
            <a:r>
              <a:rPr lang="en-US" altLang="zh-CN" sz="6000" dirty="0">
                <a:solidFill>
                  <a:srgbClr val="FF0000"/>
                </a:solidFill>
              </a:rPr>
              <a:t>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within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our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knowledge</a:t>
            </a:r>
            <a:endParaRPr lang="en-US" altLang="zh-CN" sz="6000" dirty="0">
              <a:solidFill>
                <a:srgbClr val="00B050"/>
              </a:solidFill>
            </a:endParaRP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means</a:t>
            </a:r>
            <a:r>
              <a:rPr lang="en-US" altLang="zh-CN" sz="6000" dirty="0">
                <a:solidFill>
                  <a:srgbClr val="FF0000"/>
                </a:solidFill>
              </a:rPr>
              <a:t>	</a:t>
            </a:r>
            <a:r>
              <a:rPr lang="en-US" altLang="zh-CN" sz="6000" dirty="0" smtClean="0">
                <a:solidFill>
                  <a:srgbClr val="FF0000"/>
                </a:solidFill>
              </a:rPr>
              <a:t>							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indicates,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represents</a:t>
            </a:r>
            <a:endParaRPr lang="en-US" altLang="zh-CN" sz="6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1259823" y="3614312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Avoid</a:t>
            </a:r>
            <a:r>
              <a:rPr lang="mr-IN" altLang="zh-CN" sz="8800" dirty="0" smtClean="0"/>
              <a:t>…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36</a:t>
            </a:fld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54779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Abbrev</a:t>
            </a:r>
            <a:r>
              <a:rPr lang="zh-CN" altLang="en-US" sz="6000" dirty="0" smtClean="0"/>
              <a:t> </a:t>
            </a:r>
            <a:r>
              <a:rPr lang="en-US" altLang="zh-CN" sz="6000" dirty="0" err="1" smtClean="0"/>
              <a:t>n’t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645585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9747" y="371315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Firstly,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secondly,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1259823" y="3621710"/>
            <a:ext cx="1199526" cy="1199526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04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259823" y="6455858"/>
            <a:ext cx="1199526" cy="1199526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05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746" y="4717764"/>
            <a:ext cx="192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First,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Second,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Third,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Finally</a:t>
            </a:r>
            <a:r>
              <a:rPr lang="mr-IN" altLang="zh-CN" sz="6000" dirty="0" smtClean="0"/>
              <a:t>…</a:t>
            </a:r>
            <a:endParaRPr lang="en-US" altLang="zh-CN" sz="6000" dirty="0" smtClean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9746" y="7552404"/>
            <a:ext cx="14038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can’t,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can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</a:t>
            </a:r>
            <a:r>
              <a:rPr lang="zh-CN" altLang="en-US" sz="6000" dirty="0" smtClean="0">
                <a:solidFill>
                  <a:srgbClr val="FF0000"/>
                </a:solidFill>
              </a:rPr>
              <a:t>  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cannot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don’t</a:t>
            </a:r>
            <a:r>
              <a:rPr lang="zh-CN" altLang="en-US" sz="6000" dirty="0" smtClean="0"/>
              <a:t>  </a:t>
            </a:r>
            <a:r>
              <a:rPr lang="en-US" altLang="zh-CN" sz="6000" dirty="0" smtClean="0"/>
              <a:t>							</a:t>
            </a:r>
            <a:r>
              <a:rPr lang="zh-CN" altLang="en-US" sz="6000" dirty="0" smtClean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do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not</a:t>
            </a:r>
            <a:endParaRPr lang="en-GB" sz="6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9747" y="9696435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Complicated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words</a:t>
            </a:r>
            <a:endParaRPr lang="en-GB" sz="6000" dirty="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1259823" y="960450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1259823" y="9604503"/>
            <a:ext cx="1199526" cy="1199526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05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1259823" y="9604503"/>
            <a:ext cx="1199526" cy="11995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06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Also,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And</a:t>
            </a:r>
            <a:r>
              <a:rPr lang="zh-CN" altLang="en-US" sz="8800" dirty="0" smtClean="0"/>
              <a:t> </a:t>
            </a:r>
            <a:r>
              <a:rPr lang="mr-IN" altLang="zh-CN" sz="8800" dirty="0" smtClean="0"/>
              <a:t>…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37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Also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977105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And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967911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7055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Beginning:</a:t>
            </a:r>
            <a:r>
              <a:rPr lang="zh-CN" altLang="en-US" sz="6000" dirty="0" smtClean="0"/>
              <a:t> </a:t>
            </a:r>
            <a:endParaRPr lang="en-US" altLang="zh-CN" sz="6000" dirty="0" smtClean="0"/>
          </a:p>
          <a:p>
            <a:r>
              <a:rPr lang="en-US" altLang="zh-CN" sz="6000" dirty="0" smtClean="0">
                <a:solidFill>
                  <a:srgbClr val="FF0000"/>
                </a:solidFill>
              </a:rPr>
              <a:t>			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en-US" altLang="zh-CN" sz="6000" dirty="0" smtClean="0"/>
              <a:t>Also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0070C0"/>
                </a:solidFill>
              </a:rPr>
              <a:t>➭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In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addition,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Additionally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Middle:</a:t>
            </a:r>
            <a:r>
              <a:rPr lang="zh-CN" altLang="en-US" sz="6000" dirty="0" smtClean="0"/>
              <a:t> </a:t>
            </a:r>
            <a:endParaRPr lang="en-GB" altLang="zh-CN" sz="6000" dirty="0" smtClean="0"/>
          </a:p>
          <a:p>
            <a:pPr lvl="3"/>
            <a:r>
              <a:rPr lang="zh-CN" altLang="en-US" sz="6000" dirty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Also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implemented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tool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pPr lvl="3"/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implemented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tool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49746" y="10878644"/>
            <a:ext cx="18038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😱</a:t>
            </a:r>
            <a:r>
              <a:rPr lang="en-US" altLang="zh-CN" sz="6000" dirty="0" smtClean="0"/>
              <a:t>Don’t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put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“And”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beginning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of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sentence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81076" y="6673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As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below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/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as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follows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38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Examples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6" y="4717511"/>
            <a:ext cx="20027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paper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makes: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first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contribution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as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main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contributions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follows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/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below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endParaRPr lang="en-US" altLang="zh-CN" sz="6000" dirty="0" smtClean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FF0000"/>
                </a:solidFill>
              </a:rPr>
              <a:t>✗</a:t>
            </a:r>
            <a:r>
              <a:rPr lang="zh-CN" altLang="en-US" sz="6000" dirty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They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described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below:</a:t>
            </a:r>
            <a:endParaRPr lang="en-US" altLang="zh-CN" sz="6000" dirty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They</a:t>
            </a:r>
            <a:r>
              <a:rPr lang="zh-CN" altLang="en-US" sz="6000" dirty="0"/>
              <a:t> </a:t>
            </a:r>
            <a:r>
              <a:rPr lang="en-US" altLang="zh-CN" sz="6000" dirty="0"/>
              <a:t>are</a:t>
            </a:r>
            <a:r>
              <a:rPr lang="zh-CN" altLang="en-US" sz="6000" dirty="0"/>
              <a:t> </a:t>
            </a:r>
            <a:r>
              <a:rPr lang="en-US" altLang="zh-CN" sz="6000" dirty="0"/>
              <a:t>described</a:t>
            </a:r>
            <a:r>
              <a:rPr lang="zh-CN" altLang="en-US" sz="6000" dirty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below</a:t>
            </a:r>
            <a:r>
              <a:rPr lang="en-US" altLang="zh-CN" sz="6000" dirty="0"/>
              <a:t>:</a:t>
            </a:r>
          </a:p>
          <a:p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7336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Citations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39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When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mentioning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others’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work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718787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Don’t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use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emotional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word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709593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7055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Two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authors: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			</a:t>
            </a:r>
            <a:r>
              <a:rPr lang="zh-CN" altLang="en-US" sz="6000" dirty="0">
                <a:solidFill>
                  <a:srgbClr val="00B050"/>
                </a:solidFill>
              </a:rPr>
              <a:t> ✓ </a:t>
            </a:r>
            <a:r>
              <a:rPr lang="en-US" altLang="zh-CN" sz="6000" dirty="0" smtClean="0">
                <a:solidFill>
                  <a:srgbClr val="FF0000"/>
                </a:solidFill>
              </a:rPr>
              <a:t>Li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and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Yang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[1]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proposed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More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than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two: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	</a:t>
            </a:r>
            <a:r>
              <a:rPr lang="zh-CN" altLang="en-US" sz="6000" dirty="0">
                <a:solidFill>
                  <a:srgbClr val="00B050"/>
                </a:solidFill>
              </a:rPr>
              <a:t> ✓ </a:t>
            </a:r>
            <a:r>
              <a:rPr lang="en-US" altLang="zh-CN" sz="6000" dirty="0" smtClean="0">
                <a:solidFill>
                  <a:srgbClr val="FF0000"/>
                </a:solidFill>
              </a:rPr>
              <a:t>Li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et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al.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[2]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proposed</a:t>
            </a:r>
            <a:r>
              <a:rPr lang="mr-IN" altLang="zh-CN" sz="6000" dirty="0" smtClean="0"/>
              <a:t>…</a:t>
            </a:r>
            <a:endParaRPr lang="en-US" altLang="zh-CN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9746" y="8295464"/>
            <a:ext cx="20027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🤔 </a:t>
            </a:r>
            <a:r>
              <a:rPr lang="en-US" altLang="zh-CN" sz="6000" dirty="0" err="1"/>
              <a:t>Xie</a:t>
            </a:r>
            <a:r>
              <a:rPr lang="en-US" altLang="zh-CN" sz="6000" dirty="0"/>
              <a:t> et al. [1] developed an </a:t>
            </a:r>
            <a:r>
              <a:rPr lang="en-US" altLang="zh-CN" sz="6000" dirty="0">
                <a:solidFill>
                  <a:srgbClr val="FF0000"/>
                </a:solidFill>
              </a:rPr>
              <a:t>excellent</a:t>
            </a:r>
            <a:r>
              <a:rPr lang="en-US" altLang="zh-CN" sz="6000" dirty="0"/>
              <a:t> tool 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🤔 </a:t>
            </a:r>
            <a:r>
              <a:rPr lang="en-US" altLang="zh-CN" sz="6000" dirty="0" smtClean="0"/>
              <a:t>JPF </a:t>
            </a:r>
            <a:r>
              <a:rPr lang="en-US" altLang="zh-CN" sz="6000" dirty="0"/>
              <a:t>[2] is a </a:t>
            </a:r>
            <a:r>
              <a:rPr lang="en-US" altLang="zh-CN" sz="6000" dirty="0">
                <a:solidFill>
                  <a:srgbClr val="FF0000"/>
                </a:solidFill>
              </a:rPr>
              <a:t>famous</a:t>
            </a:r>
            <a:r>
              <a:rPr lang="en-US" altLang="zh-CN" sz="6000" dirty="0"/>
              <a:t> model </a:t>
            </a:r>
            <a:r>
              <a:rPr lang="en-US" altLang="zh-CN" sz="6000" dirty="0" smtClean="0"/>
              <a:t>checker</a:t>
            </a: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😉 </a:t>
            </a:r>
            <a:r>
              <a:rPr lang="en-US" altLang="zh-CN" sz="6000" dirty="0" smtClean="0"/>
              <a:t>JPF </a:t>
            </a:r>
            <a:r>
              <a:rPr lang="en-US" altLang="zh-CN" sz="6000" dirty="0"/>
              <a:t>[2] is a </a:t>
            </a:r>
            <a:r>
              <a:rPr lang="en-US" altLang="zh-CN" sz="6000" dirty="0">
                <a:solidFill>
                  <a:srgbClr val="FF0000"/>
                </a:solidFill>
              </a:rPr>
              <a:t>well-known</a:t>
            </a:r>
            <a:r>
              <a:rPr lang="en-US" altLang="zh-CN" sz="6000" dirty="0"/>
              <a:t> model checker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12876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Caveats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Key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r</a:t>
            </a:r>
            <a:r>
              <a:rPr lang="en-US" altLang="zh-CN" sz="6000" dirty="0" smtClean="0"/>
              <a:t>esearch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c</a:t>
            </a:r>
            <a:r>
              <a:rPr lang="en-US" altLang="zh-CN" sz="6000" dirty="0" smtClean="0"/>
              <a:t>ontributions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DECIDE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/>
              <a:t>p</a:t>
            </a:r>
            <a:r>
              <a:rPr lang="en-US" altLang="zh-CN" sz="6000" dirty="0" smtClean="0"/>
              <a:t>aper’s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a</a:t>
            </a:r>
            <a:r>
              <a:rPr lang="en-US" altLang="zh-CN" sz="6000" dirty="0" smtClean="0"/>
              <a:t>cceptance</a:t>
            </a:r>
            <a:r>
              <a:rPr lang="zh-CN" altLang="en-US" sz="6000" dirty="0" smtClean="0"/>
              <a:t> 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NO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single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standard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way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of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writing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research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papers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Quality/impact </a:t>
            </a:r>
            <a:r>
              <a:rPr lang="en-US" altLang="zh-CN" sz="6000" dirty="0" smtClean="0">
                <a:solidFill>
                  <a:srgbClr val="FF0000"/>
                </a:solidFill>
              </a:rPr>
              <a:t>OVER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quantity </a:t>
            </a:r>
            <a:r>
              <a:rPr lang="en-US" altLang="zh-CN" sz="6000" dirty="0"/>
              <a:t>of papers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Uncountable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Words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40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Software,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research,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work,</a:t>
            </a:r>
            <a:r>
              <a:rPr lang="zh-CN" altLang="en-US" sz="6000" dirty="0" smtClean="0"/>
              <a:t> 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565625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Common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usage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56431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6763844"/>
            <a:ext cx="20027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several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work</a:t>
            </a:r>
            <a:r>
              <a:rPr lang="en-US" altLang="zh-CN" sz="6000" dirty="0" smtClean="0">
                <a:solidFill>
                  <a:srgbClr val="FF0000"/>
                </a:solidFill>
              </a:rPr>
              <a:t>s</a:t>
            </a:r>
            <a:r>
              <a:rPr lang="en-US" altLang="zh-CN" sz="6000" dirty="0" smtClean="0"/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several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research</a:t>
            </a:r>
            <a:r>
              <a:rPr lang="en-US" altLang="zh-CN" sz="6000" dirty="0" smtClean="0">
                <a:solidFill>
                  <a:srgbClr val="FF0000"/>
                </a:solidFill>
              </a:rPr>
              <a:t>es</a:t>
            </a:r>
            <a:r>
              <a:rPr lang="en-US" altLang="zh-CN" sz="6000" dirty="0" smtClean="0"/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several</a:t>
            </a:r>
            <a:r>
              <a:rPr lang="zh-CN" altLang="en-US" sz="6000" dirty="0" smtClean="0"/>
              <a:t> </a:t>
            </a:r>
            <a:r>
              <a:rPr lang="en-US" altLang="zh-CN" sz="6000" dirty="0" err="1" smtClean="0"/>
              <a:t>software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s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several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research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projects</a:t>
            </a: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several</a:t>
            </a:r>
            <a:r>
              <a:rPr lang="zh-CN" altLang="en-US" sz="6000" dirty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pieces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of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work</a:t>
            </a:r>
            <a:endParaRPr lang="en-US" altLang="zh-CN" sz="6000" dirty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several</a:t>
            </a:r>
            <a:r>
              <a:rPr lang="zh-CN" altLang="en-US" sz="6000" dirty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lines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of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research</a:t>
            </a:r>
            <a:endParaRPr lang="en-US" altLang="zh-CN" sz="6000" dirty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several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software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programs</a:t>
            </a:r>
            <a:endParaRPr lang="en-US" altLang="zh-CN" sz="6000" dirty="0">
              <a:solidFill>
                <a:srgbClr val="FF0000"/>
              </a:solidFill>
            </a:endParaRP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several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software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applications</a:t>
            </a:r>
            <a:endParaRPr lang="en-US" altLang="zh-CN" sz="6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Abbreviation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41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Remember to put a space before “(“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565625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Common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usage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56431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6763844"/>
            <a:ext cx="20027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CBSE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(Computer-based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software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engineering)</a:t>
            </a: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Computer-Based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Software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Engineering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(</a:t>
            </a:r>
            <a:r>
              <a:rPr lang="en-US" altLang="zh-CN" sz="6000" dirty="0" smtClean="0">
                <a:solidFill>
                  <a:srgbClr val="FF0000"/>
                </a:solidFill>
              </a:rPr>
              <a:t>CBSE</a:t>
            </a:r>
            <a:r>
              <a:rPr lang="en-US" altLang="zh-CN" sz="60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Article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usage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42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If a noun is </a:t>
            </a:r>
            <a:r>
              <a:rPr lang="en-US" altLang="zh-CN" sz="6000" dirty="0">
                <a:solidFill>
                  <a:srgbClr val="FF0000"/>
                </a:solidFill>
              </a:rPr>
              <a:t>countable</a:t>
            </a:r>
            <a:r>
              <a:rPr lang="en-US" altLang="zh-CN" sz="6000" dirty="0"/>
              <a:t> (and singular), there must be a preceding “</a:t>
            </a:r>
            <a:r>
              <a:rPr lang="en-US" altLang="zh-CN" sz="6000" dirty="0">
                <a:solidFill>
                  <a:srgbClr val="FF0000"/>
                </a:solidFill>
              </a:rPr>
              <a:t>a</a:t>
            </a:r>
            <a:r>
              <a:rPr lang="en-US" altLang="zh-CN" sz="6000" dirty="0"/>
              <a:t>”, “</a:t>
            </a:r>
            <a:r>
              <a:rPr lang="en-US" altLang="zh-CN" sz="6000" dirty="0">
                <a:solidFill>
                  <a:srgbClr val="FF0000"/>
                </a:solidFill>
              </a:rPr>
              <a:t>the</a:t>
            </a:r>
            <a:r>
              <a:rPr lang="en-US" altLang="zh-CN" sz="6000" dirty="0"/>
              <a:t>”, or </a:t>
            </a:r>
            <a:r>
              <a:rPr lang="en-US" altLang="zh-CN" sz="6000" dirty="0" err="1"/>
              <a:t>sth</a:t>
            </a:r>
            <a:r>
              <a:rPr lang="en-US" altLang="zh-CN" sz="6000" dirty="0"/>
              <a:t> like “my”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668495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Common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usage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659301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7792544"/>
            <a:ext cx="20484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following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definition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defines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the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following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definition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defines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b="1" dirty="0" smtClean="0">
                <a:solidFill>
                  <a:srgbClr val="00B050"/>
                </a:solidFill>
              </a:rPr>
              <a:t> </a:t>
            </a:r>
            <a:r>
              <a:rPr lang="en-US" sz="6000" dirty="0"/>
              <a:t>Machine learning is </a:t>
            </a:r>
            <a:r>
              <a:rPr lang="en-US" altLang="zh-CN" sz="6000" dirty="0" smtClean="0">
                <a:solidFill>
                  <a:srgbClr val="FF0000"/>
                </a:solidFill>
              </a:rPr>
              <a:t>the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/>
              <a:t>subset </a:t>
            </a:r>
            <a:r>
              <a:rPr lang="en-US" sz="6000" dirty="0" smtClean="0"/>
              <a:t>of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artificial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intelligence</a:t>
            </a:r>
            <a:r>
              <a:rPr lang="mr-IN" altLang="zh-CN" sz="6000" dirty="0" smtClean="0"/>
              <a:t>…</a:t>
            </a:r>
            <a:r>
              <a:rPr lang="zh-CN" altLang="en-US" sz="6000" dirty="0" smtClean="0"/>
              <a:t> </a:t>
            </a:r>
            <a:endParaRPr lang="en-US" altLang="zh-CN" sz="6000" dirty="0" smtClean="0"/>
          </a:p>
          <a:p>
            <a:r>
              <a:rPr lang="en-US" altLang="zh-CN" sz="6000" dirty="0"/>
              <a:t>-</a:t>
            </a:r>
            <a:r>
              <a:rPr lang="zh-CN" altLang="en-US" sz="6000" dirty="0" smtClean="0">
                <a:solidFill>
                  <a:srgbClr val="00B050"/>
                </a:solidFill>
              </a:rPr>
              <a:t> ✓</a:t>
            </a:r>
            <a:r>
              <a:rPr lang="zh-CN" altLang="en-US" sz="6000" dirty="0" smtClean="0"/>
              <a:t> </a:t>
            </a:r>
            <a:r>
              <a:rPr lang="en-US" sz="6000" dirty="0"/>
              <a:t>Machine learning is </a:t>
            </a:r>
            <a:r>
              <a:rPr lang="en-US" altLang="zh-CN" sz="6000" dirty="0" smtClean="0">
                <a:solidFill>
                  <a:srgbClr val="FF0000"/>
                </a:solidFill>
              </a:rPr>
              <a:t>a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smtClean="0"/>
              <a:t>subset </a:t>
            </a:r>
            <a:r>
              <a:rPr lang="en-US" sz="6000" dirty="0"/>
              <a:t>of</a:t>
            </a:r>
            <a:r>
              <a:rPr lang="zh-CN" altLang="en-US" sz="6000" dirty="0"/>
              <a:t> </a:t>
            </a:r>
            <a:r>
              <a:rPr lang="en-US" altLang="zh-CN" sz="6000" dirty="0"/>
              <a:t>artificial</a:t>
            </a:r>
            <a:r>
              <a:rPr lang="zh-CN" altLang="en-US" sz="6000" dirty="0"/>
              <a:t> </a:t>
            </a:r>
            <a:r>
              <a:rPr lang="en-US" altLang="zh-CN" sz="6000" dirty="0"/>
              <a:t>intelligence</a:t>
            </a:r>
            <a:r>
              <a:rPr lang="mr-IN" altLang="zh-CN" sz="6000" dirty="0"/>
              <a:t>…</a:t>
            </a:r>
            <a:r>
              <a:rPr lang="zh-CN" altLang="en-US" sz="6000" dirty="0"/>
              <a:t> </a:t>
            </a:r>
            <a:endParaRPr lang="en-US" altLang="zh-C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The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authors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43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Better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“</a:t>
            </a:r>
            <a:r>
              <a:rPr lang="en-US" altLang="zh-CN" sz="6000" dirty="0" smtClean="0">
                <a:solidFill>
                  <a:srgbClr val="FF0000"/>
                </a:solidFill>
              </a:rPr>
              <a:t>We</a:t>
            </a:r>
            <a:r>
              <a:rPr lang="en-US" altLang="zh-CN" sz="6000" dirty="0" smtClean="0"/>
              <a:t>”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846803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But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acknowledgment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837609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9575624"/>
            <a:ext cx="2048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😁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the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authors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would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like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thank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6" y="4717511"/>
            <a:ext cx="20027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authors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extract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many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requirements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extract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many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requirements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7671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Redundancy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44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former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already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implies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incomplete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9747" y="730217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Examples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721023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6" y="4717511"/>
            <a:ext cx="20027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such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/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like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/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some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examples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include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etc.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/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on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649746" y="8409764"/>
            <a:ext cx="20484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problems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like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deadlocks,</a:t>
            </a:r>
            <a:r>
              <a:rPr lang="zh-CN" altLang="en-US" sz="6000" dirty="0" smtClean="0"/>
              <a:t> </a:t>
            </a:r>
            <a:r>
              <a:rPr lang="en-US" altLang="zh-CN" sz="6000" dirty="0" err="1" smtClean="0"/>
              <a:t>livelocks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or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others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such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CMM,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CMMI,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9000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etc.</a:t>
            </a:r>
            <a:r>
              <a:rPr lang="zh-CN" altLang="en-US" sz="6000" dirty="0" smtClean="0"/>
              <a:t> 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2680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Using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hyphen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“-”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45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Examples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6" y="4717511"/>
            <a:ext cx="200273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third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party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libraries</a:t>
            </a: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third</a:t>
            </a:r>
            <a:r>
              <a:rPr lang="en-US" altLang="zh-CN" sz="6000" dirty="0" smtClean="0">
                <a:solidFill>
                  <a:srgbClr val="FF0000"/>
                </a:solidFill>
              </a:rPr>
              <a:t>-</a:t>
            </a:r>
            <a:r>
              <a:rPr lang="en-US" altLang="zh-CN" sz="6000" dirty="0" smtClean="0"/>
              <a:t>party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libraries</a:t>
            </a:r>
          </a:p>
          <a:p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</a:t>
            </a:r>
            <a:r>
              <a:rPr lang="en-US" altLang="zh-CN" sz="6000" dirty="0" smtClean="0"/>
              <a:t>model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checking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algorithms</a:t>
            </a:r>
            <a:endParaRPr lang="en-US" altLang="zh-CN" sz="6000" dirty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model</a:t>
            </a:r>
            <a:r>
              <a:rPr lang="en-US" altLang="zh-CN" sz="6000" dirty="0" smtClean="0">
                <a:solidFill>
                  <a:srgbClr val="FF0000"/>
                </a:solidFill>
              </a:rPr>
              <a:t>-</a:t>
            </a:r>
            <a:r>
              <a:rPr lang="en-US" altLang="zh-CN" sz="6000" dirty="0" smtClean="0"/>
              <a:t>checking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algorithms</a:t>
            </a:r>
            <a:endParaRPr lang="en-US" altLang="zh-CN" sz="6000" dirty="0"/>
          </a:p>
          <a:p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</a:t>
            </a:r>
            <a:r>
              <a:rPr lang="en-US" altLang="zh-CN" sz="6000" dirty="0" smtClean="0"/>
              <a:t>test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generation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tools</a:t>
            </a:r>
            <a:endParaRPr lang="en-US" altLang="zh-CN" sz="6000" dirty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test</a:t>
            </a:r>
            <a:r>
              <a:rPr lang="en-US" altLang="zh-CN" sz="6000" dirty="0" smtClean="0">
                <a:solidFill>
                  <a:srgbClr val="FF0000"/>
                </a:solidFill>
              </a:rPr>
              <a:t>-</a:t>
            </a:r>
            <a:r>
              <a:rPr lang="en-US" altLang="zh-CN" sz="6000" dirty="0" smtClean="0"/>
              <a:t>generation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tools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9595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Punctuation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issues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46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When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listing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more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than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three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items</a:t>
            </a:r>
            <a:r>
              <a:rPr lang="mr-IN" altLang="zh-CN" sz="6000" dirty="0" smtClean="0"/>
              <a:t>…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718787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Common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usage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709593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7055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A,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B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</a:t>
            </a:r>
            <a:r>
              <a:rPr lang="zh-CN" altLang="en-US" sz="6000" dirty="0">
                <a:solidFill>
                  <a:srgbClr val="0070C0"/>
                </a:solidFill>
              </a:rPr>
              <a:t> ➭ </a:t>
            </a:r>
            <a:r>
              <a:rPr lang="zh-CN" altLang="en-US" sz="6000" dirty="0" smtClean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A,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B</a:t>
            </a:r>
            <a:r>
              <a:rPr lang="en-US" altLang="zh-CN" sz="6000" dirty="0" smtClean="0">
                <a:solidFill>
                  <a:srgbClr val="FF0000"/>
                </a:solidFill>
              </a:rPr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</a:t>
            </a:r>
            <a:endParaRPr lang="en-US" altLang="zh-CN" sz="60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746" y="8295464"/>
            <a:ext cx="20027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e.g.</a:t>
            </a:r>
            <a:r>
              <a:rPr lang="en-US" altLang="zh-CN" sz="6000" dirty="0" smtClean="0">
                <a:solidFill>
                  <a:srgbClr val="FF0000"/>
                </a:solidFill>
              </a:rPr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(for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example</a:t>
            </a:r>
            <a:r>
              <a:rPr lang="en-US" altLang="zh-CN" sz="6000" dirty="0" smtClean="0"/>
              <a:t>)</a:t>
            </a:r>
            <a:endParaRPr lang="en-US" altLang="zh-CN" sz="6000" dirty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i.e.</a:t>
            </a:r>
            <a:r>
              <a:rPr lang="en-US" altLang="zh-CN" sz="6000" dirty="0" smtClean="0">
                <a:solidFill>
                  <a:srgbClr val="FF0000"/>
                </a:solidFill>
              </a:rPr>
              <a:t>,</a:t>
            </a:r>
            <a:r>
              <a:rPr lang="zh-CN" altLang="en-US" sz="6000" dirty="0" smtClean="0"/>
              <a:t>  </a:t>
            </a:r>
            <a:r>
              <a:rPr lang="en-US" altLang="zh-CN" sz="6000" dirty="0" smtClean="0"/>
              <a:t>(in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other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words)</a:t>
            </a: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 </a:t>
            </a:r>
            <a:r>
              <a:rPr lang="en-US" sz="6000" dirty="0" smtClean="0"/>
              <a:t>In </a:t>
            </a:r>
            <a:r>
              <a:rPr lang="en-US" sz="6000" dirty="0"/>
              <a:t>April and May, the profits grew 18% </a:t>
            </a:r>
            <a:r>
              <a:rPr lang="en-US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sz="6000" dirty="0" smtClean="0"/>
              <a:t>29%</a:t>
            </a:r>
            <a:r>
              <a:rPr lang="en-US" sz="6000" dirty="0" smtClean="0">
                <a:solidFill>
                  <a:srgbClr val="FF0000"/>
                </a:solidFill>
              </a:rPr>
              <a:t>,</a:t>
            </a:r>
            <a:r>
              <a:rPr lang="zh-CN" altLang="en-US" sz="6000" dirty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respectively</a:t>
            </a:r>
            <a:r>
              <a:rPr lang="en-US" sz="6000" dirty="0"/>
              <a:t>.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5980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Noun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Stacking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/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Verbal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47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Examples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5" y="4717511"/>
            <a:ext cx="210542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/>
              <a:t>We have proposed an approach for interoperable protocol performance </a:t>
            </a:r>
            <a:r>
              <a:rPr lang="en-US" altLang="zh-CN" sz="6000" dirty="0">
                <a:solidFill>
                  <a:srgbClr val="FF0000"/>
                </a:solidFill>
              </a:rPr>
              <a:t>comparison</a:t>
            </a:r>
            <a:r>
              <a:rPr lang="en-US" altLang="zh-CN" sz="6000" dirty="0"/>
              <a:t>.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We have proposed an approach for </a:t>
            </a:r>
            <a:r>
              <a:rPr lang="en-US" altLang="zh-CN" sz="6000" dirty="0">
                <a:solidFill>
                  <a:srgbClr val="FF0000"/>
                </a:solidFill>
              </a:rPr>
              <a:t>comparing</a:t>
            </a:r>
            <a:r>
              <a:rPr lang="en-US" altLang="zh-CN" sz="6000" dirty="0"/>
              <a:t> interoperable protocol performance.</a:t>
            </a:r>
            <a:endParaRPr lang="en-US" altLang="zh-CN" sz="6000" dirty="0" smtClean="0"/>
          </a:p>
          <a:p>
            <a:endParaRPr lang="en-US" altLang="zh-CN" sz="6000" dirty="0" smtClean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 </a:t>
            </a:r>
            <a:r>
              <a:rPr lang="en-US" altLang="zh-CN" sz="6000" dirty="0"/>
              <a:t>… takes responsibility for business transaction </a:t>
            </a:r>
            <a:r>
              <a:rPr lang="en-US" altLang="zh-CN" sz="6000" dirty="0">
                <a:solidFill>
                  <a:srgbClr val="FF0000"/>
                </a:solidFill>
              </a:rPr>
              <a:t>completion</a:t>
            </a:r>
            <a:r>
              <a:rPr lang="en-US" altLang="zh-CN" sz="6000" dirty="0"/>
              <a:t> and component failure recovery</a:t>
            </a:r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… for </a:t>
            </a:r>
            <a:r>
              <a:rPr lang="en-US" altLang="zh-CN" sz="6000" dirty="0">
                <a:solidFill>
                  <a:srgbClr val="FF0000"/>
                </a:solidFill>
              </a:rPr>
              <a:t>completing</a:t>
            </a:r>
            <a:r>
              <a:rPr lang="en-US" altLang="zh-CN" sz="6000" dirty="0"/>
              <a:t> business transactions and recovering component failures</a:t>
            </a:r>
          </a:p>
          <a:p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6500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Explicitly write out things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48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Don’t let readers </a:t>
            </a:r>
            <a:r>
              <a:rPr lang="en-US" altLang="zh-CN" sz="6000" dirty="0">
                <a:solidFill>
                  <a:srgbClr val="FF0000"/>
                </a:solidFill>
              </a:rPr>
              <a:t>guess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6" y="5289011"/>
            <a:ext cx="203931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Example: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 smtClean="0"/>
              <a:t>I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just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got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pet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gave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her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name.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This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is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cute</a:t>
            </a:r>
            <a:r>
              <a:rPr lang="en-US" altLang="zh-CN" sz="6000" dirty="0" smtClean="0"/>
              <a:t>.</a:t>
            </a:r>
          </a:p>
          <a:p>
            <a:r>
              <a:rPr lang="en-US" altLang="zh-CN" sz="6000" dirty="0" smtClean="0"/>
              <a:t>	-</a:t>
            </a:r>
            <a:r>
              <a:rPr lang="zh-CN" altLang="en-US" sz="6000" dirty="0" smtClean="0"/>
              <a:t> </a:t>
            </a:r>
            <a:r>
              <a:rPr lang="en-US" altLang="zh-CN" sz="6000" dirty="0">
                <a:solidFill>
                  <a:srgbClr val="00B050"/>
                </a:solidFill>
              </a:rPr>
              <a:t>⁉</a:t>
            </a:r>
            <a:r>
              <a:rPr lang="en-US" altLang="zh-CN" sz="6000" dirty="0" smtClean="0">
                <a:solidFill>
                  <a:srgbClr val="00B050"/>
                </a:solidFill>
              </a:rPr>
              <a:t>️</a:t>
            </a:r>
            <a:r>
              <a:rPr lang="en-US" altLang="zh-CN" sz="6000" dirty="0" smtClean="0"/>
              <a:t>This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pet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cute?</a:t>
            </a:r>
          </a:p>
          <a:p>
            <a:pPr lvl="1"/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en-US" altLang="zh-CN" sz="6000" dirty="0"/>
              <a:t>⁉</a:t>
            </a:r>
            <a:r>
              <a:rPr lang="en-US" altLang="zh-CN" sz="6000" dirty="0" smtClean="0"/>
              <a:t>️This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name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cute?</a:t>
            </a:r>
            <a:endParaRPr lang="en-US" altLang="zh-CN" sz="6000" dirty="0"/>
          </a:p>
          <a:p>
            <a:pPr lvl="1"/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en-US" altLang="zh-CN" sz="6000" dirty="0"/>
              <a:t>⁉</a:t>
            </a:r>
            <a:r>
              <a:rPr lang="en-US" altLang="zh-CN" sz="6000" dirty="0" smtClean="0"/>
              <a:t>️This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get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acquirement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process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cute?</a:t>
            </a:r>
            <a:endParaRPr lang="en-US" altLang="zh-CN" sz="6000" dirty="0"/>
          </a:p>
          <a:p>
            <a:pPr lvl="1"/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⁉</a:t>
            </a:r>
            <a:r>
              <a:rPr lang="en-US" altLang="zh-CN" sz="6000" dirty="0" smtClean="0"/>
              <a:t>️This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naming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process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cute?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9346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Dangling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modifiers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49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Examples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745" y="4717511"/>
            <a:ext cx="210542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zh-CN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zh-CN" sz="6000" dirty="0"/>
              <a:t>To improve his approach, the experiment was done.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B050"/>
                </a:solidFill>
              </a:rPr>
              <a:t>✓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To improve his approach, </a:t>
            </a:r>
            <a:r>
              <a:rPr lang="en-US" altLang="zh-CN" sz="6000" dirty="0">
                <a:solidFill>
                  <a:srgbClr val="FF0000"/>
                </a:solidFill>
              </a:rPr>
              <a:t>he</a:t>
            </a:r>
            <a:r>
              <a:rPr lang="en-US" altLang="zh-CN" sz="6000" dirty="0"/>
              <a:t> did the experiment.</a:t>
            </a:r>
            <a:endParaRPr lang="en-US" altLang="zh-CN" sz="6000" dirty="0" smtClean="0"/>
          </a:p>
          <a:p>
            <a:endParaRPr lang="en-US" altLang="zh-CN" sz="6000" dirty="0" smtClean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✗ </a:t>
            </a:r>
            <a:r>
              <a:rPr lang="en-US" altLang="zh-CN" sz="6000" dirty="0" smtClean="0"/>
              <a:t>To </a:t>
            </a:r>
            <a:r>
              <a:rPr lang="en-US" altLang="zh-CN" sz="6000" dirty="0"/>
              <a:t>capture the new semantics, the tool is extended </a:t>
            </a:r>
            <a:r>
              <a:rPr lang="en-US" altLang="zh-CN" sz="6000" dirty="0" smtClean="0"/>
              <a:t>with</a:t>
            </a:r>
            <a:r>
              <a:rPr lang="mr-IN" altLang="zh-CN" sz="6000" dirty="0" smtClean="0"/>
              <a:t>…</a:t>
            </a:r>
            <a:endParaRPr lang="en-US" altLang="zh-CN" sz="6000" dirty="0"/>
          </a:p>
          <a:p>
            <a:r>
              <a:rPr lang="en-US" altLang="zh-CN" sz="6000" dirty="0"/>
              <a:t>-</a:t>
            </a:r>
            <a:r>
              <a:rPr lang="zh-CN" altLang="en-US" sz="6000" dirty="0"/>
              <a:t> </a:t>
            </a:r>
            <a:r>
              <a:rPr lang="zh-CN" altLang="en-US" sz="6000" dirty="0">
                <a:solidFill>
                  <a:srgbClr val="00B050"/>
                </a:solidFill>
              </a:rPr>
              <a:t>✓</a:t>
            </a:r>
            <a:r>
              <a:rPr lang="zh-CN" altLang="en-US" sz="6000" dirty="0"/>
              <a:t> </a:t>
            </a:r>
            <a:r>
              <a:rPr lang="en-US" altLang="zh-CN" sz="6000" dirty="0"/>
              <a:t>To capture the new semantics, </a:t>
            </a:r>
            <a:r>
              <a:rPr lang="en-US" altLang="zh-CN" sz="6000" dirty="0">
                <a:solidFill>
                  <a:srgbClr val="FF0000"/>
                </a:solidFill>
              </a:rPr>
              <a:t>we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extend</a:t>
            </a:r>
            <a:r>
              <a:rPr lang="mr-IN" altLang="zh-CN" sz="6000" dirty="0" smtClean="0"/>
              <a:t>…</a:t>
            </a:r>
            <a:endParaRPr lang="en-US" altLang="zh-CN" sz="6000" dirty="0"/>
          </a:p>
          <a:p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9431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/>
              <a:t>Before you write a research paper</a:t>
            </a:r>
            <a:r>
              <a:rPr lang="mr-IN" altLang="zh-CN" sz="8800" dirty="0"/>
              <a:t>…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Write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Research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5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Desirable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Characteristics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9747" y="602201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Key </a:t>
            </a:r>
            <a:r>
              <a:rPr lang="en-US" altLang="zh-CN" sz="6000" dirty="0">
                <a:solidFill>
                  <a:srgbClr val="FF0000"/>
                </a:solidFill>
              </a:rPr>
              <a:t>Questions</a:t>
            </a:r>
            <a:r>
              <a:rPr lang="en-US" altLang="zh-CN" sz="6000" dirty="0"/>
              <a:t> to Double Check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593007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9747" y="8521639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Know What Your </a:t>
            </a:r>
            <a:r>
              <a:rPr lang="en-US" altLang="zh-CN" sz="6000" dirty="0">
                <a:solidFill>
                  <a:srgbClr val="FF0000"/>
                </a:solidFill>
              </a:rPr>
              <a:t>Audience</a:t>
            </a:r>
            <a:r>
              <a:rPr lang="en-US" altLang="zh-CN" sz="6000" dirty="0"/>
              <a:t> is</a:t>
            </a:r>
            <a:endParaRPr lang="en-GB" sz="60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1259823" y="8429707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III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Repetition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and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Consistency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is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Good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50</a:t>
            </a:fld>
            <a:endParaRPr lang="en-US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Repetition</a:t>
            </a:r>
            <a:endParaRPr lang="en-GB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9747" y="718787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Consistency</a:t>
            </a:r>
            <a:endParaRPr lang="en-GB" sz="60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9823" y="709593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4717764"/>
            <a:ext cx="17055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conducted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experiment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to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do</a:t>
            </a:r>
            <a:r>
              <a:rPr lang="mr-IN" altLang="zh-CN" sz="6000" dirty="0" smtClean="0"/>
              <a:t>…</a:t>
            </a:r>
            <a:r>
              <a:rPr lang="en-US" altLang="zh-CN" sz="6000" dirty="0" smtClean="0"/>
              <a:t>This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evaluation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/>
              <a:t>does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provide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insights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49746" y="8295464"/>
            <a:ext cx="189300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🤔</a:t>
            </a:r>
            <a:r>
              <a:rPr lang="en-US" altLang="zh-CN" sz="6000" dirty="0" smtClean="0"/>
              <a:t>Section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1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introduces</a:t>
            </a:r>
            <a:r>
              <a:rPr lang="mr-IN" altLang="zh-CN" sz="6000" dirty="0" smtClean="0"/>
              <a:t>…</a:t>
            </a:r>
            <a:r>
              <a:rPr lang="en-US" altLang="zh-CN" sz="6000" dirty="0" smtClean="0"/>
              <a:t>Section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gives</a:t>
            </a:r>
            <a:r>
              <a:rPr lang="mr-IN" altLang="zh-CN" sz="6000" dirty="0" smtClean="0"/>
              <a:t>…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also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give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example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in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Section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3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Finally,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we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explain</a:t>
            </a:r>
            <a:r>
              <a:rPr lang="mr-IN" altLang="zh-CN" sz="6000" dirty="0" smtClean="0"/>
              <a:t>…</a:t>
            </a:r>
            <a:r>
              <a:rPr lang="en-US" altLang="zh-CN" sz="6000" dirty="0" smtClean="0"/>
              <a:t>in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Section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4</a:t>
            </a:r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👍</a:t>
            </a:r>
            <a:r>
              <a:rPr lang="mr-IN" altLang="zh-CN" sz="6000" dirty="0" smtClean="0"/>
              <a:t>…</a:t>
            </a:r>
            <a:r>
              <a:rPr lang="en-US" altLang="zh-CN" sz="6000" dirty="0" smtClean="0">
                <a:solidFill>
                  <a:srgbClr val="FF0000"/>
                </a:solidFill>
              </a:rPr>
              <a:t>Section</a:t>
            </a:r>
            <a:r>
              <a:rPr lang="zh-CN" altLang="en-US" sz="6000" dirty="0" smtClean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3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gives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example.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Finally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Section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4</a:t>
            </a:r>
            <a:r>
              <a:rPr lang="mr-IN" altLang="zh-CN" sz="6000" dirty="0" smtClean="0"/>
              <a:t>…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10460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Fixing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long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sentences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51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3480" y="3142234"/>
            <a:ext cx="216736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</a:rPr>
              <a:t>✗</a:t>
            </a:r>
            <a:r>
              <a:rPr lang="en-US" altLang="zh-CN" sz="6000" dirty="0" smtClean="0"/>
              <a:t>In </a:t>
            </a:r>
            <a:r>
              <a:rPr lang="en-US" altLang="zh-CN" sz="6000" dirty="0"/>
              <a:t>ABC, the Project Plan module responsible for making plan can access the Process Pattern </a:t>
            </a:r>
            <a:r>
              <a:rPr lang="en-US" altLang="zh-CN" sz="6000" dirty="0">
                <a:solidFill>
                  <a:srgbClr val="FF0000"/>
                </a:solidFill>
              </a:rPr>
              <a:t>Manager, which can </a:t>
            </a:r>
            <a:r>
              <a:rPr lang="en-US" altLang="zh-CN" sz="6000" dirty="0"/>
              <a:t>choose proper process patterns from Process Pattern Base, utilize the value of estimated parameter vector in </a:t>
            </a:r>
            <a:r>
              <a:rPr lang="en-US" altLang="zh-CN" sz="6000" dirty="0" err="1"/>
              <a:t>quantitive</a:t>
            </a:r>
            <a:r>
              <a:rPr lang="en-US" altLang="zh-CN" sz="6000" dirty="0"/>
              <a:t> context models to assist the estimation in project plan, and build project plan skeleton based on the solution part of selected process patterns</a:t>
            </a:r>
            <a:r>
              <a:rPr lang="en-US" altLang="zh-CN" sz="6000" dirty="0" smtClean="0"/>
              <a:t>.</a:t>
            </a:r>
            <a:r>
              <a:rPr lang="zh-CN" altLang="en-US" sz="6000" dirty="0">
                <a:solidFill>
                  <a:srgbClr val="FF0000"/>
                </a:solidFill>
              </a:rPr>
              <a:t>😱😱😱</a:t>
            </a:r>
            <a:endParaRPr lang="en-US" altLang="zh-CN" sz="6000" dirty="0" smtClean="0"/>
          </a:p>
          <a:p>
            <a:r>
              <a:rPr lang="zh-CN" altLang="en-US" sz="6000" dirty="0" smtClean="0">
                <a:solidFill>
                  <a:srgbClr val="00B050"/>
                </a:solidFill>
              </a:rPr>
              <a:t>✓ </a:t>
            </a:r>
            <a:r>
              <a:rPr lang="en-US" altLang="zh-CN" sz="6000" dirty="0" smtClean="0"/>
              <a:t>which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can</a:t>
            </a:r>
            <a:r>
              <a:rPr lang="zh-CN" altLang="en-US" sz="6000" dirty="0" smtClean="0"/>
              <a:t> </a:t>
            </a:r>
            <a:r>
              <a:rPr lang="zh-CN" altLang="en-US" sz="6000" dirty="0" smtClean="0">
                <a:solidFill>
                  <a:srgbClr val="0070C0"/>
                </a:solidFill>
              </a:rPr>
              <a:t>➭</a:t>
            </a:r>
            <a:r>
              <a:rPr lang="en-US" altLang="zh-CN" sz="6000" dirty="0" smtClean="0"/>
              <a:t>This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manager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can</a:t>
            </a:r>
          </a:p>
        </p:txBody>
      </p:sp>
    </p:spTree>
    <p:extLst>
      <p:ext uri="{BB962C8B-B14F-4D97-AF65-F5344CB8AC3E}">
        <p14:creationId xmlns:p14="http://schemas.microsoft.com/office/powerpoint/2010/main" val="19973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Toolkits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Technical</a:t>
            </a:r>
            <a:r>
              <a:rPr lang="zh-CN" altLang="en-US" sz="4000" dirty="0"/>
              <a:t> </a:t>
            </a:r>
            <a:r>
              <a:rPr lang="en-US" altLang="zh-CN" sz="4000" dirty="0"/>
              <a:t>Written</a:t>
            </a:r>
            <a:r>
              <a:rPr lang="zh-CN" altLang="en-US" sz="4000" dirty="0"/>
              <a:t> </a:t>
            </a:r>
            <a:r>
              <a:rPr lang="en-US" altLang="zh-CN" sz="4000" dirty="0"/>
              <a:t>Issues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84980" y="1410462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1259823" y="3614730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747" y="3614312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Use</a:t>
            </a:r>
            <a:r>
              <a:rPr lang="zh-CN" altLang="en-US" sz="6000" dirty="0" smtClean="0"/>
              <a:t> </a:t>
            </a:r>
            <a:r>
              <a:rPr lang="en-US" altLang="zh-CN" sz="6000" dirty="0" err="1" smtClean="0"/>
              <a:t>LaTeX</a:t>
            </a:r>
            <a:r>
              <a:rPr lang="en-US" altLang="zh-CN" sz="6000" dirty="0" smtClean="0"/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Use</a:t>
            </a:r>
            <a:r>
              <a:rPr lang="zh-CN" altLang="en-US" sz="6000" dirty="0"/>
              <a:t> </a:t>
            </a:r>
            <a:r>
              <a:rPr lang="en-US" altLang="zh-CN" sz="6000" dirty="0" err="1" smtClean="0"/>
              <a:t>LaTeX</a:t>
            </a:r>
            <a:r>
              <a:rPr lang="en-US" altLang="zh-CN" sz="6000" dirty="0" smtClean="0"/>
              <a:t>,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and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Use</a:t>
            </a:r>
            <a:r>
              <a:rPr lang="zh-CN" altLang="en-US" sz="6000" dirty="0"/>
              <a:t> </a:t>
            </a:r>
            <a:r>
              <a:rPr lang="en-US" altLang="zh-CN" sz="6000" dirty="0" err="1" smtClean="0"/>
              <a:t>LaTeX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‼️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‼️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‼️</a:t>
            </a:r>
            <a:endParaRPr lang="en-GB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9747" y="7302170"/>
            <a:ext cx="2069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Excellent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Online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Dictionary</a:t>
            </a:r>
            <a:endParaRPr lang="en-GB" sz="6000" dirty="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1259823" y="7210238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5599" spc="-3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746" y="8409764"/>
            <a:ext cx="20484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>
                <a:hlinkClick r:id="rId3"/>
              </a:rPr>
              <a:t>https</a:t>
            </a:r>
            <a:r>
              <a:rPr lang="en-US" altLang="zh-CN" sz="6000" dirty="0">
                <a:hlinkClick r:id="rId3"/>
              </a:rPr>
              <a:t>://www.merriam-webster.com</a:t>
            </a:r>
            <a:r>
              <a:rPr lang="en-US" altLang="zh-CN" sz="6000" dirty="0" smtClean="0">
                <a:hlinkClick r:id="rId3"/>
              </a:rPr>
              <a:t>/</a:t>
            </a:r>
            <a:r>
              <a:rPr lang="zh-CN" altLang="en-US" sz="6000" dirty="0" smtClean="0"/>
              <a:t> </a:t>
            </a:r>
            <a:endParaRPr lang="en-US" altLang="zh-CN" sz="6000" dirty="0" smtClean="0"/>
          </a:p>
          <a:p>
            <a:r>
              <a:rPr lang="en-US" altLang="zh-CN" sz="6000" dirty="0" smtClean="0"/>
              <a:t>-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Has </a:t>
            </a:r>
            <a:r>
              <a:rPr lang="en-US" altLang="zh-CN" sz="6000" dirty="0"/>
              <a:t>good sample sentences</a:t>
            </a:r>
            <a:endParaRPr lang="en-US" altLang="zh-CN" sz="6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97680" y="12778740"/>
            <a:ext cx="184731" cy="369332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0"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5950" y="4172098"/>
            <a:ext cx="188657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 smtClean="0">
                <a:latin typeface="Edwardian Script ITC" charset="0"/>
                <a:ea typeface="Edwardian Script ITC" charset="0"/>
                <a:cs typeface="Edwardian Script ITC" charset="0"/>
              </a:rPr>
              <a:t>Thank</a:t>
            </a:r>
            <a:r>
              <a:rPr lang="zh-CN" altLang="en-US" sz="23900" dirty="0" smtClean="0">
                <a:latin typeface="Edwardian Script ITC" charset="0"/>
                <a:ea typeface="Edwardian Script ITC" charset="0"/>
                <a:cs typeface="Edwardian Script ITC" charset="0"/>
              </a:rPr>
              <a:t> </a:t>
            </a:r>
            <a:r>
              <a:rPr lang="en-US" altLang="zh-CN" sz="23900" dirty="0" smtClean="0">
                <a:latin typeface="Edwardian Script ITC" charset="0"/>
                <a:ea typeface="Edwardian Script ITC" charset="0"/>
                <a:cs typeface="Edwardian Script ITC" charset="0"/>
              </a:rPr>
              <a:t>you</a:t>
            </a:r>
            <a:r>
              <a:rPr lang="en-US" altLang="zh-CN" sz="23900" dirty="0">
                <a:latin typeface="Edwardian Script ITC" charset="0"/>
                <a:ea typeface="Edwardian Script ITC" charset="0"/>
                <a:cs typeface="Edwardian Script ITC" charset="0"/>
              </a:rPr>
              <a:t>!</a:t>
            </a:r>
            <a:endParaRPr lang="en-US" sz="239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89546" y="3889184"/>
            <a:ext cx="5506149" cy="5703176"/>
            <a:chOff x="1723937" y="3541931"/>
            <a:chExt cx="5506149" cy="570317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2A0CEF2C-BFC6-4568-AF13-2A3A793C7E8D}"/>
                </a:ext>
              </a:extLst>
            </p:cNvPr>
            <p:cNvSpPr/>
            <p:nvPr/>
          </p:nvSpPr>
          <p:spPr>
            <a:xfrm>
              <a:off x="1723937" y="3889184"/>
              <a:ext cx="5506149" cy="535592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E3451657-552A-4A3D-B322-84864115D944}"/>
                </a:ext>
              </a:extLst>
            </p:cNvPr>
            <p:cNvSpPr/>
            <p:nvPr/>
          </p:nvSpPr>
          <p:spPr>
            <a:xfrm>
              <a:off x="2039246" y="6591385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Interesting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idea(s)</a:t>
              </a:r>
              <a:endParaRPr lang="en-US" sz="60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CA119FCC-D49E-4FB2-A4B0-7AEE56F7722F}"/>
                </a:ext>
              </a:extLst>
            </p:cNvPr>
            <p:cNvSpPr/>
            <p:nvPr/>
          </p:nvSpPr>
          <p:spPr>
            <a:xfrm>
              <a:off x="3096506" y="3541931"/>
              <a:ext cx="2761013" cy="677108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Element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One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D1060A1A-F377-47BE-A02A-30724CCB7B9F}"/>
                </a:ext>
              </a:extLst>
            </p:cNvPr>
            <p:cNvGrpSpPr/>
            <p:nvPr/>
          </p:nvGrpSpPr>
          <p:grpSpPr>
            <a:xfrm>
              <a:off x="3923467" y="5202632"/>
              <a:ext cx="1107088" cy="1001928"/>
              <a:chOff x="4895851" y="6685918"/>
              <a:chExt cx="1107088" cy="1001928"/>
            </a:xfrm>
          </p:grpSpPr>
          <p:sp>
            <p:nvSpPr>
              <p:cNvPr id="21" name="Freeform 13">
                <a:extLst>
                  <a:ext uri="{FF2B5EF4-FFF2-40B4-BE49-F238E27FC236}">
                    <a16:creationId xmlns="" xmlns:a16="http://schemas.microsoft.com/office/drawing/2014/main" id="{7588BD60-C9D4-4422-99E0-A56873937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851" y="7252607"/>
                <a:ext cx="432319" cy="435239"/>
              </a:xfrm>
              <a:custGeom>
                <a:avLst/>
                <a:gdLst>
                  <a:gd name="T0" fmla="*/ 20 w 32"/>
                  <a:gd name="T1" fmla="*/ 32 h 32"/>
                  <a:gd name="T2" fmla="*/ 12 w 32"/>
                  <a:gd name="T3" fmla="*/ 32 h 32"/>
                  <a:gd name="T4" fmla="*/ 0 w 32"/>
                  <a:gd name="T5" fmla="*/ 20 h 32"/>
                  <a:gd name="T6" fmla="*/ 0 w 32"/>
                  <a:gd name="T7" fmla="*/ 12 h 32"/>
                  <a:gd name="T8" fmla="*/ 12 w 32"/>
                  <a:gd name="T9" fmla="*/ 0 h 32"/>
                  <a:gd name="T10" fmla="*/ 20 w 32"/>
                  <a:gd name="T11" fmla="*/ 0 h 32"/>
                  <a:gd name="T12" fmla="*/ 32 w 32"/>
                  <a:gd name="T13" fmla="*/ 12 h 32"/>
                  <a:gd name="T14" fmla="*/ 32 w 32"/>
                  <a:gd name="T15" fmla="*/ 20 h 32"/>
                  <a:gd name="T16" fmla="*/ 20 w 32"/>
                  <a:gd name="T17" fmla="*/ 32 h 32"/>
                  <a:gd name="T18" fmla="*/ 12 w 32"/>
                  <a:gd name="T19" fmla="*/ 3 h 32"/>
                  <a:gd name="T20" fmla="*/ 3 w 32"/>
                  <a:gd name="T21" fmla="*/ 12 h 32"/>
                  <a:gd name="T22" fmla="*/ 3 w 32"/>
                  <a:gd name="T23" fmla="*/ 20 h 32"/>
                  <a:gd name="T24" fmla="*/ 12 w 32"/>
                  <a:gd name="T25" fmla="*/ 29 h 32"/>
                  <a:gd name="T26" fmla="*/ 20 w 32"/>
                  <a:gd name="T27" fmla="*/ 29 h 32"/>
                  <a:gd name="T28" fmla="*/ 29 w 32"/>
                  <a:gd name="T29" fmla="*/ 20 h 32"/>
                  <a:gd name="T30" fmla="*/ 29 w 32"/>
                  <a:gd name="T31" fmla="*/ 12 h 32"/>
                  <a:gd name="T32" fmla="*/ 20 w 32"/>
                  <a:gd name="T33" fmla="*/ 3 h 32"/>
                  <a:gd name="T34" fmla="*/ 12 w 32"/>
                  <a:gd name="T35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2">
                    <a:moveTo>
                      <a:pt x="20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0"/>
                      <a:pt x="32" y="5"/>
                      <a:pt x="32" y="1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7"/>
                      <a:pt x="27" y="32"/>
                      <a:pt x="20" y="32"/>
                    </a:cubicBezTo>
                    <a:close/>
                    <a:moveTo>
                      <a:pt x="12" y="3"/>
                    </a:moveTo>
                    <a:cubicBezTo>
                      <a:pt x="7" y="3"/>
                      <a:pt x="3" y="7"/>
                      <a:pt x="3" y="1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5"/>
                      <a:pt x="7" y="29"/>
                      <a:pt x="12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5" y="29"/>
                      <a:pt x="29" y="25"/>
                      <a:pt x="29" y="2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7"/>
                      <a:pt x="25" y="3"/>
                      <a:pt x="20" y="3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="" xmlns:a16="http://schemas.microsoft.com/office/drawing/2014/main" id="{3CE8E50E-C169-46D8-B326-A32F3A54A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325" y="7349003"/>
                <a:ext cx="175264" cy="175265"/>
              </a:xfrm>
              <a:custGeom>
                <a:avLst/>
                <a:gdLst>
                  <a:gd name="T0" fmla="*/ 2 w 13"/>
                  <a:gd name="T1" fmla="*/ 13 h 13"/>
                  <a:gd name="T2" fmla="*/ 0 w 13"/>
                  <a:gd name="T3" fmla="*/ 11 h 13"/>
                  <a:gd name="T4" fmla="*/ 0 w 13"/>
                  <a:gd name="T5" fmla="*/ 7 h 13"/>
                  <a:gd name="T6" fmla="*/ 7 w 13"/>
                  <a:gd name="T7" fmla="*/ 0 h 13"/>
                  <a:gd name="T8" fmla="*/ 11 w 13"/>
                  <a:gd name="T9" fmla="*/ 0 h 13"/>
                  <a:gd name="T10" fmla="*/ 13 w 13"/>
                  <a:gd name="T11" fmla="*/ 2 h 13"/>
                  <a:gd name="T12" fmla="*/ 11 w 13"/>
                  <a:gd name="T13" fmla="*/ 3 h 13"/>
                  <a:gd name="T14" fmla="*/ 7 w 13"/>
                  <a:gd name="T15" fmla="*/ 3 h 13"/>
                  <a:gd name="T16" fmla="*/ 4 w 13"/>
                  <a:gd name="T17" fmla="*/ 7 h 13"/>
                  <a:gd name="T18" fmla="*/ 4 w 13"/>
                  <a:gd name="T19" fmla="*/ 11 h 13"/>
                  <a:gd name="T20" fmla="*/ 2 w 13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3"/>
                      <a:pt x="12" y="3"/>
                      <a:pt x="11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4" y="5"/>
                      <a:pt x="4" y="7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="" xmlns:a16="http://schemas.microsoft.com/office/drawing/2014/main" id="{1CE97444-E36C-437D-8F45-D2E5A126D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827" y="7103633"/>
                <a:ext cx="134369" cy="55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7">
                <a:extLst>
                  <a:ext uri="{FF2B5EF4-FFF2-40B4-BE49-F238E27FC236}">
                    <a16:creationId xmlns="" xmlns:a16="http://schemas.microsoft.com/office/drawing/2014/main" id="{AA1F3FA5-E0F9-4958-8E30-B899BDC4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827" y="7010158"/>
                <a:ext cx="134369" cy="40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">
                <a:extLst>
                  <a:ext uri="{FF2B5EF4-FFF2-40B4-BE49-F238E27FC236}">
                    <a16:creationId xmlns="" xmlns:a16="http://schemas.microsoft.com/office/drawing/2014/main" id="{ACBD2CAF-4658-42E1-A998-CB6737675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851" y="6846578"/>
                <a:ext cx="432319" cy="595899"/>
              </a:xfrm>
              <a:custGeom>
                <a:avLst/>
                <a:gdLst>
                  <a:gd name="T0" fmla="*/ 31 w 32"/>
                  <a:gd name="T1" fmla="*/ 44 h 44"/>
                  <a:gd name="T2" fmla="*/ 29 w 32"/>
                  <a:gd name="T3" fmla="*/ 42 h 44"/>
                  <a:gd name="T4" fmla="*/ 20 w 32"/>
                  <a:gd name="T5" fmla="*/ 33 h 44"/>
                  <a:gd name="T6" fmla="*/ 12 w 32"/>
                  <a:gd name="T7" fmla="*/ 33 h 44"/>
                  <a:gd name="T8" fmla="*/ 3 w 32"/>
                  <a:gd name="T9" fmla="*/ 42 h 44"/>
                  <a:gd name="T10" fmla="*/ 1 w 32"/>
                  <a:gd name="T11" fmla="*/ 44 h 44"/>
                  <a:gd name="T12" fmla="*/ 0 w 32"/>
                  <a:gd name="T13" fmla="*/ 42 h 44"/>
                  <a:gd name="T14" fmla="*/ 0 w 32"/>
                  <a:gd name="T15" fmla="*/ 12 h 44"/>
                  <a:gd name="T16" fmla="*/ 12 w 32"/>
                  <a:gd name="T17" fmla="*/ 0 h 44"/>
                  <a:gd name="T18" fmla="*/ 20 w 32"/>
                  <a:gd name="T19" fmla="*/ 0 h 44"/>
                  <a:gd name="T20" fmla="*/ 32 w 32"/>
                  <a:gd name="T21" fmla="*/ 12 h 44"/>
                  <a:gd name="T22" fmla="*/ 32 w 32"/>
                  <a:gd name="T23" fmla="*/ 42 h 44"/>
                  <a:gd name="T24" fmla="*/ 31 w 32"/>
                  <a:gd name="T25" fmla="*/ 44 h 44"/>
                  <a:gd name="T26" fmla="*/ 12 w 32"/>
                  <a:gd name="T27" fmla="*/ 3 h 44"/>
                  <a:gd name="T28" fmla="*/ 3 w 32"/>
                  <a:gd name="T29" fmla="*/ 12 h 44"/>
                  <a:gd name="T30" fmla="*/ 3 w 32"/>
                  <a:gd name="T31" fmla="*/ 33 h 44"/>
                  <a:gd name="T32" fmla="*/ 12 w 32"/>
                  <a:gd name="T33" fmla="*/ 30 h 44"/>
                  <a:gd name="T34" fmla="*/ 20 w 32"/>
                  <a:gd name="T35" fmla="*/ 30 h 44"/>
                  <a:gd name="T36" fmla="*/ 29 w 32"/>
                  <a:gd name="T37" fmla="*/ 33 h 44"/>
                  <a:gd name="T38" fmla="*/ 29 w 32"/>
                  <a:gd name="T39" fmla="*/ 12 h 44"/>
                  <a:gd name="T40" fmla="*/ 20 w 32"/>
                  <a:gd name="T41" fmla="*/ 3 h 44"/>
                  <a:gd name="T42" fmla="*/ 12 w 32"/>
                  <a:gd name="T43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44">
                    <a:moveTo>
                      <a:pt x="31" y="44"/>
                    </a:move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37"/>
                      <a:pt x="25" y="33"/>
                      <a:pt x="20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7" y="33"/>
                      <a:pt x="3" y="37"/>
                      <a:pt x="3" y="42"/>
                    </a:cubicBezTo>
                    <a:cubicBezTo>
                      <a:pt x="3" y="43"/>
                      <a:pt x="2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0"/>
                      <a:pt x="32" y="5"/>
                      <a:pt x="32" y="1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4"/>
                      <a:pt x="31" y="44"/>
                    </a:cubicBezTo>
                    <a:close/>
                    <a:moveTo>
                      <a:pt x="12" y="3"/>
                    </a:moveTo>
                    <a:cubicBezTo>
                      <a:pt x="7" y="3"/>
                      <a:pt x="3" y="7"/>
                      <a:pt x="3" y="12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5" y="31"/>
                      <a:pt x="8" y="30"/>
                      <a:pt x="12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4" y="30"/>
                      <a:pt x="27" y="31"/>
                      <a:pt x="29" y="3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7"/>
                      <a:pt x="25" y="3"/>
                      <a:pt x="20" y="3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9">
                <a:extLst>
                  <a:ext uri="{FF2B5EF4-FFF2-40B4-BE49-F238E27FC236}">
                    <a16:creationId xmlns="" xmlns:a16="http://schemas.microsoft.com/office/drawing/2014/main" id="{61261D3D-5713-4036-97DB-0D4A80637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33826" y="6685918"/>
                <a:ext cx="353451" cy="242448"/>
              </a:xfrm>
              <a:custGeom>
                <a:avLst/>
                <a:gdLst>
                  <a:gd name="T0" fmla="*/ 25 w 26"/>
                  <a:gd name="T1" fmla="*/ 18 h 18"/>
                  <a:gd name="T2" fmla="*/ 23 w 26"/>
                  <a:gd name="T3" fmla="*/ 18 h 18"/>
                  <a:gd name="T4" fmla="*/ 17 w 26"/>
                  <a:gd name="T5" fmla="*/ 15 h 18"/>
                  <a:gd name="T6" fmla="*/ 9 w 26"/>
                  <a:gd name="T7" fmla="*/ 15 h 18"/>
                  <a:gd name="T8" fmla="*/ 3 w 26"/>
                  <a:gd name="T9" fmla="*/ 18 h 18"/>
                  <a:gd name="T10" fmla="*/ 1 w 26"/>
                  <a:gd name="T11" fmla="*/ 18 h 18"/>
                  <a:gd name="T12" fmla="*/ 0 w 26"/>
                  <a:gd name="T13" fmla="*/ 17 h 18"/>
                  <a:gd name="T14" fmla="*/ 0 w 26"/>
                  <a:gd name="T15" fmla="*/ 10 h 18"/>
                  <a:gd name="T16" fmla="*/ 10 w 26"/>
                  <a:gd name="T17" fmla="*/ 0 h 18"/>
                  <a:gd name="T18" fmla="*/ 16 w 26"/>
                  <a:gd name="T19" fmla="*/ 0 h 18"/>
                  <a:gd name="T20" fmla="*/ 26 w 26"/>
                  <a:gd name="T21" fmla="*/ 10 h 18"/>
                  <a:gd name="T22" fmla="*/ 26 w 26"/>
                  <a:gd name="T23" fmla="*/ 17 h 18"/>
                  <a:gd name="T24" fmla="*/ 25 w 26"/>
                  <a:gd name="T25" fmla="*/ 18 h 18"/>
                  <a:gd name="T26" fmla="*/ 25 w 26"/>
                  <a:gd name="T27" fmla="*/ 18 h 18"/>
                  <a:gd name="T28" fmla="*/ 9 w 26"/>
                  <a:gd name="T29" fmla="*/ 12 h 18"/>
                  <a:gd name="T30" fmla="*/ 17 w 26"/>
                  <a:gd name="T31" fmla="*/ 12 h 18"/>
                  <a:gd name="T32" fmla="*/ 23 w 26"/>
                  <a:gd name="T33" fmla="*/ 13 h 18"/>
                  <a:gd name="T34" fmla="*/ 23 w 26"/>
                  <a:gd name="T35" fmla="*/ 10 h 18"/>
                  <a:gd name="T36" fmla="*/ 16 w 26"/>
                  <a:gd name="T37" fmla="*/ 4 h 18"/>
                  <a:gd name="T38" fmla="*/ 10 w 26"/>
                  <a:gd name="T39" fmla="*/ 4 h 18"/>
                  <a:gd name="T40" fmla="*/ 3 w 26"/>
                  <a:gd name="T41" fmla="*/ 10 h 18"/>
                  <a:gd name="T42" fmla="*/ 3 w 26"/>
                  <a:gd name="T43" fmla="*/ 13 h 18"/>
                  <a:gd name="T44" fmla="*/ 9 w 26"/>
                  <a:gd name="T45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18">
                    <a:moveTo>
                      <a:pt x="25" y="18"/>
                    </a:moveTo>
                    <a:cubicBezTo>
                      <a:pt x="24" y="18"/>
                      <a:pt x="24" y="18"/>
                      <a:pt x="23" y="18"/>
                    </a:cubicBezTo>
                    <a:cubicBezTo>
                      <a:pt x="22" y="16"/>
                      <a:pt x="20" y="15"/>
                      <a:pt x="17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4" y="16"/>
                      <a:pt x="3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2" y="0"/>
                      <a:pt x="26" y="5"/>
                      <a:pt x="26" y="10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lose/>
                    <a:moveTo>
                      <a:pt x="9" y="12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2"/>
                      <a:pt x="21" y="12"/>
                      <a:pt x="23" y="1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0" y="4"/>
                      <a:pt x="16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4"/>
                      <a:pt x="3" y="7"/>
                      <a:pt x="3" y="1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2"/>
                      <a:pt x="7" y="12"/>
                      <a:pt x="9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0">
                <a:extLst>
                  <a:ext uri="{FF2B5EF4-FFF2-40B4-BE49-F238E27FC236}">
                    <a16:creationId xmlns="" xmlns:a16="http://schemas.microsoft.com/office/drawing/2014/main" id="{6C93C1A5-A97C-4BF8-A5E3-A8B6AFA0F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936" y="7252607"/>
                <a:ext cx="444003" cy="435239"/>
              </a:xfrm>
              <a:custGeom>
                <a:avLst/>
                <a:gdLst>
                  <a:gd name="T0" fmla="*/ 21 w 33"/>
                  <a:gd name="T1" fmla="*/ 32 h 32"/>
                  <a:gd name="T2" fmla="*/ 13 w 33"/>
                  <a:gd name="T3" fmla="*/ 32 h 32"/>
                  <a:gd name="T4" fmla="*/ 0 w 33"/>
                  <a:gd name="T5" fmla="*/ 20 h 32"/>
                  <a:gd name="T6" fmla="*/ 0 w 33"/>
                  <a:gd name="T7" fmla="*/ 12 h 32"/>
                  <a:gd name="T8" fmla="*/ 13 w 33"/>
                  <a:gd name="T9" fmla="*/ 0 h 32"/>
                  <a:gd name="T10" fmla="*/ 21 w 33"/>
                  <a:gd name="T11" fmla="*/ 0 h 32"/>
                  <a:gd name="T12" fmla="*/ 33 w 33"/>
                  <a:gd name="T13" fmla="*/ 12 h 32"/>
                  <a:gd name="T14" fmla="*/ 33 w 33"/>
                  <a:gd name="T15" fmla="*/ 20 h 32"/>
                  <a:gd name="T16" fmla="*/ 21 w 33"/>
                  <a:gd name="T17" fmla="*/ 32 h 32"/>
                  <a:gd name="T18" fmla="*/ 13 w 33"/>
                  <a:gd name="T19" fmla="*/ 3 h 32"/>
                  <a:gd name="T20" fmla="*/ 4 w 33"/>
                  <a:gd name="T21" fmla="*/ 12 h 32"/>
                  <a:gd name="T22" fmla="*/ 4 w 33"/>
                  <a:gd name="T23" fmla="*/ 20 h 32"/>
                  <a:gd name="T24" fmla="*/ 13 w 33"/>
                  <a:gd name="T25" fmla="*/ 29 h 32"/>
                  <a:gd name="T26" fmla="*/ 21 w 33"/>
                  <a:gd name="T27" fmla="*/ 29 h 32"/>
                  <a:gd name="T28" fmla="*/ 30 w 33"/>
                  <a:gd name="T29" fmla="*/ 20 h 32"/>
                  <a:gd name="T30" fmla="*/ 30 w 33"/>
                  <a:gd name="T31" fmla="*/ 12 h 32"/>
                  <a:gd name="T32" fmla="*/ 21 w 33"/>
                  <a:gd name="T33" fmla="*/ 3 h 32"/>
                  <a:gd name="T34" fmla="*/ 13 w 33"/>
                  <a:gd name="T35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32">
                    <a:moveTo>
                      <a:pt x="21" y="32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6" y="32"/>
                      <a:pt x="0" y="27"/>
                      <a:pt x="0" y="2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0"/>
                      <a:pt x="33" y="5"/>
                      <a:pt x="33" y="12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7"/>
                      <a:pt x="28" y="32"/>
                      <a:pt x="21" y="32"/>
                    </a:cubicBezTo>
                    <a:close/>
                    <a:moveTo>
                      <a:pt x="13" y="3"/>
                    </a:moveTo>
                    <a:cubicBezTo>
                      <a:pt x="8" y="3"/>
                      <a:pt x="4" y="7"/>
                      <a:pt x="4" y="1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5"/>
                      <a:pt x="8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6" y="29"/>
                      <a:pt x="30" y="25"/>
                      <a:pt x="30" y="20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26" y="3"/>
                      <a:pt x="21" y="3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>
                <a:extLst>
                  <a:ext uri="{FF2B5EF4-FFF2-40B4-BE49-F238E27FC236}">
                    <a16:creationId xmlns="" xmlns:a16="http://schemas.microsoft.com/office/drawing/2014/main" id="{9C3C92DB-77CD-451C-9D42-27814DC34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7015" y="7349003"/>
                <a:ext cx="160660" cy="175265"/>
              </a:xfrm>
              <a:custGeom>
                <a:avLst/>
                <a:gdLst>
                  <a:gd name="T0" fmla="*/ 1 w 12"/>
                  <a:gd name="T1" fmla="*/ 13 h 13"/>
                  <a:gd name="T2" fmla="*/ 0 w 12"/>
                  <a:gd name="T3" fmla="*/ 11 h 13"/>
                  <a:gd name="T4" fmla="*/ 0 w 12"/>
                  <a:gd name="T5" fmla="*/ 7 h 13"/>
                  <a:gd name="T6" fmla="*/ 7 w 12"/>
                  <a:gd name="T7" fmla="*/ 0 h 13"/>
                  <a:gd name="T8" fmla="*/ 11 w 12"/>
                  <a:gd name="T9" fmla="*/ 0 h 13"/>
                  <a:gd name="T10" fmla="*/ 12 w 12"/>
                  <a:gd name="T11" fmla="*/ 2 h 13"/>
                  <a:gd name="T12" fmla="*/ 11 w 12"/>
                  <a:gd name="T13" fmla="*/ 3 h 13"/>
                  <a:gd name="T14" fmla="*/ 7 w 12"/>
                  <a:gd name="T15" fmla="*/ 3 h 13"/>
                  <a:gd name="T16" fmla="*/ 3 w 12"/>
                  <a:gd name="T17" fmla="*/ 7 h 13"/>
                  <a:gd name="T18" fmla="*/ 3 w 12"/>
                  <a:gd name="T19" fmla="*/ 11 h 13"/>
                  <a:gd name="T20" fmla="*/ 1 w 12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3">
                    <a:moveTo>
                      <a:pt x="1" y="13"/>
                    </a:moveTo>
                    <a:cubicBezTo>
                      <a:pt x="0" y="13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1"/>
                      <a:pt x="12" y="2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2" y="13"/>
                      <a:pt x="1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="" xmlns:a16="http://schemas.microsoft.com/office/drawing/2014/main" id="{36E77963-A648-4909-A2BE-4815BE1A1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594" y="7103633"/>
                <a:ext cx="122685" cy="55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="" xmlns:a16="http://schemas.microsoft.com/office/drawing/2014/main" id="{817F4B9F-249E-46C2-8B62-52007B25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594" y="7010158"/>
                <a:ext cx="122685" cy="40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="" xmlns:a16="http://schemas.microsoft.com/office/drawing/2014/main" id="{EE6EBCFA-CB70-451D-BA53-B2455135C1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936" y="6846578"/>
                <a:ext cx="444003" cy="595899"/>
              </a:xfrm>
              <a:custGeom>
                <a:avLst/>
                <a:gdLst>
                  <a:gd name="T0" fmla="*/ 31 w 33"/>
                  <a:gd name="T1" fmla="*/ 44 h 44"/>
                  <a:gd name="T2" fmla="*/ 30 w 33"/>
                  <a:gd name="T3" fmla="*/ 42 h 44"/>
                  <a:gd name="T4" fmla="*/ 21 w 33"/>
                  <a:gd name="T5" fmla="*/ 33 h 44"/>
                  <a:gd name="T6" fmla="*/ 13 w 33"/>
                  <a:gd name="T7" fmla="*/ 33 h 44"/>
                  <a:gd name="T8" fmla="*/ 4 w 33"/>
                  <a:gd name="T9" fmla="*/ 42 h 44"/>
                  <a:gd name="T10" fmla="*/ 2 w 33"/>
                  <a:gd name="T11" fmla="*/ 44 h 44"/>
                  <a:gd name="T12" fmla="*/ 0 w 33"/>
                  <a:gd name="T13" fmla="*/ 42 h 44"/>
                  <a:gd name="T14" fmla="*/ 0 w 33"/>
                  <a:gd name="T15" fmla="*/ 12 h 44"/>
                  <a:gd name="T16" fmla="*/ 13 w 33"/>
                  <a:gd name="T17" fmla="*/ 0 h 44"/>
                  <a:gd name="T18" fmla="*/ 21 w 33"/>
                  <a:gd name="T19" fmla="*/ 0 h 44"/>
                  <a:gd name="T20" fmla="*/ 33 w 33"/>
                  <a:gd name="T21" fmla="*/ 12 h 44"/>
                  <a:gd name="T22" fmla="*/ 33 w 33"/>
                  <a:gd name="T23" fmla="*/ 42 h 44"/>
                  <a:gd name="T24" fmla="*/ 31 w 33"/>
                  <a:gd name="T25" fmla="*/ 44 h 44"/>
                  <a:gd name="T26" fmla="*/ 13 w 33"/>
                  <a:gd name="T27" fmla="*/ 30 h 44"/>
                  <a:gd name="T28" fmla="*/ 21 w 33"/>
                  <a:gd name="T29" fmla="*/ 30 h 44"/>
                  <a:gd name="T30" fmla="*/ 30 w 33"/>
                  <a:gd name="T31" fmla="*/ 33 h 44"/>
                  <a:gd name="T32" fmla="*/ 30 w 33"/>
                  <a:gd name="T33" fmla="*/ 12 h 44"/>
                  <a:gd name="T34" fmla="*/ 21 w 33"/>
                  <a:gd name="T35" fmla="*/ 3 h 44"/>
                  <a:gd name="T36" fmla="*/ 13 w 33"/>
                  <a:gd name="T37" fmla="*/ 3 h 44"/>
                  <a:gd name="T38" fmla="*/ 4 w 33"/>
                  <a:gd name="T39" fmla="*/ 12 h 44"/>
                  <a:gd name="T40" fmla="*/ 4 w 33"/>
                  <a:gd name="T41" fmla="*/ 33 h 44"/>
                  <a:gd name="T42" fmla="*/ 13 w 33"/>
                  <a:gd name="T4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4">
                    <a:moveTo>
                      <a:pt x="31" y="44"/>
                    </a:moveTo>
                    <a:cubicBezTo>
                      <a:pt x="30" y="44"/>
                      <a:pt x="30" y="43"/>
                      <a:pt x="30" y="42"/>
                    </a:cubicBezTo>
                    <a:cubicBezTo>
                      <a:pt x="30" y="37"/>
                      <a:pt x="26" y="33"/>
                      <a:pt x="21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8" y="33"/>
                      <a:pt x="4" y="37"/>
                      <a:pt x="4" y="42"/>
                    </a:cubicBezTo>
                    <a:cubicBezTo>
                      <a:pt x="4" y="43"/>
                      <a:pt x="3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0"/>
                      <a:pt x="33" y="5"/>
                      <a:pt x="33" y="1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3"/>
                      <a:pt x="32" y="44"/>
                      <a:pt x="31" y="44"/>
                    </a:cubicBezTo>
                    <a:close/>
                    <a:moveTo>
                      <a:pt x="13" y="30"/>
                    </a:moveTo>
                    <a:cubicBezTo>
                      <a:pt x="21" y="30"/>
                      <a:pt x="21" y="30"/>
                      <a:pt x="21" y="30"/>
                    </a:cubicBezTo>
                    <a:cubicBezTo>
                      <a:pt x="24" y="30"/>
                      <a:pt x="27" y="31"/>
                      <a:pt x="30" y="3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26" y="3"/>
                      <a:pt x="21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8" y="3"/>
                      <a:pt x="4" y="7"/>
                      <a:pt x="4" y="1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1"/>
                      <a:pt x="9" y="30"/>
                      <a:pt x="13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="" xmlns:a16="http://schemas.microsoft.com/office/drawing/2014/main" id="{0BE0FFB3-CDF7-4539-A7A6-7FC28F2758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6909" y="6685918"/>
                <a:ext cx="368055" cy="242448"/>
              </a:xfrm>
              <a:custGeom>
                <a:avLst/>
                <a:gdLst>
                  <a:gd name="T0" fmla="*/ 25 w 27"/>
                  <a:gd name="T1" fmla="*/ 18 h 18"/>
                  <a:gd name="T2" fmla="*/ 24 w 27"/>
                  <a:gd name="T3" fmla="*/ 18 h 18"/>
                  <a:gd name="T4" fmla="*/ 18 w 27"/>
                  <a:gd name="T5" fmla="*/ 15 h 18"/>
                  <a:gd name="T6" fmla="*/ 10 w 27"/>
                  <a:gd name="T7" fmla="*/ 15 h 18"/>
                  <a:gd name="T8" fmla="*/ 3 w 27"/>
                  <a:gd name="T9" fmla="*/ 18 h 18"/>
                  <a:gd name="T10" fmla="*/ 2 w 27"/>
                  <a:gd name="T11" fmla="*/ 18 h 18"/>
                  <a:gd name="T12" fmla="*/ 0 w 27"/>
                  <a:gd name="T13" fmla="*/ 17 h 18"/>
                  <a:gd name="T14" fmla="*/ 0 w 27"/>
                  <a:gd name="T15" fmla="*/ 10 h 18"/>
                  <a:gd name="T16" fmla="*/ 10 w 27"/>
                  <a:gd name="T17" fmla="*/ 0 h 18"/>
                  <a:gd name="T18" fmla="*/ 17 w 27"/>
                  <a:gd name="T19" fmla="*/ 0 h 18"/>
                  <a:gd name="T20" fmla="*/ 27 w 27"/>
                  <a:gd name="T21" fmla="*/ 10 h 18"/>
                  <a:gd name="T22" fmla="*/ 27 w 27"/>
                  <a:gd name="T23" fmla="*/ 17 h 18"/>
                  <a:gd name="T24" fmla="*/ 26 w 27"/>
                  <a:gd name="T25" fmla="*/ 18 h 18"/>
                  <a:gd name="T26" fmla="*/ 25 w 27"/>
                  <a:gd name="T27" fmla="*/ 18 h 18"/>
                  <a:gd name="T28" fmla="*/ 10 w 27"/>
                  <a:gd name="T29" fmla="*/ 12 h 18"/>
                  <a:gd name="T30" fmla="*/ 18 w 27"/>
                  <a:gd name="T31" fmla="*/ 12 h 18"/>
                  <a:gd name="T32" fmla="*/ 23 w 27"/>
                  <a:gd name="T33" fmla="*/ 13 h 18"/>
                  <a:gd name="T34" fmla="*/ 23 w 27"/>
                  <a:gd name="T35" fmla="*/ 10 h 18"/>
                  <a:gd name="T36" fmla="*/ 17 w 27"/>
                  <a:gd name="T37" fmla="*/ 4 h 18"/>
                  <a:gd name="T38" fmla="*/ 10 w 27"/>
                  <a:gd name="T39" fmla="*/ 4 h 18"/>
                  <a:gd name="T40" fmla="*/ 4 w 27"/>
                  <a:gd name="T41" fmla="*/ 10 h 18"/>
                  <a:gd name="T42" fmla="*/ 4 w 27"/>
                  <a:gd name="T43" fmla="*/ 13 h 18"/>
                  <a:gd name="T44" fmla="*/ 10 w 27"/>
                  <a:gd name="T45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18">
                    <a:moveTo>
                      <a:pt x="25" y="18"/>
                    </a:moveTo>
                    <a:cubicBezTo>
                      <a:pt x="25" y="18"/>
                      <a:pt x="24" y="18"/>
                      <a:pt x="24" y="18"/>
                    </a:cubicBezTo>
                    <a:cubicBezTo>
                      <a:pt x="22" y="16"/>
                      <a:pt x="20" y="15"/>
                      <a:pt x="18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6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7" y="5"/>
                      <a:pt x="27" y="10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7"/>
                      <a:pt x="26" y="18"/>
                      <a:pt x="26" y="18"/>
                    </a:cubicBezTo>
                    <a:cubicBezTo>
                      <a:pt x="26" y="18"/>
                      <a:pt x="25" y="18"/>
                      <a:pt x="25" y="18"/>
                    </a:cubicBezTo>
                    <a:close/>
                    <a:moveTo>
                      <a:pt x="10" y="12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2" y="12"/>
                      <a:pt x="23" y="1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1" y="4"/>
                      <a:pt x="17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4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2"/>
                      <a:pt x="8" y="12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7">
                <a:extLst>
                  <a:ext uri="{FF2B5EF4-FFF2-40B4-BE49-F238E27FC236}">
                    <a16:creationId xmlns="" xmlns:a16="http://schemas.microsoft.com/office/drawing/2014/main" id="{0AAEE511-E58F-480F-B4DB-772FC79D22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7275" y="6983868"/>
                <a:ext cx="324240" cy="350529"/>
              </a:xfrm>
              <a:custGeom>
                <a:avLst/>
                <a:gdLst>
                  <a:gd name="T0" fmla="*/ 22 w 24"/>
                  <a:gd name="T1" fmla="*/ 26 h 26"/>
                  <a:gd name="T2" fmla="*/ 2 w 24"/>
                  <a:gd name="T3" fmla="*/ 26 h 26"/>
                  <a:gd name="T4" fmla="*/ 0 w 24"/>
                  <a:gd name="T5" fmla="*/ 25 h 26"/>
                  <a:gd name="T6" fmla="*/ 0 w 24"/>
                  <a:gd name="T7" fmla="*/ 2 h 26"/>
                  <a:gd name="T8" fmla="*/ 2 w 24"/>
                  <a:gd name="T9" fmla="*/ 0 h 26"/>
                  <a:gd name="T10" fmla="*/ 22 w 24"/>
                  <a:gd name="T11" fmla="*/ 0 h 26"/>
                  <a:gd name="T12" fmla="*/ 24 w 24"/>
                  <a:gd name="T13" fmla="*/ 2 h 26"/>
                  <a:gd name="T14" fmla="*/ 24 w 24"/>
                  <a:gd name="T15" fmla="*/ 25 h 26"/>
                  <a:gd name="T16" fmla="*/ 22 w 24"/>
                  <a:gd name="T17" fmla="*/ 26 h 26"/>
                  <a:gd name="T18" fmla="*/ 3 w 24"/>
                  <a:gd name="T19" fmla="*/ 23 h 26"/>
                  <a:gd name="T20" fmla="*/ 20 w 24"/>
                  <a:gd name="T21" fmla="*/ 23 h 26"/>
                  <a:gd name="T22" fmla="*/ 20 w 24"/>
                  <a:gd name="T23" fmla="*/ 4 h 26"/>
                  <a:gd name="T24" fmla="*/ 3 w 24"/>
                  <a:gd name="T25" fmla="*/ 4 h 26"/>
                  <a:gd name="T26" fmla="*/ 3 w 24"/>
                  <a:gd name="T2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6">
                    <a:moveTo>
                      <a:pt x="22" y="26"/>
                    </a:move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6"/>
                      <a:pt x="0" y="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6"/>
                      <a:pt x="23" y="26"/>
                      <a:pt x="22" y="26"/>
                    </a:cubicBezTo>
                    <a:close/>
                    <a:moveTo>
                      <a:pt x="3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3" y="4"/>
                      <a:pt x="3" y="4"/>
                      <a:pt x="3" y="4"/>
                    </a:cubicBezTo>
                    <a:lnTo>
                      <a:pt x="3" y="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8">
                <a:extLst>
                  <a:ext uri="{FF2B5EF4-FFF2-40B4-BE49-F238E27FC236}">
                    <a16:creationId xmlns="" xmlns:a16="http://schemas.microsoft.com/office/drawing/2014/main" id="{79739D06-E556-4245-BFF6-594173A69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7275" y="7293502"/>
                <a:ext cx="324240" cy="175265"/>
              </a:xfrm>
              <a:custGeom>
                <a:avLst/>
                <a:gdLst>
                  <a:gd name="T0" fmla="*/ 22 w 24"/>
                  <a:gd name="T1" fmla="*/ 13 h 13"/>
                  <a:gd name="T2" fmla="*/ 2 w 24"/>
                  <a:gd name="T3" fmla="*/ 13 h 13"/>
                  <a:gd name="T4" fmla="*/ 0 w 24"/>
                  <a:gd name="T5" fmla="*/ 12 h 13"/>
                  <a:gd name="T6" fmla="*/ 0 w 24"/>
                  <a:gd name="T7" fmla="*/ 2 h 13"/>
                  <a:gd name="T8" fmla="*/ 2 w 24"/>
                  <a:gd name="T9" fmla="*/ 0 h 13"/>
                  <a:gd name="T10" fmla="*/ 22 w 24"/>
                  <a:gd name="T11" fmla="*/ 0 h 13"/>
                  <a:gd name="T12" fmla="*/ 24 w 24"/>
                  <a:gd name="T13" fmla="*/ 2 h 13"/>
                  <a:gd name="T14" fmla="*/ 24 w 24"/>
                  <a:gd name="T15" fmla="*/ 12 h 13"/>
                  <a:gd name="T16" fmla="*/ 22 w 24"/>
                  <a:gd name="T17" fmla="*/ 13 h 13"/>
                  <a:gd name="T18" fmla="*/ 3 w 24"/>
                  <a:gd name="T19" fmla="*/ 10 h 13"/>
                  <a:gd name="T20" fmla="*/ 20 w 24"/>
                  <a:gd name="T21" fmla="*/ 10 h 13"/>
                  <a:gd name="T22" fmla="*/ 20 w 24"/>
                  <a:gd name="T23" fmla="*/ 3 h 13"/>
                  <a:gd name="T24" fmla="*/ 3 w 24"/>
                  <a:gd name="T25" fmla="*/ 3 h 13"/>
                  <a:gd name="T26" fmla="*/ 3 w 24"/>
                  <a:gd name="T2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13">
                    <a:moveTo>
                      <a:pt x="2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3" y="13"/>
                      <a:pt x="22" y="13"/>
                    </a:cubicBezTo>
                    <a:close/>
                    <a:moveTo>
                      <a:pt x="3" y="10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433021" y="3889184"/>
            <a:ext cx="5506149" cy="5703176"/>
            <a:chOff x="17518429" y="-2809033"/>
            <a:chExt cx="5506149" cy="5703176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561D9EF-441D-4E21-A048-D0A79078FE66}"/>
                </a:ext>
              </a:extLst>
            </p:cNvPr>
            <p:cNvSpPr/>
            <p:nvPr/>
          </p:nvSpPr>
          <p:spPr>
            <a:xfrm>
              <a:off x="17518429" y="-2461780"/>
              <a:ext cx="5506149" cy="535592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4063D7A-555A-4501-95CC-61FFEEFB5EB1}"/>
                </a:ext>
              </a:extLst>
            </p:cNvPr>
            <p:cNvSpPr/>
            <p:nvPr/>
          </p:nvSpPr>
          <p:spPr>
            <a:xfrm>
              <a:off x="17833738" y="240421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/>
                <a:t>Valid</a:t>
              </a:r>
              <a:r>
                <a:rPr lang="zh-CN" altLang="en-US" sz="6000" dirty="0"/>
                <a:t> </a:t>
              </a:r>
              <a:r>
                <a:rPr lang="en-US" altLang="zh-CN" sz="6000" dirty="0"/>
                <a:t>evidence</a:t>
              </a:r>
              <a:endParaRPr lang="en-US" sz="6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5CC52D9E-8F96-46C0-802C-AE8B5FADFF5F}"/>
                </a:ext>
              </a:extLst>
            </p:cNvPr>
            <p:cNvSpPr/>
            <p:nvPr/>
          </p:nvSpPr>
          <p:spPr>
            <a:xfrm>
              <a:off x="18747015" y="-2809033"/>
              <a:ext cx="3048976" cy="6771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Element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Three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9662C37-C744-4474-BC07-702B6CABC5B0}"/>
                </a:ext>
              </a:extLst>
            </p:cNvPr>
            <p:cNvGrpSpPr/>
            <p:nvPr/>
          </p:nvGrpSpPr>
          <p:grpSpPr>
            <a:xfrm>
              <a:off x="19722341" y="-1359025"/>
              <a:ext cx="1098324" cy="1329092"/>
              <a:chOff x="11375962" y="6475225"/>
              <a:chExt cx="1098324" cy="1329092"/>
            </a:xfrm>
            <a:solidFill>
              <a:schemeClr val="accent2"/>
            </a:solidFill>
          </p:grpSpPr>
          <p:sp>
            <p:nvSpPr>
              <p:cNvPr id="36" name="Freeform 295">
                <a:extLst>
                  <a:ext uri="{FF2B5EF4-FFF2-40B4-BE49-F238E27FC236}">
                    <a16:creationId xmlns="" xmlns:a16="http://schemas.microsoft.com/office/drawing/2014/main" id="{616A6CBC-0A0D-45A0-A5F9-D78BFDC6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9388" y="6831597"/>
                <a:ext cx="146054" cy="96397"/>
              </a:xfrm>
              <a:custGeom>
                <a:avLst/>
                <a:gdLst>
                  <a:gd name="T0" fmla="*/ 7 w 9"/>
                  <a:gd name="T1" fmla="*/ 6 h 6"/>
                  <a:gd name="T2" fmla="*/ 6 w 9"/>
                  <a:gd name="T3" fmla="*/ 4 h 6"/>
                  <a:gd name="T4" fmla="*/ 2 w 9"/>
                  <a:gd name="T5" fmla="*/ 4 h 6"/>
                  <a:gd name="T6" fmla="*/ 0 w 9"/>
                  <a:gd name="T7" fmla="*/ 2 h 6"/>
                  <a:gd name="T8" fmla="*/ 1 w 9"/>
                  <a:gd name="T9" fmla="*/ 1 h 6"/>
                  <a:gd name="T10" fmla="*/ 2 w 9"/>
                  <a:gd name="T11" fmla="*/ 0 h 6"/>
                  <a:gd name="T12" fmla="*/ 9 w 9"/>
                  <a:gd name="T13" fmla="*/ 4 h 6"/>
                  <a:gd name="T14" fmla="*/ 7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cubicBezTo>
                      <a:pt x="7" y="6"/>
                      <a:pt x="6" y="5"/>
                      <a:pt x="6" y="4"/>
                    </a:cubicBezTo>
                    <a:cubicBezTo>
                      <a:pt x="6" y="4"/>
                      <a:pt x="4" y="4"/>
                      <a:pt x="2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7" y="1"/>
                      <a:pt x="9" y="2"/>
                      <a:pt x="9" y="4"/>
                    </a:cubicBezTo>
                    <a:cubicBezTo>
                      <a:pt x="9" y="5"/>
                      <a:pt x="8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96">
                <a:extLst>
                  <a:ext uri="{FF2B5EF4-FFF2-40B4-BE49-F238E27FC236}">
                    <a16:creationId xmlns="" xmlns:a16="http://schemas.microsoft.com/office/drawing/2014/main" id="{75820520-1437-4451-8157-5556779FC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4807" y="6831597"/>
                <a:ext cx="160660" cy="96397"/>
              </a:xfrm>
              <a:custGeom>
                <a:avLst/>
                <a:gdLst>
                  <a:gd name="T0" fmla="*/ 2 w 10"/>
                  <a:gd name="T1" fmla="*/ 6 h 6"/>
                  <a:gd name="T2" fmla="*/ 0 w 10"/>
                  <a:gd name="T3" fmla="*/ 4 h 6"/>
                  <a:gd name="T4" fmla="*/ 8 w 10"/>
                  <a:gd name="T5" fmla="*/ 0 h 6"/>
                  <a:gd name="T6" fmla="*/ 9 w 10"/>
                  <a:gd name="T7" fmla="*/ 1 h 6"/>
                  <a:gd name="T8" fmla="*/ 10 w 10"/>
                  <a:gd name="T9" fmla="*/ 2 h 6"/>
                  <a:gd name="T10" fmla="*/ 8 w 10"/>
                  <a:gd name="T11" fmla="*/ 4 h 6"/>
                  <a:gd name="T12" fmla="*/ 3 w 10"/>
                  <a:gd name="T13" fmla="*/ 4 h 6"/>
                  <a:gd name="T14" fmla="*/ 2 w 10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3" y="1"/>
                      <a:pt x="8" y="0"/>
                    </a:cubicBezTo>
                    <a:cubicBezTo>
                      <a:pt x="8" y="0"/>
                      <a:pt x="8" y="0"/>
                      <a:pt x="9" y="1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10" y="3"/>
                      <a:pt x="9" y="3"/>
                      <a:pt x="8" y="4"/>
                    </a:cubicBezTo>
                    <a:cubicBezTo>
                      <a:pt x="5" y="4"/>
                      <a:pt x="4" y="4"/>
                      <a:pt x="3" y="4"/>
                    </a:cubicBezTo>
                    <a:cubicBezTo>
                      <a:pt x="3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98">
                <a:extLst>
                  <a:ext uri="{FF2B5EF4-FFF2-40B4-BE49-F238E27FC236}">
                    <a16:creationId xmlns="" xmlns:a16="http://schemas.microsoft.com/office/drawing/2014/main" id="{FEE17784-F893-4CE2-86E6-97D999241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5784" y="6863729"/>
                <a:ext cx="49659" cy="195713"/>
              </a:xfrm>
              <a:custGeom>
                <a:avLst/>
                <a:gdLst>
                  <a:gd name="T0" fmla="*/ 1 w 3"/>
                  <a:gd name="T1" fmla="*/ 12 h 12"/>
                  <a:gd name="T2" fmla="*/ 0 w 3"/>
                  <a:gd name="T3" fmla="*/ 11 h 12"/>
                  <a:gd name="T4" fmla="*/ 0 w 3"/>
                  <a:gd name="T5" fmla="*/ 2 h 12"/>
                  <a:gd name="T6" fmla="*/ 1 w 3"/>
                  <a:gd name="T7" fmla="*/ 0 h 12"/>
                  <a:gd name="T8" fmla="*/ 3 w 3"/>
                  <a:gd name="T9" fmla="*/ 2 h 12"/>
                  <a:gd name="T10" fmla="*/ 3 w 3"/>
                  <a:gd name="T11" fmla="*/ 11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1" y="12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00">
                <a:extLst>
                  <a:ext uri="{FF2B5EF4-FFF2-40B4-BE49-F238E27FC236}">
                    <a16:creationId xmlns="" xmlns:a16="http://schemas.microsoft.com/office/drawing/2014/main" id="{849A5E0E-87D8-4335-91C3-CB0FD291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4807" y="6863729"/>
                <a:ext cx="64264" cy="195713"/>
              </a:xfrm>
              <a:custGeom>
                <a:avLst/>
                <a:gdLst>
                  <a:gd name="T0" fmla="*/ 2 w 4"/>
                  <a:gd name="T1" fmla="*/ 12 h 12"/>
                  <a:gd name="T2" fmla="*/ 0 w 4"/>
                  <a:gd name="T3" fmla="*/ 11 h 12"/>
                  <a:gd name="T4" fmla="*/ 0 w 4"/>
                  <a:gd name="T5" fmla="*/ 2 h 12"/>
                  <a:gd name="T6" fmla="*/ 2 w 4"/>
                  <a:gd name="T7" fmla="*/ 0 h 12"/>
                  <a:gd name="T8" fmla="*/ 4 w 4"/>
                  <a:gd name="T9" fmla="*/ 2 h 12"/>
                  <a:gd name="T10" fmla="*/ 4 w 4"/>
                  <a:gd name="T11" fmla="*/ 11 h 12"/>
                  <a:gd name="T12" fmla="*/ 2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12"/>
                    </a:moveTo>
                    <a:cubicBezTo>
                      <a:pt x="1" y="12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2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01">
                <a:extLst>
                  <a:ext uri="{FF2B5EF4-FFF2-40B4-BE49-F238E27FC236}">
                    <a16:creationId xmlns="" xmlns:a16="http://schemas.microsoft.com/office/drawing/2014/main" id="{40F7968C-1E67-4319-A065-A81689A0B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203" y="6735202"/>
                <a:ext cx="227844" cy="160660"/>
              </a:xfrm>
              <a:custGeom>
                <a:avLst/>
                <a:gdLst>
                  <a:gd name="T0" fmla="*/ 13 w 14"/>
                  <a:gd name="T1" fmla="*/ 10 h 10"/>
                  <a:gd name="T2" fmla="*/ 11 w 14"/>
                  <a:gd name="T3" fmla="*/ 8 h 10"/>
                  <a:gd name="T4" fmla="*/ 11 w 14"/>
                  <a:gd name="T5" fmla="*/ 4 h 10"/>
                  <a:gd name="T6" fmla="*/ 7 w 14"/>
                  <a:gd name="T7" fmla="*/ 4 h 10"/>
                  <a:gd name="T8" fmla="*/ 4 w 14"/>
                  <a:gd name="T9" fmla="*/ 4 h 10"/>
                  <a:gd name="T10" fmla="*/ 4 w 14"/>
                  <a:gd name="T11" fmla="*/ 8 h 10"/>
                  <a:gd name="T12" fmla="*/ 2 w 14"/>
                  <a:gd name="T13" fmla="*/ 10 h 10"/>
                  <a:gd name="T14" fmla="*/ 0 w 14"/>
                  <a:gd name="T15" fmla="*/ 8 h 10"/>
                  <a:gd name="T16" fmla="*/ 0 w 14"/>
                  <a:gd name="T17" fmla="*/ 4 h 10"/>
                  <a:gd name="T18" fmla="*/ 7 w 14"/>
                  <a:gd name="T19" fmla="*/ 0 h 10"/>
                  <a:gd name="T20" fmla="*/ 14 w 14"/>
                  <a:gd name="T21" fmla="*/ 4 h 10"/>
                  <a:gd name="T22" fmla="*/ 14 w 14"/>
                  <a:gd name="T23" fmla="*/ 8 h 10"/>
                  <a:gd name="T24" fmla="*/ 13 w 14"/>
                  <a:gd name="T2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0">
                    <a:moveTo>
                      <a:pt x="13" y="10"/>
                    </a:moveTo>
                    <a:cubicBezTo>
                      <a:pt x="12" y="10"/>
                      <a:pt x="11" y="9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4"/>
                      <a:pt x="7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3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0"/>
                      <a:pt x="7" y="0"/>
                    </a:cubicBezTo>
                    <a:cubicBezTo>
                      <a:pt x="14" y="0"/>
                      <a:pt x="14" y="3"/>
                      <a:pt x="14" y="4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9"/>
                      <a:pt x="14" y="10"/>
                      <a:pt x="1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05">
                <a:extLst>
                  <a:ext uri="{FF2B5EF4-FFF2-40B4-BE49-F238E27FC236}">
                    <a16:creationId xmlns="" xmlns:a16="http://schemas.microsoft.com/office/drawing/2014/main" id="{0700F857-BAB2-45CB-9D53-888D6C731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4807" y="7009783"/>
                <a:ext cx="420635" cy="242451"/>
              </a:xfrm>
              <a:custGeom>
                <a:avLst/>
                <a:gdLst>
                  <a:gd name="T0" fmla="*/ 13 w 26"/>
                  <a:gd name="T1" fmla="*/ 15 h 15"/>
                  <a:gd name="T2" fmla="*/ 0 w 26"/>
                  <a:gd name="T3" fmla="*/ 11 h 15"/>
                  <a:gd name="T4" fmla="*/ 0 w 26"/>
                  <a:gd name="T5" fmla="*/ 2 h 15"/>
                  <a:gd name="T6" fmla="*/ 2 w 26"/>
                  <a:gd name="T7" fmla="*/ 0 h 15"/>
                  <a:gd name="T8" fmla="*/ 4 w 26"/>
                  <a:gd name="T9" fmla="*/ 2 h 15"/>
                  <a:gd name="T10" fmla="*/ 4 w 26"/>
                  <a:gd name="T11" fmla="*/ 10 h 15"/>
                  <a:gd name="T12" fmla="*/ 13 w 26"/>
                  <a:gd name="T13" fmla="*/ 11 h 15"/>
                  <a:gd name="T14" fmla="*/ 23 w 26"/>
                  <a:gd name="T15" fmla="*/ 10 h 15"/>
                  <a:gd name="T16" fmla="*/ 23 w 26"/>
                  <a:gd name="T17" fmla="*/ 2 h 15"/>
                  <a:gd name="T18" fmla="*/ 24 w 26"/>
                  <a:gd name="T19" fmla="*/ 0 h 15"/>
                  <a:gd name="T20" fmla="*/ 26 w 26"/>
                  <a:gd name="T21" fmla="*/ 2 h 15"/>
                  <a:gd name="T22" fmla="*/ 26 w 26"/>
                  <a:gd name="T23" fmla="*/ 11 h 15"/>
                  <a:gd name="T24" fmla="*/ 13 w 26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8" y="15"/>
                      <a:pt x="0" y="14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8" y="11"/>
                      <a:pt x="13" y="11"/>
                    </a:cubicBezTo>
                    <a:cubicBezTo>
                      <a:pt x="18" y="11"/>
                      <a:pt x="22" y="11"/>
                      <a:pt x="23" y="10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4"/>
                      <a:pt x="18" y="15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06">
                <a:extLst>
                  <a:ext uri="{FF2B5EF4-FFF2-40B4-BE49-F238E27FC236}">
                    <a16:creationId xmlns="" xmlns:a16="http://schemas.microsoft.com/office/drawing/2014/main" id="{ECA43716-B318-4AE5-84D2-3B53626A23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4807" y="7155837"/>
                <a:ext cx="420635" cy="242451"/>
              </a:xfrm>
              <a:custGeom>
                <a:avLst/>
                <a:gdLst>
                  <a:gd name="T0" fmla="*/ 13 w 26"/>
                  <a:gd name="T1" fmla="*/ 15 h 15"/>
                  <a:gd name="T2" fmla="*/ 0 w 26"/>
                  <a:gd name="T3" fmla="*/ 10 h 15"/>
                  <a:gd name="T4" fmla="*/ 0 w 26"/>
                  <a:gd name="T5" fmla="*/ 2 h 15"/>
                  <a:gd name="T6" fmla="*/ 2 w 26"/>
                  <a:gd name="T7" fmla="*/ 0 h 15"/>
                  <a:gd name="T8" fmla="*/ 3 w 26"/>
                  <a:gd name="T9" fmla="*/ 1 h 15"/>
                  <a:gd name="T10" fmla="*/ 13 w 26"/>
                  <a:gd name="T11" fmla="*/ 2 h 15"/>
                  <a:gd name="T12" fmla="*/ 23 w 26"/>
                  <a:gd name="T13" fmla="*/ 1 h 15"/>
                  <a:gd name="T14" fmla="*/ 24 w 26"/>
                  <a:gd name="T15" fmla="*/ 0 h 15"/>
                  <a:gd name="T16" fmla="*/ 26 w 26"/>
                  <a:gd name="T17" fmla="*/ 2 h 15"/>
                  <a:gd name="T18" fmla="*/ 26 w 26"/>
                  <a:gd name="T19" fmla="*/ 10 h 15"/>
                  <a:gd name="T20" fmla="*/ 13 w 26"/>
                  <a:gd name="T21" fmla="*/ 15 h 15"/>
                  <a:gd name="T22" fmla="*/ 4 w 26"/>
                  <a:gd name="T23" fmla="*/ 10 h 15"/>
                  <a:gd name="T24" fmla="*/ 13 w 26"/>
                  <a:gd name="T25" fmla="*/ 11 h 15"/>
                  <a:gd name="T26" fmla="*/ 23 w 26"/>
                  <a:gd name="T27" fmla="*/ 10 h 15"/>
                  <a:gd name="T28" fmla="*/ 23 w 26"/>
                  <a:gd name="T29" fmla="*/ 5 h 15"/>
                  <a:gd name="T30" fmla="*/ 13 w 26"/>
                  <a:gd name="T31" fmla="*/ 6 h 15"/>
                  <a:gd name="T32" fmla="*/ 4 w 26"/>
                  <a:gd name="T33" fmla="*/ 5 h 15"/>
                  <a:gd name="T34" fmla="*/ 4 w 26"/>
                  <a:gd name="T3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8" y="15"/>
                      <a:pt x="0" y="14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5" y="2"/>
                      <a:pt x="8" y="2"/>
                      <a:pt x="13" y="2"/>
                    </a:cubicBezTo>
                    <a:cubicBezTo>
                      <a:pt x="19" y="2"/>
                      <a:pt x="22" y="2"/>
                      <a:pt x="23" y="1"/>
                    </a:cubicBezTo>
                    <a:cubicBezTo>
                      <a:pt x="23" y="1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4"/>
                      <a:pt x="18" y="15"/>
                      <a:pt x="13" y="15"/>
                    </a:cubicBezTo>
                    <a:close/>
                    <a:moveTo>
                      <a:pt x="4" y="10"/>
                    </a:moveTo>
                    <a:cubicBezTo>
                      <a:pt x="5" y="10"/>
                      <a:pt x="8" y="11"/>
                      <a:pt x="13" y="11"/>
                    </a:cubicBezTo>
                    <a:cubicBezTo>
                      <a:pt x="18" y="11"/>
                      <a:pt x="22" y="10"/>
                      <a:pt x="23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6"/>
                      <a:pt x="16" y="6"/>
                      <a:pt x="13" y="6"/>
                    </a:cubicBezTo>
                    <a:cubicBezTo>
                      <a:pt x="10" y="6"/>
                      <a:pt x="6" y="6"/>
                      <a:pt x="4" y="5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07">
                <a:extLst>
                  <a:ext uri="{FF2B5EF4-FFF2-40B4-BE49-F238E27FC236}">
                    <a16:creationId xmlns="" xmlns:a16="http://schemas.microsoft.com/office/drawing/2014/main" id="{DD7B4C58-A1DA-4460-8BDF-219171C3BA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4807" y="7301891"/>
                <a:ext cx="420635" cy="242451"/>
              </a:xfrm>
              <a:custGeom>
                <a:avLst/>
                <a:gdLst>
                  <a:gd name="T0" fmla="*/ 13 w 26"/>
                  <a:gd name="T1" fmla="*/ 15 h 15"/>
                  <a:gd name="T2" fmla="*/ 0 w 26"/>
                  <a:gd name="T3" fmla="*/ 10 h 15"/>
                  <a:gd name="T4" fmla="*/ 0 w 26"/>
                  <a:gd name="T5" fmla="*/ 1 h 15"/>
                  <a:gd name="T6" fmla="*/ 2 w 26"/>
                  <a:gd name="T7" fmla="*/ 0 h 15"/>
                  <a:gd name="T8" fmla="*/ 3 w 26"/>
                  <a:gd name="T9" fmla="*/ 1 h 15"/>
                  <a:gd name="T10" fmla="*/ 13 w 26"/>
                  <a:gd name="T11" fmla="*/ 2 h 15"/>
                  <a:gd name="T12" fmla="*/ 23 w 26"/>
                  <a:gd name="T13" fmla="*/ 1 h 15"/>
                  <a:gd name="T14" fmla="*/ 24 w 26"/>
                  <a:gd name="T15" fmla="*/ 0 h 15"/>
                  <a:gd name="T16" fmla="*/ 26 w 26"/>
                  <a:gd name="T17" fmla="*/ 1 h 15"/>
                  <a:gd name="T18" fmla="*/ 26 w 26"/>
                  <a:gd name="T19" fmla="*/ 10 h 15"/>
                  <a:gd name="T20" fmla="*/ 13 w 26"/>
                  <a:gd name="T21" fmla="*/ 15 h 15"/>
                  <a:gd name="T22" fmla="*/ 4 w 26"/>
                  <a:gd name="T23" fmla="*/ 10 h 15"/>
                  <a:gd name="T24" fmla="*/ 13 w 26"/>
                  <a:gd name="T25" fmla="*/ 11 h 15"/>
                  <a:gd name="T26" fmla="*/ 23 w 26"/>
                  <a:gd name="T27" fmla="*/ 10 h 15"/>
                  <a:gd name="T28" fmla="*/ 23 w 26"/>
                  <a:gd name="T29" fmla="*/ 5 h 15"/>
                  <a:gd name="T30" fmla="*/ 13 w 26"/>
                  <a:gd name="T31" fmla="*/ 6 h 15"/>
                  <a:gd name="T32" fmla="*/ 4 w 26"/>
                  <a:gd name="T33" fmla="*/ 5 h 15"/>
                  <a:gd name="T34" fmla="*/ 4 w 26"/>
                  <a:gd name="T3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8" y="15"/>
                      <a:pt x="0" y="14"/>
                      <a:pt x="0" y="1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5" y="1"/>
                      <a:pt x="8" y="2"/>
                      <a:pt x="13" y="2"/>
                    </a:cubicBezTo>
                    <a:cubicBezTo>
                      <a:pt x="19" y="2"/>
                      <a:pt x="22" y="1"/>
                      <a:pt x="23" y="1"/>
                    </a:cubicBezTo>
                    <a:cubicBezTo>
                      <a:pt x="23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4"/>
                      <a:pt x="18" y="15"/>
                      <a:pt x="13" y="15"/>
                    </a:cubicBezTo>
                    <a:close/>
                    <a:moveTo>
                      <a:pt x="4" y="10"/>
                    </a:moveTo>
                    <a:cubicBezTo>
                      <a:pt x="5" y="10"/>
                      <a:pt x="8" y="11"/>
                      <a:pt x="13" y="11"/>
                    </a:cubicBezTo>
                    <a:cubicBezTo>
                      <a:pt x="18" y="11"/>
                      <a:pt x="22" y="10"/>
                      <a:pt x="23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6"/>
                      <a:pt x="16" y="6"/>
                      <a:pt x="13" y="6"/>
                    </a:cubicBezTo>
                    <a:cubicBezTo>
                      <a:pt x="10" y="6"/>
                      <a:pt x="6" y="6"/>
                      <a:pt x="4" y="5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08">
                <a:extLst>
                  <a:ext uri="{FF2B5EF4-FFF2-40B4-BE49-F238E27FC236}">
                    <a16:creationId xmlns="" xmlns:a16="http://schemas.microsoft.com/office/drawing/2014/main" id="{97EEEF1B-27D0-477E-9E04-48B44D8D8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75962" y="6475225"/>
                <a:ext cx="1098324" cy="1329092"/>
              </a:xfrm>
              <a:custGeom>
                <a:avLst/>
                <a:gdLst>
                  <a:gd name="T0" fmla="*/ 34 w 68"/>
                  <a:gd name="T1" fmla="*/ 82 h 82"/>
                  <a:gd name="T2" fmla="*/ 34 w 68"/>
                  <a:gd name="T3" fmla="*/ 82 h 82"/>
                  <a:gd name="T4" fmla="*/ 0 w 68"/>
                  <a:gd name="T5" fmla="*/ 34 h 82"/>
                  <a:gd name="T6" fmla="*/ 0 w 68"/>
                  <a:gd name="T7" fmla="*/ 7 h 82"/>
                  <a:gd name="T8" fmla="*/ 1 w 68"/>
                  <a:gd name="T9" fmla="*/ 5 h 82"/>
                  <a:gd name="T10" fmla="*/ 2 w 68"/>
                  <a:gd name="T11" fmla="*/ 5 h 82"/>
                  <a:gd name="T12" fmla="*/ 13 w 68"/>
                  <a:gd name="T13" fmla="*/ 6 h 82"/>
                  <a:gd name="T14" fmla="*/ 33 w 68"/>
                  <a:gd name="T15" fmla="*/ 0 h 82"/>
                  <a:gd name="T16" fmla="*/ 35 w 68"/>
                  <a:gd name="T17" fmla="*/ 0 h 82"/>
                  <a:gd name="T18" fmla="*/ 56 w 68"/>
                  <a:gd name="T19" fmla="*/ 6 h 82"/>
                  <a:gd name="T20" fmla="*/ 66 w 68"/>
                  <a:gd name="T21" fmla="*/ 5 h 82"/>
                  <a:gd name="T22" fmla="*/ 68 w 68"/>
                  <a:gd name="T23" fmla="*/ 5 h 82"/>
                  <a:gd name="T24" fmla="*/ 68 w 68"/>
                  <a:gd name="T25" fmla="*/ 7 h 82"/>
                  <a:gd name="T26" fmla="*/ 68 w 68"/>
                  <a:gd name="T27" fmla="*/ 34 h 82"/>
                  <a:gd name="T28" fmla="*/ 35 w 68"/>
                  <a:gd name="T29" fmla="*/ 82 h 82"/>
                  <a:gd name="T30" fmla="*/ 34 w 68"/>
                  <a:gd name="T31" fmla="*/ 82 h 82"/>
                  <a:gd name="T32" fmla="*/ 3 w 68"/>
                  <a:gd name="T33" fmla="*/ 9 h 82"/>
                  <a:gd name="T34" fmla="*/ 3 w 68"/>
                  <a:gd name="T35" fmla="*/ 34 h 82"/>
                  <a:gd name="T36" fmla="*/ 34 w 68"/>
                  <a:gd name="T37" fmla="*/ 78 h 82"/>
                  <a:gd name="T38" fmla="*/ 65 w 68"/>
                  <a:gd name="T39" fmla="*/ 34 h 82"/>
                  <a:gd name="T40" fmla="*/ 65 w 68"/>
                  <a:gd name="T41" fmla="*/ 9 h 82"/>
                  <a:gd name="T42" fmla="*/ 56 w 68"/>
                  <a:gd name="T43" fmla="*/ 9 h 82"/>
                  <a:gd name="T44" fmla="*/ 34 w 68"/>
                  <a:gd name="T45" fmla="*/ 4 h 82"/>
                  <a:gd name="T46" fmla="*/ 13 w 68"/>
                  <a:gd name="T47" fmla="*/ 9 h 82"/>
                  <a:gd name="T48" fmla="*/ 3 w 68"/>
                  <a:gd name="T49" fmla="*/ 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82">
                    <a:moveTo>
                      <a:pt x="34" y="82"/>
                    </a:moveTo>
                    <a:cubicBezTo>
                      <a:pt x="34" y="82"/>
                      <a:pt x="34" y="82"/>
                      <a:pt x="34" y="82"/>
                    </a:cubicBezTo>
                    <a:cubicBezTo>
                      <a:pt x="14" y="75"/>
                      <a:pt x="0" y="56"/>
                      <a:pt x="0" y="3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5" y="6"/>
                      <a:pt x="9" y="6"/>
                      <a:pt x="13" y="6"/>
                    </a:cubicBezTo>
                    <a:cubicBezTo>
                      <a:pt x="21" y="6"/>
                      <a:pt x="28" y="4"/>
                      <a:pt x="33" y="0"/>
                    </a:cubicBezTo>
                    <a:cubicBezTo>
                      <a:pt x="34" y="0"/>
                      <a:pt x="35" y="0"/>
                      <a:pt x="35" y="0"/>
                    </a:cubicBezTo>
                    <a:cubicBezTo>
                      <a:pt x="40" y="4"/>
                      <a:pt x="48" y="6"/>
                      <a:pt x="56" y="6"/>
                    </a:cubicBezTo>
                    <a:cubicBezTo>
                      <a:pt x="60" y="6"/>
                      <a:pt x="63" y="6"/>
                      <a:pt x="66" y="5"/>
                    </a:cubicBezTo>
                    <a:cubicBezTo>
                      <a:pt x="67" y="5"/>
                      <a:pt x="67" y="5"/>
                      <a:pt x="68" y="5"/>
                    </a:cubicBezTo>
                    <a:cubicBezTo>
                      <a:pt x="68" y="5"/>
                      <a:pt x="68" y="6"/>
                      <a:pt x="68" y="7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56"/>
                      <a:pt x="55" y="75"/>
                      <a:pt x="35" y="82"/>
                    </a:cubicBezTo>
                    <a:cubicBezTo>
                      <a:pt x="35" y="82"/>
                      <a:pt x="34" y="82"/>
                      <a:pt x="34" y="82"/>
                    </a:cubicBezTo>
                    <a:close/>
                    <a:moveTo>
                      <a:pt x="3" y="9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54"/>
                      <a:pt x="16" y="72"/>
                      <a:pt x="34" y="78"/>
                    </a:cubicBezTo>
                    <a:cubicBezTo>
                      <a:pt x="53" y="72"/>
                      <a:pt x="65" y="54"/>
                      <a:pt x="65" y="34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9"/>
                      <a:pt x="59" y="9"/>
                      <a:pt x="56" y="9"/>
                    </a:cubicBezTo>
                    <a:cubicBezTo>
                      <a:pt x="47" y="9"/>
                      <a:pt x="40" y="7"/>
                      <a:pt x="34" y="4"/>
                    </a:cubicBezTo>
                    <a:cubicBezTo>
                      <a:pt x="29" y="7"/>
                      <a:pt x="21" y="9"/>
                      <a:pt x="13" y="9"/>
                    </a:cubicBezTo>
                    <a:cubicBezTo>
                      <a:pt x="9" y="9"/>
                      <a:pt x="6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453629" y="3889184"/>
            <a:ext cx="5506149" cy="5911776"/>
            <a:chOff x="17833739" y="5421695"/>
            <a:chExt cx="5506149" cy="591177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D464FB3-56BB-4B96-BCFE-3DB1E4F29CF3}"/>
                </a:ext>
              </a:extLst>
            </p:cNvPr>
            <p:cNvSpPr/>
            <p:nvPr/>
          </p:nvSpPr>
          <p:spPr>
            <a:xfrm>
              <a:off x="17833739" y="5768948"/>
              <a:ext cx="5506149" cy="535592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9C21C93-2761-4248-80A2-367C4EDF2AF2}"/>
                </a:ext>
              </a:extLst>
            </p:cNvPr>
            <p:cNvSpPr/>
            <p:nvPr/>
          </p:nvSpPr>
          <p:spPr>
            <a:xfrm>
              <a:off x="18149048" y="8471149"/>
              <a:ext cx="487553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Interesting</a:t>
              </a:r>
              <a:r>
                <a:rPr lang="zh-CN" altLang="en-US" sz="6000" dirty="0" smtClean="0"/>
                <a:t> </a:t>
              </a:r>
              <a:r>
                <a:rPr lang="en-US" altLang="zh-CN" sz="6000" dirty="0"/>
                <a:t>claim(s)</a:t>
              </a:r>
              <a:endParaRPr lang="en-US" sz="6000" dirty="0"/>
            </a:p>
            <a:p>
              <a:pPr algn="ctr"/>
              <a:endParaRPr lang="en-US" sz="6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19220895" y="5421695"/>
              <a:ext cx="2731838" cy="677108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Element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Two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F9BB8797-0DC3-441F-A449-747F84C44CFC}"/>
                </a:ext>
              </a:extLst>
            </p:cNvPr>
            <p:cNvGrpSpPr/>
            <p:nvPr/>
          </p:nvGrpSpPr>
          <p:grpSpPr>
            <a:xfrm>
              <a:off x="19983611" y="6931904"/>
              <a:ext cx="1206405" cy="1235614"/>
              <a:chOff x="15948026" y="7588250"/>
              <a:chExt cx="655638" cy="671512"/>
            </a:xfrm>
            <a:solidFill>
              <a:schemeClr val="accent3"/>
            </a:solidFill>
          </p:grpSpPr>
          <p:sp>
            <p:nvSpPr>
              <p:cNvPr id="46" name="Freeform 270">
                <a:extLst>
                  <a:ext uri="{FF2B5EF4-FFF2-40B4-BE49-F238E27FC236}">
                    <a16:creationId xmlns="" xmlns:a16="http://schemas.microsoft.com/office/drawing/2014/main" id="{34B56DC7-BFA1-4095-A8A6-A995AC356E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8026" y="7734300"/>
                <a:ext cx="274638" cy="331787"/>
              </a:xfrm>
              <a:custGeom>
                <a:avLst/>
                <a:gdLst>
                  <a:gd name="T0" fmla="*/ 33 w 34"/>
                  <a:gd name="T1" fmla="*/ 41 h 41"/>
                  <a:gd name="T2" fmla="*/ 2 w 34"/>
                  <a:gd name="T3" fmla="*/ 41 h 41"/>
                  <a:gd name="T4" fmla="*/ 0 w 34"/>
                  <a:gd name="T5" fmla="*/ 39 h 41"/>
                  <a:gd name="T6" fmla="*/ 0 w 34"/>
                  <a:gd name="T7" fmla="*/ 1 h 41"/>
                  <a:gd name="T8" fmla="*/ 2 w 34"/>
                  <a:gd name="T9" fmla="*/ 0 h 41"/>
                  <a:gd name="T10" fmla="*/ 32 w 34"/>
                  <a:gd name="T11" fmla="*/ 0 h 41"/>
                  <a:gd name="T12" fmla="*/ 34 w 34"/>
                  <a:gd name="T13" fmla="*/ 0 h 41"/>
                  <a:gd name="T14" fmla="*/ 34 w 34"/>
                  <a:gd name="T15" fmla="*/ 2 h 41"/>
                  <a:gd name="T16" fmla="*/ 23 w 34"/>
                  <a:gd name="T17" fmla="*/ 23 h 41"/>
                  <a:gd name="T18" fmla="*/ 33 w 34"/>
                  <a:gd name="T19" fmla="*/ 23 h 41"/>
                  <a:gd name="T20" fmla="*/ 34 w 34"/>
                  <a:gd name="T21" fmla="*/ 25 h 41"/>
                  <a:gd name="T22" fmla="*/ 34 w 34"/>
                  <a:gd name="T23" fmla="*/ 39 h 41"/>
                  <a:gd name="T24" fmla="*/ 33 w 34"/>
                  <a:gd name="T25" fmla="*/ 41 h 41"/>
                  <a:gd name="T26" fmla="*/ 4 w 34"/>
                  <a:gd name="T27" fmla="*/ 37 h 41"/>
                  <a:gd name="T28" fmla="*/ 31 w 34"/>
                  <a:gd name="T29" fmla="*/ 37 h 41"/>
                  <a:gd name="T30" fmla="*/ 31 w 34"/>
                  <a:gd name="T31" fmla="*/ 26 h 41"/>
                  <a:gd name="T32" fmla="*/ 20 w 34"/>
                  <a:gd name="T33" fmla="*/ 26 h 41"/>
                  <a:gd name="T34" fmla="*/ 19 w 34"/>
                  <a:gd name="T35" fmla="*/ 25 h 41"/>
                  <a:gd name="T36" fmla="*/ 19 w 34"/>
                  <a:gd name="T37" fmla="*/ 24 h 41"/>
                  <a:gd name="T38" fmla="*/ 30 w 34"/>
                  <a:gd name="T39" fmla="*/ 3 h 41"/>
                  <a:gd name="T40" fmla="*/ 4 w 34"/>
                  <a:gd name="T41" fmla="*/ 3 h 41"/>
                  <a:gd name="T42" fmla="*/ 4 w 34"/>
                  <a:gd name="T4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41">
                    <a:moveTo>
                      <a:pt x="33" y="41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0"/>
                      <a:pt x="34" y="0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4" y="25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1"/>
                      <a:pt x="33" y="41"/>
                    </a:cubicBezTo>
                    <a:close/>
                    <a:moveTo>
                      <a:pt x="4" y="37"/>
                    </a:move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19" y="26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71">
                <a:extLst>
                  <a:ext uri="{FF2B5EF4-FFF2-40B4-BE49-F238E27FC236}">
                    <a16:creationId xmlns="" xmlns:a16="http://schemas.microsoft.com/office/drawing/2014/main" id="{85460A52-D1B9-4783-B4AD-1F154469B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56001" y="7588250"/>
                <a:ext cx="347663" cy="614362"/>
              </a:xfrm>
              <a:custGeom>
                <a:avLst/>
                <a:gdLst>
                  <a:gd name="T0" fmla="*/ 41 w 43"/>
                  <a:gd name="T1" fmla="*/ 76 h 76"/>
                  <a:gd name="T2" fmla="*/ 40 w 43"/>
                  <a:gd name="T3" fmla="*/ 76 h 76"/>
                  <a:gd name="T4" fmla="*/ 1 w 43"/>
                  <a:gd name="T5" fmla="*/ 60 h 76"/>
                  <a:gd name="T6" fmla="*/ 0 w 43"/>
                  <a:gd name="T7" fmla="*/ 59 h 76"/>
                  <a:gd name="T8" fmla="*/ 1 w 43"/>
                  <a:gd name="T9" fmla="*/ 58 h 76"/>
                  <a:gd name="T10" fmla="*/ 11 w 43"/>
                  <a:gd name="T11" fmla="*/ 37 h 76"/>
                  <a:gd name="T12" fmla="*/ 2 w 43"/>
                  <a:gd name="T13" fmla="*/ 37 h 76"/>
                  <a:gd name="T14" fmla="*/ 0 w 43"/>
                  <a:gd name="T15" fmla="*/ 35 h 76"/>
                  <a:gd name="T16" fmla="*/ 0 w 43"/>
                  <a:gd name="T17" fmla="*/ 18 h 76"/>
                  <a:gd name="T18" fmla="*/ 1 w 43"/>
                  <a:gd name="T19" fmla="*/ 16 h 76"/>
                  <a:gd name="T20" fmla="*/ 40 w 43"/>
                  <a:gd name="T21" fmla="*/ 0 h 76"/>
                  <a:gd name="T22" fmla="*/ 42 w 43"/>
                  <a:gd name="T23" fmla="*/ 0 h 76"/>
                  <a:gd name="T24" fmla="*/ 43 w 43"/>
                  <a:gd name="T25" fmla="*/ 2 h 76"/>
                  <a:gd name="T26" fmla="*/ 43 w 43"/>
                  <a:gd name="T27" fmla="*/ 75 h 76"/>
                  <a:gd name="T28" fmla="*/ 42 w 43"/>
                  <a:gd name="T29" fmla="*/ 76 h 76"/>
                  <a:gd name="T30" fmla="*/ 41 w 43"/>
                  <a:gd name="T31" fmla="*/ 76 h 76"/>
                  <a:gd name="T32" fmla="*/ 4 w 43"/>
                  <a:gd name="T33" fmla="*/ 58 h 76"/>
                  <a:gd name="T34" fmla="*/ 39 w 43"/>
                  <a:gd name="T35" fmla="*/ 72 h 76"/>
                  <a:gd name="T36" fmla="*/ 39 w 43"/>
                  <a:gd name="T37" fmla="*/ 4 h 76"/>
                  <a:gd name="T38" fmla="*/ 4 w 43"/>
                  <a:gd name="T39" fmla="*/ 19 h 76"/>
                  <a:gd name="T40" fmla="*/ 4 w 43"/>
                  <a:gd name="T41" fmla="*/ 33 h 76"/>
                  <a:gd name="T42" fmla="*/ 14 w 43"/>
                  <a:gd name="T43" fmla="*/ 33 h 76"/>
                  <a:gd name="T44" fmla="*/ 15 w 43"/>
                  <a:gd name="T45" fmla="*/ 34 h 76"/>
                  <a:gd name="T46" fmla="*/ 16 w 43"/>
                  <a:gd name="T47" fmla="*/ 36 h 76"/>
                  <a:gd name="T48" fmla="*/ 4 w 43"/>
                  <a:gd name="T49" fmla="*/ 5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76">
                    <a:moveTo>
                      <a:pt x="41" y="76"/>
                    </a:moveTo>
                    <a:cubicBezTo>
                      <a:pt x="41" y="76"/>
                      <a:pt x="40" y="76"/>
                      <a:pt x="40" y="7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0" y="59"/>
                    </a:cubicBezTo>
                    <a:cubicBezTo>
                      <a:pt x="0" y="59"/>
                      <a:pt x="0" y="58"/>
                      <a:pt x="1" y="58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1" y="1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1" y="0"/>
                      <a:pt x="42" y="0"/>
                    </a:cubicBezTo>
                    <a:cubicBezTo>
                      <a:pt x="42" y="1"/>
                      <a:pt x="43" y="1"/>
                      <a:pt x="43" y="2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3" y="75"/>
                      <a:pt x="42" y="76"/>
                      <a:pt x="42" y="76"/>
                    </a:cubicBezTo>
                    <a:cubicBezTo>
                      <a:pt x="42" y="76"/>
                      <a:pt x="41" y="76"/>
                      <a:pt x="41" y="76"/>
                    </a:cubicBezTo>
                    <a:close/>
                    <a:moveTo>
                      <a:pt x="4" y="58"/>
                    </a:move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4"/>
                      <a:pt x="15" y="34"/>
                    </a:cubicBezTo>
                    <a:cubicBezTo>
                      <a:pt x="16" y="35"/>
                      <a:pt x="16" y="36"/>
                      <a:pt x="16" y="36"/>
                    </a:cubicBezTo>
                    <a:lnTo>
                      <a:pt x="4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72">
                <a:extLst>
                  <a:ext uri="{FF2B5EF4-FFF2-40B4-BE49-F238E27FC236}">
                    <a16:creationId xmlns="" xmlns:a16="http://schemas.microsoft.com/office/drawing/2014/main" id="{7262612D-F3B1-4583-B125-98221A897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9026" y="7724775"/>
                <a:ext cx="169863" cy="90487"/>
              </a:xfrm>
              <a:custGeom>
                <a:avLst/>
                <a:gdLst>
                  <a:gd name="T0" fmla="*/ 2 w 21"/>
                  <a:gd name="T1" fmla="*/ 11 h 11"/>
                  <a:gd name="T2" fmla="*/ 0 w 21"/>
                  <a:gd name="T3" fmla="*/ 10 h 11"/>
                  <a:gd name="T4" fmla="*/ 1 w 21"/>
                  <a:gd name="T5" fmla="*/ 8 h 11"/>
                  <a:gd name="T6" fmla="*/ 18 w 21"/>
                  <a:gd name="T7" fmla="*/ 1 h 11"/>
                  <a:gd name="T8" fmla="*/ 20 w 21"/>
                  <a:gd name="T9" fmla="*/ 2 h 11"/>
                  <a:gd name="T10" fmla="*/ 19 w 21"/>
                  <a:gd name="T11" fmla="*/ 4 h 11"/>
                  <a:gd name="T12" fmla="*/ 3 w 21"/>
                  <a:gd name="T13" fmla="*/ 11 h 11"/>
                  <a:gd name="T14" fmla="*/ 2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2" y="11"/>
                    </a:moveTo>
                    <a:cubicBezTo>
                      <a:pt x="1" y="11"/>
                      <a:pt x="1" y="10"/>
                      <a:pt x="0" y="10"/>
                    </a:cubicBezTo>
                    <a:cubicBezTo>
                      <a:pt x="0" y="9"/>
                      <a:pt x="0" y="8"/>
                      <a:pt x="1" y="8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1" y="3"/>
                      <a:pt x="20" y="3"/>
                      <a:pt x="19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73">
                <a:extLst>
                  <a:ext uri="{FF2B5EF4-FFF2-40B4-BE49-F238E27FC236}">
                    <a16:creationId xmlns="" xmlns:a16="http://schemas.microsoft.com/office/drawing/2014/main" id="{8946C3E8-C31F-40E5-BD0C-DA1B65212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89301" y="8032750"/>
                <a:ext cx="185738" cy="227012"/>
              </a:xfrm>
              <a:custGeom>
                <a:avLst/>
                <a:gdLst>
                  <a:gd name="T0" fmla="*/ 16 w 23"/>
                  <a:gd name="T1" fmla="*/ 28 h 28"/>
                  <a:gd name="T2" fmla="*/ 2 w 23"/>
                  <a:gd name="T3" fmla="*/ 28 h 28"/>
                  <a:gd name="T4" fmla="*/ 0 w 23"/>
                  <a:gd name="T5" fmla="*/ 27 h 28"/>
                  <a:gd name="T6" fmla="*/ 0 w 23"/>
                  <a:gd name="T7" fmla="*/ 26 h 28"/>
                  <a:gd name="T8" fmla="*/ 5 w 23"/>
                  <a:gd name="T9" fmla="*/ 2 h 28"/>
                  <a:gd name="T10" fmla="*/ 7 w 23"/>
                  <a:gd name="T11" fmla="*/ 0 h 28"/>
                  <a:gd name="T12" fmla="*/ 21 w 23"/>
                  <a:gd name="T13" fmla="*/ 0 h 28"/>
                  <a:gd name="T14" fmla="*/ 22 w 23"/>
                  <a:gd name="T15" fmla="*/ 1 h 28"/>
                  <a:gd name="T16" fmla="*/ 23 w 23"/>
                  <a:gd name="T17" fmla="*/ 2 h 28"/>
                  <a:gd name="T18" fmla="*/ 18 w 23"/>
                  <a:gd name="T19" fmla="*/ 27 h 28"/>
                  <a:gd name="T20" fmla="*/ 16 w 23"/>
                  <a:gd name="T21" fmla="*/ 28 h 28"/>
                  <a:gd name="T22" fmla="*/ 4 w 23"/>
                  <a:gd name="T23" fmla="*/ 24 h 28"/>
                  <a:gd name="T24" fmla="*/ 15 w 23"/>
                  <a:gd name="T25" fmla="*/ 24 h 28"/>
                  <a:gd name="T26" fmla="*/ 19 w 23"/>
                  <a:gd name="T27" fmla="*/ 4 h 28"/>
                  <a:gd name="T28" fmla="*/ 8 w 23"/>
                  <a:gd name="T29" fmla="*/ 4 h 28"/>
                  <a:gd name="T30" fmla="*/ 4 w 23"/>
                  <a:gd name="T3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28">
                    <a:moveTo>
                      <a:pt x="1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0"/>
                      <a:pt x="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3" y="1"/>
                      <a:pt x="23" y="2"/>
                      <a:pt x="23" y="2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8"/>
                      <a:pt x="16" y="28"/>
                    </a:cubicBezTo>
                    <a:close/>
                    <a:moveTo>
                      <a:pt x="4" y="24"/>
                    </a:move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74">
                <a:extLst>
                  <a:ext uri="{FF2B5EF4-FFF2-40B4-BE49-F238E27FC236}">
                    <a16:creationId xmlns="" xmlns:a16="http://schemas.microsoft.com/office/drawing/2014/main" id="{5BDE4E7B-12B5-4AC6-85AD-76CA230C3E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02013" y="7612063"/>
                <a:ext cx="282575" cy="582612"/>
              </a:xfrm>
              <a:custGeom>
                <a:avLst/>
                <a:gdLst>
                  <a:gd name="T0" fmla="*/ 14 w 35"/>
                  <a:gd name="T1" fmla="*/ 72 h 72"/>
                  <a:gd name="T2" fmla="*/ 13 w 35"/>
                  <a:gd name="T3" fmla="*/ 72 h 72"/>
                  <a:gd name="T4" fmla="*/ 12 w 35"/>
                  <a:gd name="T5" fmla="*/ 70 h 72"/>
                  <a:gd name="T6" fmla="*/ 12 w 35"/>
                  <a:gd name="T7" fmla="*/ 41 h 72"/>
                  <a:gd name="T8" fmla="*/ 1 w 35"/>
                  <a:gd name="T9" fmla="*/ 41 h 72"/>
                  <a:gd name="T10" fmla="*/ 0 w 35"/>
                  <a:gd name="T11" fmla="*/ 40 h 72"/>
                  <a:gd name="T12" fmla="*/ 0 w 35"/>
                  <a:gd name="T13" fmla="*/ 39 h 72"/>
                  <a:gd name="T14" fmla="*/ 19 w 35"/>
                  <a:gd name="T15" fmla="*/ 1 h 72"/>
                  <a:gd name="T16" fmla="*/ 21 w 35"/>
                  <a:gd name="T17" fmla="*/ 0 h 72"/>
                  <a:gd name="T18" fmla="*/ 23 w 35"/>
                  <a:gd name="T19" fmla="*/ 2 h 72"/>
                  <a:gd name="T20" fmla="*/ 23 w 35"/>
                  <a:gd name="T21" fmla="*/ 30 h 72"/>
                  <a:gd name="T22" fmla="*/ 33 w 35"/>
                  <a:gd name="T23" fmla="*/ 30 h 72"/>
                  <a:gd name="T24" fmla="*/ 34 w 35"/>
                  <a:gd name="T25" fmla="*/ 31 h 72"/>
                  <a:gd name="T26" fmla="*/ 35 w 35"/>
                  <a:gd name="T27" fmla="*/ 33 h 72"/>
                  <a:gd name="T28" fmla="*/ 15 w 35"/>
                  <a:gd name="T29" fmla="*/ 71 h 72"/>
                  <a:gd name="T30" fmla="*/ 14 w 35"/>
                  <a:gd name="T31" fmla="*/ 72 h 72"/>
                  <a:gd name="T32" fmla="*/ 4 w 35"/>
                  <a:gd name="T33" fmla="*/ 38 h 72"/>
                  <a:gd name="T34" fmla="*/ 14 w 35"/>
                  <a:gd name="T35" fmla="*/ 38 h 72"/>
                  <a:gd name="T36" fmla="*/ 15 w 35"/>
                  <a:gd name="T37" fmla="*/ 40 h 72"/>
                  <a:gd name="T38" fmla="*/ 15 w 35"/>
                  <a:gd name="T39" fmla="*/ 63 h 72"/>
                  <a:gd name="T40" fmla="*/ 30 w 35"/>
                  <a:gd name="T41" fmla="*/ 34 h 72"/>
                  <a:gd name="T42" fmla="*/ 21 w 35"/>
                  <a:gd name="T43" fmla="*/ 34 h 72"/>
                  <a:gd name="T44" fmla="*/ 19 w 35"/>
                  <a:gd name="T45" fmla="*/ 32 h 72"/>
                  <a:gd name="T46" fmla="*/ 19 w 35"/>
                  <a:gd name="T47" fmla="*/ 9 h 72"/>
                  <a:gd name="T48" fmla="*/ 4 w 35"/>
                  <a:gd name="T49" fmla="*/ 3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72">
                    <a:moveTo>
                      <a:pt x="14" y="72"/>
                    </a:moveTo>
                    <a:cubicBezTo>
                      <a:pt x="13" y="72"/>
                      <a:pt x="13" y="72"/>
                      <a:pt x="13" y="72"/>
                    </a:cubicBezTo>
                    <a:cubicBezTo>
                      <a:pt x="12" y="71"/>
                      <a:pt x="12" y="71"/>
                      <a:pt x="12" y="7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0" y="41"/>
                      <a:pt x="0" y="40"/>
                    </a:cubicBezTo>
                    <a:cubicBezTo>
                      <a:pt x="0" y="40"/>
                      <a:pt x="0" y="39"/>
                      <a:pt x="0" y="39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2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32"/>
                      <a:pt x="35" y="33"/>
                      <a:pt x="35" y="33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5" y="71"/>
                      <a:pt x="14" y="72"/>
                      <a:pt x="14" y="72"/>
                    </a:cubicBezTo>
                    <a:close/>
                    <a:moveTo>
                      <a:pt x="4" y="38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8"/>
                      <a:pt x="15" y="39"/>
                      <a:pt x="15" y="40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4"/>
                      <a:pt x="19" y="33"/>
                      <a:pt x="19" y="32"/>
                    </a:cubicBezTo>
                    <a:cubicBezTo>
                      <a:pt x="19" y="9"/>
                      <a:pt x="19" y="9"/>
                      <a:pt x="19" y="9"/>
                    </a:cubicBezTo>
                    <a:lnTo>
                      <a:pt x="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6735442" y="11249976"/>
            <a:ext cx="11138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 smtClean="0"/>
              <a:t>Interesting?</a:t>
            </a:r>
            <a:r>
              <a:rPr lang="zh-CN" altLang="en-US" sz="7200" dirty="0" smtClean="0"/>
              <a:t> </a:t>
            </a:r>
            <a:r>
              <a:rPr lang="en-US" altLang="zh-CN" sz="7200" dirty="0" smtClean="0"/>
              <a:t>Interesting!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78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7</a:t>
            </a:fld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2A0CEF2C-BFC6-4568-AF13-2A3A793C7E8D}"/>
              </a:ext>
            </a:extLst>
          </p:cNvPr>
          <p:cNvSpPr/>
          <p:nvPr/>
        </p:nvSpPr>
        <p:spPr>
          <a:xfrm>
            <a:off x="3132630" y="3783462"/>
            <a:ext cx="5506149" cy="3229816"/>
          </a:xfrm>
          <a:prstGeom prst="rect">
            <a:avLst/>
          </a:prstGeom>
          <a:noFill/>
          <a:ln w="2540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E3451657-552A-4A3D-B322-84864115D944}"/>
              </a:ext>
            </a:extLst>
          </p:cNvPr>
          <p:cNvSpPr/>
          <p:nvPr/>
        </p:nvSpPr>
        <p:spPr>
          <a:xfrm>
            <a:off x="3447939" y="4426940"/>
            <a:ext cx="48755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/>
              <a:t>Interesting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Research</a:t>
            </a:r>
            <a:endParaRPr lang="en-US" sz="6000" dirty="0"/>
          </a:p>
        </p:txBody>
      </p:sp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CA119FCC-D49E-4FB2-A4B0-7AEE56F7722F}"/>
              </a:ext>
            </a:extLst>
          </p:cNvPr>
          <p:cNvSpPr/>
          <p:nvPr/>
        </p:nvSpPr>
        <p:spPr>
          <a:xfrm>
            <a:off x="4571304" y="3412967"/>
            <a:ext cx="2628797" cy="67710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Type</a:t>
            </a:r>
            <a:r>
              <a:rPr lang="zh-CN" alt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One</a:t>
            </a:r>
            <a:endParaRPr lang="en-US" sz="32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35751" y="3412967"/>
            <a:ext cx="5506149" cy="3600311"/>
            <a:chOff x="9435751" y="3412967"/>
            <a:chExt cx="5506149" cy="3600311"/>
          </a:xfrm>
        </p:grpSpPr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561D9EF-441D-4E21-A048-D0A79078FE66}"/>
                </a:ext>
              </a:extLst>
            </p:cNvPr>
            <p:cNvSpPr/>
            <p:nvPr/>
          </p:nvSpPr>
          <p:spPr>
            <a:xfrm>
              <a:off x="9435751" y="3783462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C4063D7A-555A-4501-95CC-61FFEEFB5EB1}"/>
                </a:ext>
              </a:extLst>
            </p:cNvPr>
            <p:cNvSpPr/>
            <p:nvPr/>
          </p:nvSpPr>
          <p:spPr>
            <a:xfrm>
              <a:off x="9768939" y="4426940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Novel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5CC52D9E-8F96-46C0-802C-AE8B5FADFF5F}"/>
                </a:ext>
              </a:extLst>
            </p:cNvPr>
            <p:cNvSpPr/>
            <p:nvPr/>
          </p:nvSpPr>
          <p:spPr>
            <a:xfrm>
              <a:off x="10874425" y="3412967"/>
              <a:ext cx="2628797" cy="6771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Two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738872" y="3410243"/>
            <a:ext cx="5506149" cy="3603035"/>
            <a:chOff x="15738872" y="3410243"/>
            <a:chExt cx="5506149" cy="3603035"/>
          </a:xfrm>
        </p:grpSpPr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BD464FB3-56BB-4B96-BCFE-3DB1E4F29CF3}"/>
                </a:ext>
              </a:extLst>
            </p:cNvPr>
            <p:cNvSpPr/>
            <p:nvPr/>
          </p:nvSpPr>
          <p:spPr>
            <a:xfrm>
              <a:off x="15738872" y="3783462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59C21C93-2761-4248-80A2-367C4EDF2AF2}"/>
                </a:ext>
              </a:extLst>
            </p:cNvPr>
            <p:cNvSpPr/>
            <p:nvPr/>
          </p:nvSpPr>
          <p:spPr>
            <a:xfrm>
              <a:off x="16054179" y="4428874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Inspiring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89C2D597-F385-41A1-A007-FDE3B344BA12}"/>
                </a:ext>
              </a:extLst>
            </p:cNvPr>
            <p:cNvSpPr/>
            <p:nvPr/>
          </p:nvSpPr>
          <p:spPr>
            <a:xfrm>
              <a:off x="17177546" y="3410243"/>
              <a:ext cx="2628797" cy="677108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Three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32630" y="7635236"/>
            <a:ext cx="5506149" cy="3573743"/>
            <a:chOff x="3132630" y="7635236"/>
            <a:chExt cx="5506149" cy="3573743"/>
          </a:xfrm>
        </p:grpSpPr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BBDA4593-B9A0-435C-BE99-8948B32AF077}"/>
                </a:ext>
              </a:extLst>
            </p:cNvPr>
            <p:cNvSpPr/>
            <p:nvPr/>
          </p:nvSpPr>
          <p:spPr>
            <a:xfrm>
              <a:off x="3132630" y="7979163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D9BD509A-BB80-40C6-A0DB-59741170DFDD}"/>
                </a:ext>
              </a:extLst>
            </p:cNvPr>
            <p:cNvSpPr/>
            <p:nvPr/>
          </p:nvSpPr>
          <p:spPr>
            <a:xfrm>
              <a:off x="3447939" y="8602417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Impact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4571304" y="7635236"/>
              <a:ext cx="2628797" cy="677108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Four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35751" y="7635236"/>
            <a:ext cx="5506149" cy="3573743"/>
            <a:chOff x="9435751" y="7635236"/>
            <a:chExt cx="5506149" cy="3573743"/>
          </a:xfrm>
        </p:grpSpPr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181C314A-EFFE-474D-AF50-616FEE84D42F}"/>
                </a:ext>
              </a:extLst>
            </p:cNvPr>
            <p:cNvSpPr/>
            <p:nvPr/>
          </p:nvSpPr>
          <p:spPr>
            <a:xfrm>
              <a:off x="9435751" y="7979163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038B2E43-D37A-4293-8ED9-87C4618B3841}"/>
                </a:ext>
              </a:extLst>
            </p:cNvPr>
            <p:cNvSpPr/>
            <p:nvPr/>
          </p:nvSpPr>
          <p:spPr>
            <a:xfrm>
              <a:off x="9751058" y="8656271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Significant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10892305" y="7635236"/>
              <a:ext cx="2628797" cy="677108"/>
            </a:xfrm>
            <a:prstGeom prst="rect">
              <a:avLst/>
            </a:prstGeom>
            <a:solidFill>
              <a:srgbClr val="FF0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Five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738872" y="7635434"/>
            <a:ext cx="5506149" cy="3573545"/>
            <a:chOff x="15738872" y="7635434"/>
            <a:chExt cx="5506149" cy="3573545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50B92598-38AE-421C-9CEF-5A7FE6A4E2DA}"/>
                </a:ext>
              </a:extLst>
            </p:cNvPr>
            <p:cNvSpPr/>
            <p:nvPr/>
          </p:nvSpPr>
          <p:spPr>
            <a:xfrm>
              <a:off x="15738872" y="7979163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6A00D9F8-9CD6-4FD4-B956-0DBEF288A9EA}"/>
                </a:ext>
              </a:extLst>
            </p:cNvPr>
            <p:cNvSpPr/>
            <p:nvPr/>
          </p:nvSpPr>
          <p:spPr>
            <a:xfrm>
              <a:off x="16053760" y="8656271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/>
                <a:t>Validated</a:t>
              </a:r>
              <a:r>
                <a:rPr lang="zh-CN" altLang="en-US" sz="6000" dirty="0" smtClean="0"/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8603BFF2-4E93-4539-BD8D-73767AF23601}"/>
                </a:ext>
              </a:extLst>
            </p:cNvPr>
            <p:cNvSpPr/>
            <p:nvPr/>
          </p:nvSpPr>
          <p:spPr>
            <a:xfrm>
              <a:off x="17177127" y="7635434"/>
              <a:ext cx="2628797" cy="677108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Six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5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8</a:t>
            </a:fld>
            <a:endParaRPr lang="en-US" dirty="0"/>
          </a:p>
        </p:txBody>
      </p:sp>
      <p:sp>
        <p:nvSpPr>
          <p:cNvPr id="124" name="TextBox 123"/>
          <p:cNvSpPr txBox="1">
            <a:spLocks noChangeAspect="1"/>
          </p:cNvSpPr>
          <p:nvPr/>
        </p:nvSpPr>
        <p:spPr>
          <a:xfrm>
            <a:off x="7900863" y="4349605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290787" y="4349187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Ask interesting </a:t>
            </a:r>
            <a:r>
              <a:rPr lang="en-US" altLang="zh-CN" sz="6000" dirty="0">
                <a:solidFill>
                  <a:srgbClr val="FF0000"/>
                </a:solidFill>
              </a:rPr>
              <a:t>questions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90787" y="6756885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Have interesting </a:t>
            </a:r>
            <a:r>
              <a:rPr lang="en-US" altLang="zh-CN" sz="6000" dirty="0">
                <a:solidFill>
                  <a:srgbClr val="FF0000"/>
                </a:solidFill>
              </a:rPr>
              <a:t>ideas</a:t>
            </a:r>
            <a:r>
              <a:rPr lang="en-US" altLang="zh-CN" sz="6000" dirty="0"/>
              <a:t> in solution</a:t>
            </a:r>
            <a:endParaRPr lang="en-GB" sz="6000" dirty="0"/>
          </a:p>
        </p:txBody>
      </p:sp>
      <p:sp>
        <p:nvSpPr>
          <p:cNvPr id="127" name="TextBox 126"/>
          <p:cNvSpPr txBox="1">
            <a:spLocks noChangeAspect="1"/>
          </p:cNvSpPr>
          <p:nvPr/>
        </p:nvSpPr>
        <p:spPr>
          <a:xfrm>
            <a:off x="7900863" y="666495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787" y="9256514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Have interesting </a:t>
            </a:r>
            <a:r>
              <a:rPr lang="en-US" altLang="zh-CN" sz="6000" dirty="0">
                <a:solidFill>
                  <a:srgbClr val="FF0000"/>
                </a:solidFill>
              </a:rPr>
              <a:t>findings</a:t>
            </a:r>
            <a:r>
              <a:rPr lang="en-US" altLang="zh-CN" sz="6000" dirty="0"/>
              <a:t> in evaluation</a:t>
            </a:r>
            <a:endParaRPr lang="en-GB" sz="6000" dirty="0"/>
          </a:p>
        </p:txBody>
      </p:sp>
      <p:sp>
        <p:nvSpPr>
          <p:cNvPr id="129" name="TextBox 128"/>
          <p:cNvSpPr txBox="1">
            <a:spLocks noChangeAspect="1"/>
          </p:cNvSpPr>
          <p:nvPr/>
        </p:nvSpPr>
        <p:spPr>
          <a:xfrm>
            <a:off x="7900863" y="9164582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3520" y="5464560"/>
            <a:ext cx="5506149" cy="3600311"/>
            <a:chOff x="1201984" y="3156574"/>
            <a:chExt cx="5506149" cy="3600311"/>
          </a:xfrm>
        </p:grpSpPr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2A0CEF2C-BFC6-4568-AF13-2A3A793C7E8D}"/>
                </a:ext>
              </a:extLst>
            </p:cNvPr>
            <p:cNvSpPr/>
            <p:nvPr/>
          </p:nvSpPr>
          <p:spPr>
            <a:xfrm>
              <a:off x="1201984" y="3527069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E3451657-552A-4A3D-B322-84864115D944}"/>
                </a:ext>
              </a:extLst>
            </p:cNvPr>
            <p:cNvSpPr/>
            <p:nvPr/>
          </p:nvSpPr>
          <p:spPr>
            <a:xfrm>
              <a:off x="1517293" y="4170547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FF0000"/>
                  </a:solidFill>
                </a:rPr>
                <a:t>Interesting</a:t>
              </a:r>
              <a:r>
                <a:rPr lang="zh-CN" altLang="en-US" sz="6000" dirty="0">
                  <a:solidFill>
                    <a:srgbClr val="FF0000"/>
                  </a:solidFill>
                </a:rPr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CA119FCC-D49E-4FB2-A4B0-7AEE56F7722F}"/>
                </a:ext>
              </a:extLst>
            </p:cNvPr>
            <p:cNvSpPr/>
            <p:nvPr/>
          </p:nvSpPr>
          <p:spPr>
            <a:xfrm>
              <a:off x="2640658" y="3156574"/>
              <a:ext cx="2628797" cy="677108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One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9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73521" y="409071"/>
            <a:ext cx="22266370" cy="1353568"/>
          </a:xfrm>
        </p:spPr>
        <p:txBody>
          <a:bodyPr/>
          <a:lstStyle/>
          <a:p>
            <a:r>
              <a:rPr lang="en-US" altLang="zh-CN" sz="8800" dirty="0" smtClean="0"/>
              <a:t>Desirable</a:t>
            </a:r>
            <a:r>
              <a:rPr lang="zh-CN" altLang="en-US" sz="8800" dirty="0" smtClean="0"/>
              <a:t> </a:t>
            </a:r>
            <a:r>
              <a:rPr lang="en-US" altLang="zh-CN" sz="8800" dirty="0" smtClean="0"/>
              <a:t>Characteristics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73520" y="1698578"/>
            <a:ext cx="22266368" cy="553846"/>
          </a:xfrm>
        </p:spPr>
        <p:txBody>
          <a:bodyPr/>
          <a:lstStyle/>
          <a:p>
            <a:r>
              <a:rPr lang="en-US" altLang="zh-CN" sz="4000" dirty="0"/>
              <a:t>Before you write a research paper</a:t>
            </a:r>
            <a:r>
              <a:rPr lang="mr-IN" altLang="zh-CN" sz="4000" dirty="0"/>
              <a:t>…</a:t>
            </a:r>
            <a:endParaRPr lang="en-US" sz="4000" dirty="0"/>
          </a:p>
        </p:txBody>
      </p:sp>
      <p:sp>
        <p:nvSpPr>
          <p:cNvPr id="61" name="Slide Number Placeholder 2">
            <a:extLst>
              <a:ext uri="{FF2B5EF4-FFF2-40B4-BE49-F238E27FC236}">
                <a16:creationId xmlns="" xmlns:a16="http://schemas.microsoft.com/office/drawing/2014/main" id="{F8F114A0-95E6-4844-AC30-6D9EC0DFC0C8}"/>
              </a:ext>
            </a:extLst>
          </p:cNvPr>
          <p:cNvSpPr txBox="1">
            <a:spLocks/>
          </p:cNvSpPr>
          <p:nvPr/>
        </p:nvSpPr>
        <p:spPr>
          <a:xfrm>
            <a:off x="18219054" y="12705352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88E359-5AD9-3E4C-A03F-C116F238FB4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73520" y="5464560"/>
            <a:ext cx="5506149" cy="3600311"/>
            <a:chOff x="9435751" y="3412967"/>
            <a:chExt cx="5506149" cy="3600311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B561D9EF-441D-4E21-A048-D0A79078FE66}"/>
                </a:ext>
              </a:extLst>
            </p:cNvPr>
            <p:cNvSpPr/>
            <p:nvPr/>
          </p:nvSpPr>
          <p:spPr>
            <a:xfrm>
              <a:off x="9435751" y="3783462"/>
              <a:ext cx="5506149" cy="3229816"/>
            </a:xfrm>
            <a:prstGeom prst="rect">
              <a:avLst/>
            </a:prstGeom>
            <a:noFill/>
            <a:ln w="25400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4063D7A-555A-4501-95CC-61FFEEFB5EB1}"/>
                </a:ext>
              </a:extLst>
            </p:cNvPr>
            <p:cNvSpPr/>
            <p:nvPr/>
          </p:nvSpPr>
          <p:spPr>
            <a:xfrm>
              <a:off x="9768939" y="4426940"/>
              <a:ext cx="48755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FF0000"/>
                  </a:solidFill>
                </a:rPr>
                <a:t>Novel</a:t>
              </a:r>
              <a:r>
                <a:rPr lang="zh-CN" altLang="en-US" sz="6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6000" dirty="0" smtClean="0"/>
                <a:t>Research</a:t>
              </a:r>
              <a:endParaRPr lang="en-US" sz="6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CC52D9E-8F96-46C0-802C-AE8B5FADFF5F}"/>
                </a:ext>
              </a:extLst>
            </p:cNvPr>
            <p:cNvSpPr/>
            <p:nvPr/>
          </p:nvSpPr>
          <p:spPr>
            <a:xfrm>
              <a:off x="10874425" y="3412967"/>
              <a:ext cx="2628797" cy="6771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Type</a:t>
              </a:r>
              <a:r>
                <a:rPr lang="zh-CN" alt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tx1">
                      <a:lumMod val="10000"/>
                      <a:lumOff val="90000"/>
                    </a:schemeClr>
                  </a:solidFill>
                  <a:latin typeface="+mj-lt"/>
                </a:rPr>
                <a:t>Two</a:t>
              </a:r>
              <a:endParaRPr lang="en-US" sz="32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90787" y="4349187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New </a:t>
            </a:r>
            <a:r>
              <a:rPr lang="en-US" altLang="zh-CN" sz="6000" dirty="0">
                <a:solidFill>
                  <a:srgbClr val="FF0000"/>
                </a:solidFill>
              </a:rPr>
              <a:t>problem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90787" y="6756885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New </a:t>
            </a:r>
            <a:r>
              <a:rPr lang="en-US" altLang="zh-CN" sz="6000" dirty="0">
                <a:solidFill>
                  <a:srgbClr val="FF0000"/>
                </a:solidFill>
              </a:rPr>
              <a:t>solution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90787" y="9256514"/>
            <a:ext cx="13833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New </a:t>
            </a:r>
            <a:r>
              <a:rPr lang="en-US" altLang="zh-CN" sz="6000" dirty="0">
                <a:solidFill>
                  <a:srgbClr val="FF0000"/>
                </a:solidFill>
              </a:rPr>
              <a:t>findings</a:t>
            </a:r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7900863" y="4349605"/>
            <a:ext cx="1199526" cy="1199526"/>
          </a:xfrm>
          <a:prstGeom prst="ellipse">
            <a:avLst/>
          </a:prstGeom>
          <a:solidFill>
            <a:schemeClr val="accent1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01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7900863" y="6664953"/>
            <a:ext cx="1199526" cy="1199526"/>
          </a:xfrm>
          <a:prstGeom prst="ellipse">
            <a:avLst/>
          </a:prstGeom>
          <a:solidFill>
            <a:schemeClr val="accent2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02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00863" y="9164582"/>
            <a:ext cx="1199526" cy="1199526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5599" spc="-3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03</a:t>
            </a:r>
            <a:endParaRPr lang="ru-RU" sz="5599" spc="-3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na Theme">
  <a:themeElements>
    <a:clrScheme name="[WO] Original 01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4E51C2"/>
      </a:accent1>
      <a:accent2>
        <a:srgbClr val="1B85B5"/>
      </a:accent2>
      <a:accent3>
        <a:srgbClr val="10B491"/>
      </a:accent3>
      <a:accent4>
        <a:srgbClr val="F29908"/>
      </a:accent4>
      <a:accent5>
        <a:srgbClr val="FD354D"/>
      </a:accent5>
      <a:accent6>
        <a:srgbClr val="D31B5D"/>
      </a:accent6>
      <a:hlink>
        <a:srgbClr val="656565"/>
      </a:hlink>
      <a:folHlink>
        <a:srgbClr val="656565"/>
      </a:folHlink>
    </a:clrScheme>
    <a:fontScheme name="Warna Original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lumMod val="90000"/>
          </a:schemeClr>
        </a:solidFill>
        <a:ln w="190500">
          <a:noFill/>
        </a:ln>
      </a:spPr>
      <a:bodyPr/>
      <a:lstStyle/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6425</TotalTime>
  <Words>2102</Words>
  <Application>Microsoft Macintosh PowerPoint</Application>
  <PresentationFormat>Custom</PresentationFormat>
  <Paragraphs>634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Calibri</vt:lpstr>
      <vt:lpstr>Edwardian Script ITC</vt:lpstr>
      <vt:lpstr>Source Sans Pro Light</vt:lpstr>
      <vt:lpstr>Source Sans Pro Semibold</vt:lpstr>
      <vt:lpstr>Wingdings</vt:lpstr>
      <vt:lpstr>微软雅黑</vt:lpstr>
      <vt:lpstr>等线</vt:lpstr>
      <vt:lpstr>Arial</vt:lpstr>
      <vt:lpstr>Warna Theme</vt:lpstr>
      <vt:lpstr>Technical Paper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欢乐PPT</dc:creator>
  <cp:lastModifiedBy>Bin Xia</cp:lastModifiedBy>
  <cp:revision>1039</cp:revision>
  <cp:lastPrinted>2018-08-18T12:53:35Z</cp:lastPrinted>
  <dcterms:created xsi:type="dcterms:W3CDTF">2017-05-04T20:14:23Z</dcterms:created>
  <dcterms:modified xsi:type="dcterms:W3CDTF">2018-08-19T11:54:17Z</dcterms:modified>
  <cp:version>欢乐PPT</cp:version>
</cp:coreProperties>
</file>