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6"/>
  </p:notesMasterIdLst>
  <p:handoutMasterIdLst>
    <p:handoutMasterId r:id="rId17"/>
  </p:handoutMasterIdLst>
  <p:sldIdLst>
    <p:sldId id="256" r:id="rId3"/>
    <p:sldId id="378" r:id="rId4"/>
    <p:sldId id="400" r:id="rId5"/>
    <p:sldId id="424" r:id="rId6"/>
    <p:sldId id="360" r:id="rId7"/>
    <p:sldId id="361" r:id="rId8"/>
    <p:sldId id="425" r:id="rId9"/>
    <p:sldId id="426" r:id="rId10"/>
    <p:sldId id="427" r:id="rId11"/>
    <p:sldId id="428" r:id="rId12"/>
    <p:sldId id="370" r:id="rId13"/>
    <p:sldId id="429" r:id="rId14"/>
    <p:sldId id="346" r:id="rId15"/>
  </p:sldIdLst>
  <p:sldSz cx="9144000" cy="6858000" type="screen4x3"/>
  <p:notesSz cx="6735763" cy="9799638"/>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87">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2982" autoAdjust="0"/>
  </p:normalViewPr>
  <p:slideViewPr>
    <p:cSldViewPr snapToGrid="0">
      <p:cViewPr varScale="1">
        <p:scale>
          <a:sx n="66" d="100"/>
          <a:sy n="66" d="100"/>
        </p:scale>
        <p:origin x="-246" y="-96"/>
      </p:cViewPr>
      <p:guideLst>
        <p:guide orient="horz" pos="2160"/>
        <p:guide pos="2880"/>
      </p:guideLst>
    </p:cSldViewPr>
  </p:slideViewPr>
  <p:outlineViewPr>
    <p:cViewPr>
      <p:scale>
        <a:sx n="33" d="100"/>
        <a:sy n="33" d="100"/>
      </p:scale>
      <p:origin x="0" y="55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8" d="100"/>
          <a:sy n="78" d="100"/>
        </p:scale>
        <p:origin x="-3972" y="-90"/>
      </p:cViewPr>
      <p:guideLst>
        <p:guide orient="horz" pos="308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19413" cy="488950"/>
          </a:xfrm>
          <a:prstGeom prst="rect">
            <a:avLst/>
          </a:prstGeom>
        </p:spPr>
        <p:txBody>
          <a:bodyPr vert="horz" lIns="94470" tIns="47235" rIns="94470" bIns="47235"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14763" y="1"/>
            <a:ext cx="2919412" cy="488950"/>
          </a:xfrm>
          <a:prstGeom prst="rect">
            <a:avLst/>
          </a:prstGeom>
        </p:spPr>
        <p:txBody>
          <a:bodyPr vert="horz" lIns="94470" tIns="47235" rIns="94470" bIns="47235" rtlCol="0"/>
          <a:lstStyle>
            <a:lvl1pPr algn="r" fontAlgn="auto">
              <a:spcBef>
                <a:spcPts val="0"/>
              </a:spcBef>
              <a:spcAft>
                <a:spcPts val="0"/>
              </a:spcAft>
              <a:defRPr sz="1200">
                <a:latin typeface="+mn-lt"/>
                <a:ea typeface="+mn-ea"/>
              </a:defRPr>
            </a:lvl1pPr>
          </a:lstStyle>
          <a:p>
            <a:pPr>
              <a:defRPr/>
            </a:pPr>
            <a:fld id="{E0AC4B99-A4C3-4D2F-91D6-69019C7F5E40}" type="datetimeFigureOut">
              <a:rPr lang="zh-CN" altLang="en-US"/>
              <a:pPr>
                <a:defRPr/>
              </a:pPr>
              <a:t>2018/8/20</a:t>
            </a:fld>
            <a:endParaRPr lang="zh-CN" altLang="en-US"/>
          </a:p>
        </p:txBody>
      </p:sp>
      <p:sp>
        <p:nvSpPr>
          <p:cNvPr id="4" name="页脚占位符 3"/>
          <p:cNvSpPr>
            <a:spLocks noGrp="1"/>
          </p:cNvSpPr>
          <p:nvPr>
            <p:ph type="ftr" sz="quarter" idx="2"/>
          </p:nvPr>
        </p:nvSpPr>
        <p:spPr>
          <a:xfrm>
            <a:off x="1" y="9309101"/>
            <a:ext cx="2919413" cy="488950"/>
          </a:xfrm>
          <a:prstGeom prst="rect">
            <a:avLst/>
          </a:prstGeom>
        </p:spPr>
        <p:txBody>
          <a:bodyPr vert="horz" lIns="94470" tIns="47235" rIns="94470" bIns="47235"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14763" y="9309101"/>
            <a:ext cx="2919412" cy="488950"/>
          </a:xfrm>
          <a:prstGeom prst="rect">
            <a:avLst/>
          </a:prstGeom>
        </p:spPr>
        <p:txBody>
          <a:bodyPr vert="horz" lIns="94470" tIns="47235" rIns="94470" bIns="47235" rtlCol="0" anchor="b"/>
          <a:lstStyle>
            <a:lvl1pPr algn="r" fontAlgn="auto">
              <a:spcBef>
                <a:spcPts val="0"/>
              </a:spcBef>
              <a:spcAft>
                <a:spcPts val="0"/>
              </a:spcAft>
              <a:defRPr sz="1200">
                <a:latin typeface="+mn-lt"/>
                <a:ea typeface="+mn-ea"/>
              </a:defRPr>
            </a:lvl1pPr>
          </a:lstStyle>
          <a:p>
            <a:pPr>
              <a:defRPr/>
            </a:pPr>
            <a:fld id="{19868C33-C94B-48B3-9D46-9518A16D457A}" type="slidenum">
              <a:rPr lang="zh-CN" altLang="en-US"/>
              <a:pPr>
                <a:defRPr/>
              </a:pPr>
              <a:t>‹#›</a:t>
            </a:fld>
            <a:endParaRPr lang="zh-CN" altLang="en-US"/>
          </a:p>
        </p:txBody>
      </p:sp>
    </p:spTree>
    <p:extLst>
      <p:ext uri="{BB962C8B-B14F-4D97-AF65-F5344CB8AC3E}">
        <p14:creationId xmlns:p14="http://schemas.microsoft.com/office/powerpoint/2010/main" val="111177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19413" cy="488950"/>
          </a:xfrm>
          <a:prstGeom prst="rect">
            <a:avLst/>
          </a:prstGeom>
        </p:spPr>
        <p:txBody>
          <a:bodyPr vert="horz" lIns="94470" tIns="47235" rIns="94470" bIns="47235"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14763" y="1"/>
            <a:ext cx="2919412" cy="488950"/>
          </a:xfrm>
          <a:prstGeom prst="rect">
            <a:avLst/>
          </a:prstGeom>
        </p:spPr>
        <p:txBody>
          <a:bodyPr vert="horz" lIns="94470" tIns="47235" rIns="94470" bIns="47235" rtlCol="0"/>
          <a:lstStyle>
            <a:lvl1pPr algn="r" fontAlgn="auto">
              <a:spcBef>
                <a:spcPts val="0"/>
              </a:spcBef>
              <a:spcAft>
                <a:spcPts val="0"/>
              </a:spcAft>
              <a:defRPr sz="1200">
                <a:latin typeface="+mn-lt"/>
                <a:ea typeface="+mn-ea"/>
              </a:defRPr>
            </a:lvl1pPr>
          </a:lstStyle>
          <a:p>
            <a:pPr>
              <a:defRPr/>
            </a:pPr>
            <a:fld id="{63750936-CA1F-44C8-8912-EEC8E19B09C0}" type="datetimeFigureOut">
              <a:rPr lang="zh-CN" altLang="en-US"/>
              <a:pPr>
                <a:defRPr/>
              </a:pPr>
              <a:t>2018/8/20</a:t>
            </a:fld>
            <a:endParaRPr lang="zh-CN" altLang="en-US"/>
          </a:p>
        </p:txBody>
      </p:sp>
      <p:sp>
        <p:nvSpPr>
          <p:cNvPr id="4" name="幻灯片图像占位符 3"/>
          <p:cNvSpPr>
            <a:spLocks noGrp="1" noRot="1" noChangeAspect="1"/>
          </p:cNvSpPr>
          <p:nvPr>
            <p:ph type="sldImg" idx="2"/>
          </p:nvPr>
        </p:nvSpPr>
        <p:spPr>
          <a:xfrm>
            <a:off x="919163" y="735013"/>
            <a:ext cx="4897437" cy="3675062"/>
          </a:xfrm>
          <a:prstGeom prst="rect">
            <a:avLst/>
          </a:prstGeom>
          <a:noFill/>
          <a:ln w="12700">
            <a:solidFill>
              <a:prstClr val="black"/>
            </a:solidFill>
          </a:ln>
        </p:spPr>
        <p:txBody>
          <a:bodyPr vert="horz" lIns="94470" tIns="47235" rIns="94470" bIns="47235" rtlCol="0" anchor="ctr"/>
          <a:lstStyle/>
          <a:p>
            <a:pPr lvl="0"/>
            <a:endParaRPr lang="zh-CN" altLang="en-US" noProof="0" smtClean="0"/>
          </a:p>
        </p:txBody>
      </p:sp>
      <p:sp>
        <p:nvSpPr>
          <p:cNvPr id="5" name="备注占位符 4"/>
          <p:cNvSpPr>
            <a:spLocks noGrp="1"/>
          </p:cNvSpPr>
          <p:nvPr>
            <p:ph type="body" sz="quarter" idx="3"/>
          </p:nvPr>
        </p:nvSpPr>
        <p:spPr>
          <a:xfrm>
            <a:off x="673101" y="4654550"/>
            <a:ext cx="5389563" cy="4410075"/>
          </a:xfrm>
          <a:prstGeom prst="rect">
            <a:avLst/>
          </a:prstGeom>
        </p:spPr>
        <p:txBody>
          <a:bodyPr vert="horz" lIns="94470" tIns="47235" rIns="94470" bIns="47235"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1" y="9309101"/>
            <a:ext cx="2919413" cy="488950"/>
          </a:xfrm>
          <a:prstGeom prst="rect">
            <a:avLst/>
          </a:prstGeom>
        </p:spPr>
        <p:txBody>
          <a:bodyPr vert="horz" lIns="94470" tIns="47235" rIns="94470" bIns="47235"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14763" y="9309101"/>
            <a:ext cx="2919412" cy="488950"/>
          </a:xfrm>
          <a:prstGeom prst="rect">
            <a:avLst/>
          </a:prstGeom>
        </p:spPr>
        <p:txBody>
          <a:bodyPr vert="horz" lIns="94470" tIns="47235" rIns="94470" bIns="47235" rtlCol="0" anchor="b"/>
          <a:lstStyle>
            <a:lvl1pPr algn="r" fontAlgn="auto">
              <a:spcBef>
                <a:spcPts val="0"/>
              </a:spcBef>
              <a:spcAft>
                <a:spcPts val="0"/>
              </a:spcAft>
              <a:defRPr sz="1200">
                <a:latin typeface="+mn-lt"/>
                <a:ea typeface="+mn-ea"/>
              </a:defRPr>
            </a:lvl1pPr>
          </a:lstStyle>
          <a:p>
            <a:pPr>
              <a:defRPr/>
            </a:pPr>
            <a:fld id="{97DDB1C9-FF4C-4C36-B3A0-E420E5C2D73C}" type="slidenum">
              <a:rPr lang="zh-CN" altLang="en-US"/>
              <a:pPr>
                <a:defRPr/>
              </a:pPr>
              <a:t>‹#›</a:t>
            </a:fld>
            <a:endParaRPr lang="zh-CN" altLang="en-US"/>
          </a:p>
        </p:txBody>
      </p:sp>
    </p:spTree>
    <p:extLst>
      <p:ext uri="{BB962C8B-B14F-4D97-AF65-F5344CB8AC3E}">
        <p14:creationId xmlns:p14="http://schemas.microsoft.com/office/powerpoint/2010/main" val="1536907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5D33F484-B5F3-412F-9EDC-091A3173F217}" type="slidenum">
              <a:rPr lang="zh-CN" altLang="en-US" smtClean="0"/>
              <a:pPr>
                <a:defRPr/>
              </a:pPr>
              <a:t>1</a:t>
            </a:fld>
            <a:endParaRPr lang="zh-CN" altLang="en-US"/>
          </a:p>
        </p:txBody>
      </p:sp>
    </p:spTree>
    <p:extLst>
      <p:ext uri="{BB962C8B-B14F-4D97-AF65-F5344CB8AC3E}">
        <p14:creationId xmlns:p14="http://schemas.microsoft.com/office/powerpoint/2010/main" val="3397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25EB59E4-364B-4EF3-A223-64A7E3EE0A78}" type="slidenum">
              <a:rPr lang="zh-CN" altLang="en-US" smtClean="0"/>
              <a:pPr>
                <a:defRPr/>
              </a:pPr>
              <a:t>5</a:t>
            </a:fld>
            <a:endParaRPr lang="zh-CN" altLang="en-US"/>
          </a:p>
        </p:txBody>
      </p:sp>
    </p:spTree>
    <p:extLst>
      <p:ext uri="{BB962C8B-B14F-4D97-AF65-F5344CB8AC3E}">
        <p14:creationId xmlns:p14="http://schemas.microsoft.com/office/powerpoint/2010/main" val="320584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135C8190-3D70-4ED7-968B-B1D986563661}" type="slidenum">
              <a:rPr lang="zh-CN" altLang="en-US" smtClean="0"/>
              <a:pPr>
                <a:defRPr/>
              </a:pPr>
              <a:t>6</a:t>
            </a:fld>
            <a:endParaRPr lang="zh-CN" altLang="en-US"/>
          </a:p>
        </p:txBody>
      </p:sp>
    </p:spTree>
    <p:extLst>
      <p:ext uri="{BB962C8B-B14F-4D97-AF65-F5344CB8AC3E}">
        <p14:creationId xmlns:p14="http://schemas.microsoft.com/office/powerpoint/2010/main" val="91803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25EB59E4-364B-4EF3-A223-64A7E3EE0A78}" type="slidenum">
              <a:rPr lang="zh-CN" altLang="en-US" smtClean="0"/>
              <a:pPr>
                <a:defRPr/>
              </a:pPr>
              <a:t>7</a:t>
            </a:fld>
            <a:endParaRPr lang="zh-CN" altLang="en-US"/>
          </a:p>
        </p:txBody>
      </p:sp>
    </p:spTree>
    <p:extLst>
      <p:ext uri="{BB962C8B-B14F-4D97-AF65-F5344CB8AC3E}">
        <p14:creationId xmlns:p14="http://schemas.microsoft.com/office/powerpoint/2010/main" val="3205849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25EB59E4-364B-4EF3-A223-64A7E3EE0A78}" type="slidenum">
              <a:rPr lang="zh-CN" altLang="en-US" smtClean="0"/>
              <a:pPr>
                <a:defRPr/>
              </a:pPr>
              <a:t>8</a:t>
            </a:fld>
            <a:endParaRPr lang="zh-CN" altLang="en-US"/>
          </a:p>
        </p:txBody>
      </p:sp>
    </p:spTree>
    <p:extLst>
      <p:ext uri="{BB962C8B-B14F-4D97-AF65-F5344CB8AC3E}">
        <p14:creationId xmlns:p14="http://schemas.microsoft.com/office/powerpoint/2010/main" val="3205849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25EB59E4-364B-4EF3-A223-64A7E3EE0A78}" type="slidenum">
              <a:rPr lang="zh-CN" altLang="en-US" smtClean="0"/>
              <a:pPr>
                <a:defRPr/>
              </a:pPr>
              <a:t>9</a:t>
            </a:fld>
            <a:endParaRPr lang="zh-CN" altLang="en-US"/>
          </a:p>
        </p:txBody>
      </p:sp>
    </p:spTree>
    <p:extLst>
      <p:ext uri="{BB962C8B-B14F-4D97-AF65-F5344CB8AC3E}">
        <p14:creationId xmlns:p14="http://schemas.microsoft.com/office/powerpoint/2010/main" val="320584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25EB59E4-364B-4EF3-A223-64A7E3EE0A78}" type="slidenum">
              <a:rPr lang="zh-CN" altLang="en-US" smtClean="0"/>
              <a:pPr>
                <a:defRPr/>
              </a:pPr>
              <a:t>10</a:t>
            </a:fld>
            <a:endParaRPr lang="zh-CN" altLang="en-US"/>
          </a:p>
        </p:txBody>
      </p:sp>
    </p:spTree>
    <p:extLst>
      <p:ext uri="{BB962C8B-B14F-4D97-AF65-F5344CB8AC3E}">
        <p14:creationId xmlns:p14="http://schemas.microsoft.com/office/powerpoint/2010/main" val="3205849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30E3A8-F121-4517-89F8-9F870F5088DC}" type="slidenum">
              <a:rPr lang="zh-CN" altLang="en-US" smtClean="0"/>
              <a:pPr>
                <a:defRPr/>
              </a:pPr>
              <a:t>11</a:t>
            </a:fld>
            <a:endParaRPr lang="zh-CN" altLang="en-US"/>
          </a:p>
        </p:txBody>
      </p:sp>
    </p:spTree>
    <p:extLst>
      <p:ext uri="{BB962C8B-B14F-4D97-AF65-F5344CB8AC3E}">
        <p14:creationId xmlns:p14="http://schemas.microsoft.com/office/powerpoint/2010/main" val="420214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30E3A8-F121-4517-89F8-9F870F5088DC}" type="slidenum">
              <a:rPr lang="zh-CN" altLang="en-US" smtClean="0"/>
              <a:pPr>
                <a:defRPr/>
              </a:pPr>
              <a:t>12</a:t>
            </a:fld>
            <a:endParaRPr lang="zh-CN" altLang="en-US"/>
          </a:p>
        </p:txBody>
      </p:sp>
    </p:spTree>
    <p:extLst>
      <p:ext uri="{BB962C8B-B14F-4D97-AF65-F5344CB8AC3E}">
        <p14:creationId xmlns:p14="http://schemas.microsoft.com/office/powerpoint/2010/main" val="420214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3643313" y="6357938"/>
            <a:ext cx="2133600" cy="365125"/>
          </a:xfrm>
          <a:prstGeom prst="rect">
            <a:avLst/>
          </a:prstGeom>
        </p:spPr>
        <p:txBody>
          <a:bodyPr/>
          <a:lstStyle>
            <a:lvl1pPr>
              <a:defRPr>
                <a:latin typeface="Arial" charset="0"/>
                <a:ea typeface="宋体" pitchFamily="2" charset="-122"/>
              </a:defRPr>
            </a:lvl1pPr>
          </a:lstStyle>
          <a:p>
            <a:pPr>
              <a:defRPr/>
            </a:pPr>
            <a:fld id="{4ED8D4D3-962A-4D5B-8281-9029A91643ED}" type="datetime1">
              <a:rPr lang="zh-CN" altLang="en-US"/>
              <a:pPr>
                <a:defRPr/>
              </a:pPr>
              <a:t>2018/8/20</a:t>
            </a:fld>
            <a:endParaRPr lang="zh-CN" altLang="en-US"/>
          </a:p>
        </p:txBody>
      </p:sp>
      <p:sp>
        <p:nvSpPr>
          <p:cNvPr id="5"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F3EE4F-878C-4311-8389-22C075B6C1A8}" type="slidenum">
              <a:rPr lang="zh-CN" altLang="en-US"/>
              <a:pPr>
                <a:defRPr/>
              </a:pPr>
              <a:t>‹#›</a:t>
            </a:fld>
            <a:endParaRPr lang="zh-CN" altLang="en-US" dirty="0"/>
          </a:p>
        </p:txBody>
      </p:sp>
    </p:spTree>
    <p:extLst>
      <p:ext uri="{BB962C8B-B14F-4D97-AF65-F5344CB8AC3E}">
        <p14:creationId xmlns:p14="http://schemas.microsoft.com/office/powerpoint/2010/main" val="20430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B0FFDDC7-BFD5-433D-B82B-367B6D9E1C2D}" type="datetime1">
              <a:rPr lang="zh-CN" altLang="en-US"/>
              <a:pPr>
                <a:defRPr/>
              </a:pPr>
              <a:t>2018/8/20</a:t>
            </a:fld>
            <a:endParaRPr lang="zh-CN" altLang="en-US"/>
          </a:p>
        </p:txBody>
      </p:sp>
      <p:sp>
        <p:nvSpPr>
          <p:cNvPr id="5"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5A5113-DEF1-4C83-AFA4-69093137A015}" type="slidenum">
              <a:rPr lang="zh-CN" altLang="en-US"/>
              <a:pPr>
                <a:defRPr/>
              </a:pPr>
              <a:t>‹#›</a:t>
            </a:fld>
            <a:endParaRPr lang="zh-CN" altLang="en-US"/>
          </a:p>
        </p:txBody>
      </p:sp>
    </p:spTree>
    <p:extLst>
      <p:ext uri="{BB962C8B-B14F-4D97-AF65-F5344CB8AC3E}">
        <p14:creationId xmlns:p14="http://schemas.microsoft.com/office/powerpoint/2010/main" val="259910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B87EB3E6-79F9-41CA-941D-06D03FB5CC1F}" type="datetime1">
              <a:rPr lang="zh-CN" altLang="en-US"/>
              <a:pPr>
                <a:defRPr/>
              </a:pPr>
              <a:t>2018/8/20</a:t>
            </a:fld>
            <a:endParaRPr lang="zh-CN" altLang="en-US"/>
          </a:p>
        </p:txBody>
      </p:sp>
      <p:sp>
        <p:nvSpPr>
          <p:cNvPr id="5"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07B9CB-1A2D-4F77-9D8E-E3120F10F63D}" type="slidenum">
              <a:rPr lang="zh-CN" altLang="en-US"/>
              <a:pPr>
                <a:defRPr/>
              </a:pPr>
              <a:t>‹#›</a:t>
            </a:fld>
            <a:endParaRPr lang="zh-CN" altLang="en-US"/>
          </a:p>
        </p:txBody>
      </p:sp>
    </p:spTree>
    <p:extLst>
      <p:ext uri="{BB962C8B-B14F-4D97-AF65-F5344CB8AC3E}">
        <p14:creationId xmlns:p14="http://schemas.microsoft.com/office/powerpoint/2010/main" val="950282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A376FA3-2179-4673-9282-AE31CB6C0BE1}" type="datetime1">
              <a:rPr lang="zh-CN" altLang="en-US"/>
              <a:pPr>
                <a:defRPr/>
              </a:pPr>
              <a:t>2018/8/20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FDDFB4-75E3-4A2A-BED5-0EE13C92CD20}" type="slidenum">
              <a:rPr lang="zh-CN" altLang="en-US"/>
              <a:pPr>
                <a:defRPr/>
              </a:pPr>
              <a:t>‹#›</a:t>
            </a:fld>
            <a:endParaRPr lang="zh-CN" altLang="en-US"/>
          </a:p>
        </p:txBody>
      </p:sp>
    </p:spTree>
    <p:extLst>
      <p:ext uri="{BB962C8B-B14F-4D97-AF65-F5344CB8AC3E}">
        <p14:creationId xmlns:p14="http://schemas.microsoft.com/office/powerpoint/2010/main" val="3772648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BACFAD3-1A36-43E0-A346-C0A861B7E4EF}" type="datetime1">
              <a:rPr lang="zh-CN" altLang="en-US"/>
              <a:pPr>
                <a:defRPr/>
              </a:pPr>
              <a:t>2018/8/20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8A3040-11A6-43F6-AAB0-D397F983F135}" type="slidenum">
              <a:rPr lang="zh-CN" altLang="en-US"/>
              <a:pPr>
                <a:defRPr/>
              </a:pPr>
              <a:t>‹#›</a:t>
            </a:fld>
            <a:endParaRPr lang="zh-CN" altLang="en-US"/>
          </a:p>
        </p:txBody>
      </p:sp>
    </p:spTree>
    <p:extLst>
      <p:ext uri="{BB962C8B-B14F-4D97-AF65-F5344CB8AC3E}">
        <p14:creationId xmlns:p14="http://schemas.microsoft.com/office/powerpoint/2010/main" val="2410554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B8C043C-A1A1-4FFB-AF9B-65836D5EEA1A}" type="datetime1">
              <a:rPr lang="zh-CN" altLang="en-US"/>
              <a:pPr>
                <a:defRPr/>
              </a:pPr>
              <a:t>2018/8/20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7DC072C-6B0C-45D1-9394-D3C528FE8677}" type="slidenum">
              <a:rPr lang="zh-CN" altLang="en-US"/>
              <a:pPr>
                <a:defRPr/>
              </a:pPr>
              <a:t>‹#›</a:t>
            </a:fld>
            <a:endParaRPr lang="zh-CN" altLang="en-US"/>
          </a:p>
        </p:txBody>
      </p:sp>
    </p:spTree>
    <p:extLst>
      <p:ext uri="{BB962C8B-B14F-4D97-AF65-F5344CB8AC3E}">
        <p14:creationId xmlns:p14="http://schemas.microsoft.com/office/powerpoint/2010/main" val="41988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F02A801-8F02-44CE-817D-55797251E2B3}" type="datetime1">
              <a:rPr lang="zh-CN" altLang="en-US"/>
              <a:pPr>
                <a:defRPr/>
              </a:pPr>
              <a:t>2018/8/20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F6FDBA8-D753-4FBB-92D5-B8DA9FA65FB8}" type="slidenum">
              <a:rPr lang="zh-CN" altLang="en-US"/>
              <a:pPr>
                <a:defRPr/>
              </a:pPr>
              <a:t>‹#›</a:t>
            </a:fld>
            <a:endParaRPr lang="zh-CN" altLang="en-US"/>
          </a:p>
        </p:txBody>
      </p:sp>
    </p:spTree>
    <p:extLst>
      <p:ext uri="{BB962C8B-B14F-4D97-AF65-F5344CB8AC3E}">
        <p14:creationId xmlns:p14="http://schemas.microsoft.com/office/powerpoint/2010/main" val="1513253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5B3D774-6EB9-4609-8708-5F27CC0A2CDF}" type="datetime1">
              <a:rPr lang="zh-CN" altLang="en-US"/>
              <a:pPr>
                <a:defRPr/>
              </a:pPr>
              <a:t>2018/8/20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A96E438-FA70-4F9E-9B73-27958D9D4A49}" type="slidenum">
              <a:rPr lang="zh-CN" altLang="en-US"/>
              <a:pPr>
                <a:defRPr/>
              </a:pPr>
              <a:t>‹#›</a:t>
            </a:fld>
            <a:endParaRPr lang="zh-CN" altLang="en-US"/>
          </a:p>
        </p:txBody>
      </p:sp>
    </p:spTree>
    <p:extLst>
      <p:ext uri="{BB962C8B-B14F-4D97-AF65-F5344CB8AC3E}">
        <p14:creationId xmlns:p14="http://schemas.microsoft.com/office/powerpoint/2010/main" val="77292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185E69F-9068-4B13-AFA0-2C8A7F6602FE}" type="datetime1">
              <a:rPr lang="zh-CN" altLang="en-US"/>
              <a:pPr>
                <a:defRPr/>
              </a:pPr>
              <a:t>2018/8/20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EB5BB3C-06FB-4C39-A3BB-6CB521616F87}" type="slidenum">
              <a:rPr lang="zh-CN" altLang="en-US"/>
              <a:pPr>
                <a:defRPr/>
              </a:pPr>
              <a:t>‹#›</a:t>
            </a:fld>
            <a:endParaRPr lang="zh-CN" altLang="en-US"/>
          </a:p>
        </p:txBody>
      </p:sp>
    </p:spTree>
    <p:extLst>
      <p:ext uri="{BB962C8B-B14F-4D97-AF65-F5344CB8AC3E}">
        <p14:creationId xmlns:p14="http://schemas.microsoft.com/office/powerpoint/2010/main" val="795421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AC0F48-89B7-491F-8FC0-67DE1BA2A87A}" type="datetime1">
              <a:rPr lang="zh-CN" altLang="en-US"/>
              <a:pPr>
                <a:defRPr/>
              </a:pPr>
              <a:t>2018/8/20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AB68FE0-5E48-48FC-8270-B084BE7F43F7}" type="slidenum">
              <a:rPr lang="zh-CN" altLang="en-US"/>
              <a:pPr>
                <a:defRPr/>
              </a:pPr>
              <a:t>‹#›</a:t>
            </a:fld>
            <a:endParaRPr lang="zh-CN" altLang="en-US"/>
          </a:p>
        </p:txBody>
      </p:sp>
    </p:spTree>
    <p:extLst>
      <p:ext uri="{BB962C8B-B14F-4D97-AF65-F5344CB8AC3E}">
        <p14:creationId xmlns:p14="http://schemas.microsoft.com/office/powerpoint/2010/main" val="306874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B5F64B2-1DCF-4902-BD93-69E25533F858}" type="datetime1">
              <a:rPr lang="zh-CN" altLang="en-US"/>
              <a:pPr>
                <a:defRPr/>
              </a:pPr>
              <a:t>2018/8/20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1D300B-F134-4B49-8078-0A379611F755}" type="slidenum">
              <a:rPr lang="zh-CN" altLang="en-US"/>
              <a:pPr>
                <a:defRPr/>
              </a:pPr>
              <a:t>‹#›</a:t>
            </a:fld>
            <a:endParaRPr lang="zh-CN" altLang="en-US"/>
          </a:p>
        </p:txBody>
      </p:sp>
    </p:spTree>
    <p:extLst>
      <p:ext uri="{BB962C8B-B14F-4D97-AF65-F5344CB8AC3E}">
        <p14:creationId xmlns:p14="http://schemas.microsoft.com/office/powerpoint/2010/main" val="201438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692696"/>
            <a:ext cx="9144000" cy="0"/>
          </a:xfrm>
          <a:prstGeom prst="line">
            <a:avLst/>
          </a:prstGeom>
          <a:ln w="25400">
            <a:gradFill flip="none" rotWithShape="1">
              <a:gsLst>
                <a:gs pos="3300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0" scaled="0"/>
              <a:tileRect r="-100000" b="-100000"/>
            </a:gradFill>
          </a:ln>
          <a:effectLst/>
          <a:scene3d>
            <a:camera prst="orthographicFront"/>
            <a:lightRig rig="threePt" dir="t"/>
          </a:scene3d>
          <a:sp3d>
            <a:bevelT w="6350"/>
            <a:bevelB w="6350"/>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1520" y="44624"/>
            <a:ext cx="8640960" cy="792088"/>
          </a:xfrm>
        </p:spPr>
        <p:txBody>
          <a:bodyPr/>
          <a:lstStyle>
            <a:lvl1pPr algn="l">
              <a:defRPr sz="3200">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1520" y="836712"/>
            <a:ext cx="8640960" cy="5904656"/>
          </a:xfrm>
        </p:spPr>
        <p:txBody>
          <a:bodyPr/>
          <a:lstStyle>
            <a:lvl1pPr marL="361950" indent="-361950" eaLnBrk="1" hangingPunct="1">
              <a:buFont typeface="+mj-lt"/>
              <a:buNone/>
              <a:defRPr sz="2400" baseline="0">
                <a:latin typeface="Bell MT" panose="02020503060305020303" pitchFamily="18" charset="0"/>
              </a:defRPr>
            </a:lvl1pPr>
            <a:lvl2pPr marL="819150" indent="-457200" algn="l" rtl="0" eaLnBrk="1" fontAlgn="base" hangingPunct="1">
              <a:spcBef>
                <a:spcPct val="20000"/>
              </a:spcBef>
              <a:spcAft>
                <a:spcPct val="0"/>
              </a:spcAft>
              <a:buFont typeface="+mj-lt"/>
              <a:buAutoNum type="arabicParenBoth"/>
              <a:defRPr lang="zh-CN" altLang="en-US" sz="2000" kern="1200" baseline="0" dirty="0" smtClean="0">
                <a:solidFill>
                  <a:schemeClr val="tx1"/>
                </a:solidFill>
                <a:latin typeface="Bell MT" panose="02020503060305020303" pitchFamily="18" charset="0"/>
                <a:ea typeface="+mn-ea"/>
                <a:cs typeface="+mn-cs"/>
              </a:defRPr>
            </a:lvl2pPr>
            <a:lvl3pPr marL="1169988" indent="-361950" eaLnBrk="1" hangingPunct="1">
              <a:lnSpc>
                <a:spcPct val="125000"/>
              </a:lnSpc>
              <a:buFont typeface="+mj-ea"/>
              <a:buAutoNum type="circleNumDbPlain"/>
              <a:defRPr sz="1800" baseline="0">
                <a:latin typeface="Bell MT" panose="02020503060305020303" pitchFamily="18" charset="0"/>
              </a:defRPr>
            </a:lvl3pPr>
            <a:lvl4pPr marL="1597025" indent="-342900">
              <a:buFont typeface="Bell MT" panose="02020503060305020303" pitchFamily="18" charset="0"/>
              <a:buChar char="•"/>
              <a:defRPr sz="1600" baseline="0">
                <a:latin typeface="Bell MT" panose="02020503060305020303" pitchFamily="18" charset="0"/>
              </a:defRPr>
            </a:lvl4pPr>
            <a:lvl5pPr marL="1881188" indent="-265113">
              <a:buFont typeface="Wingdings" pitchFamily="2" charset="2"/>
              <a:buChar char="ü"/>
              <a:tabLst/>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endParaRPr lang="en-US" altLang="zh-CN" dirty="0" smtClean="0"/>
          </a:p>
          <a:p>
            <a:pPr lvl="3"/>
            <a:r>
              <a:rPr lang="zh-CN" altLang="en-US" dirty="0" smtClean="0"/>
              <a:t>第四级</a:t>
            </a:r>
          </a:p>
        </p:txBody>
      </p:sp>
      <p:sp>
        <p:nvSpPr>
          <p:cNvPr id="5" name="灯片编号占位符 5"/>
          <p:cNvSpPr>
            <a:spLocks noGrp="1"/>
          </p:cNvSpPr>
          <p:nvPr>
            <p:ph type="sldNum" sz="quarter" idx="10"/>
          </p:nvPr>
        </p:nvSpPr>
        <p:spPr>
          <a:xfrm>
            <a:off x="6759575" y="6429375"/>
            <a:ext cx="2133600" cy="365125"/>
          </a:xfrm>
        </p:spPr>
        <p:txBody>
          <a:bodyPr/>
          <a:lstStyle>
            <a:lvl1pPr>
              <a:defRPr/>
            </a:lvl1pPr>
          </a:lstStyle>
          <a:p>
            <a:pPr>
              <a:defRPr/>
            </a:pPr>
            <a:fld id="{CCB15ABE-BC56-4448-8893-59022E862996}" type="slidenum">
              <a:rPr lang="zh-CN" altLang="en-US"/>
              <a:pPr>
                <a:defRPr/>
              </a:pPr>
              <a:t>‹#›</a:t>
            </a:fld>
            <a:endParaRPr lang="zh-CN" altLang="en-US"/>
          </a:p>
        </p:txBody>
      </p:sp>
    </p:spTree>
    <p:extLst>
      <p:ext uri="{BB962C8B-B14F-4D97-AF65-F5344CB8AC3E}">
        <p14:creationId xmlns:p14="http://schemas.microsoft.com/office/powerpoint/2010/main" val="1817033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87FBCF6-B4BE-41CC-922D-199CABB00DEB}" type="datetime1">
              <a:rPr lang="zh-CN" altLang="en-US"/>
              <a:pPr>
                <a:defRPr/>
              </a:pPr>
              <a:t>2018/8/20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FFC336-5B2C-4638-B21B-4AFE569C5DC4}" type="slidenum">
              <a:rPr lang="zh-CN" altLang="en-US"/>
              <a:pPr>
                <a:defRPr/>
              </a:pPr>
              <a:t>‹#›</a:t>
            </a:fld>
            <a:endParaRPr lang="zh-CN" altLang="en-US"/>
          </a:p>
        </p:txBody>
      </p:sp>
    </p:spTree>
    <p:extLst>
      <p:ext uri="{BB962C8B-B14F-4D97-AF65-F5344CB8AC3E}">
        <p14:creationId xmlns:p14="http://schemas.microsoft.com/office/powerpoint/2010/main" val="428156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0DBD7B3-1260-49C5-9688-7F88BD1BFF14}" type="datetime1">
              <a:rPr lang="zh-CN" altLang="en-US"/>
              <a:pPr>
                <a:defRPr/>
              </a:pPr>
              <a:t>2018/8/20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CD3B17-4DED-4A8D-808D-47F387217056}" type="slidenum">
              <a:rPr lang="zh-CN" altLang="en-US"/>
              <a:pPr>
                <a:defRPr/>
              </a:pPr>
              <a:t>‹#›</a:t>
            </a:fld>
            <a:endParaRPr lang="zh-CN" altLang="en-US"/>
          </a:p>
        </p:txBody>
      </p:sp>
    </p:spTree>
    <p:extLst>
      <p:ext uri="{BB962C8B-B14F-4D97-AF65-F5344CB8AC3E}">
        <p14:creationId xmlns:p14="http://schemas.microsoft.com/office/powerpoint/2010/main" val="905626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261971-34A6-4560-B5A4-D1562EDA789A}" type="datetime1">
              <a:rPr lang="zh-CN" altLang="en-US"/>
              <a:pPr>
                <a:defRPr/>
              </a:pPr>
              <a:t>2018/8/20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2D1E66-9239-4F49-883F-969D302721A6}" type="slidenum">
              <a:rPr lang="zh-CN" altLang="en-US"/>
              <a:pPr>
                <a:defRPr/>
              </a:pPr>
              <a:t>‹#›</a:t>
            </a:fld>
            <a:endParaRPr lang="zh-CN" altLang="en-US"/>
          </a:p>
        </p:txBody>
      </p:sp>
    </p:spTree>
    <p:extLst>
      <p:ext uri="{BB962C8B-B14F-4D97-AF65-F5344CB8AC3E}">
        <p14:creationId xmlns:p14="http://schemas.microsoft.com/office/powerpoint/2010/main" val="281907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354735E5-C09B-44AA-A1CD-34DBEBAD9201}" type="datetime1">
              <a:rPr lang="zh-CN" altLang="en-US"/>
              <a:pPr>
                <a:defRPr/>
              </a:pPr>
              <a:t>2018/8/20</a:t>
            </a:fld>
            <a:endParaRPr lang="zh-CN" altLang="en-US"/>
          </a:p>
        </p:txBody>
      </p:sp>
      <p:sp>
        <p:nvSpPr>
          <p:cNvPr id="5"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D1D9A8-F653-469C-9B7E-54634C6C7A0F}" type="slidenum">
              <a:rPr lang="zh-CN" altLang="en-US"/>
              <a:pPr>
                <a:defRPr/>
              </a:pPr>
              <a:t>‹#›</a:t>
            </a:fld>
            <a:endParaRPr lang="zh-CN" altLang="en-US"/>
          </a:p>
        </p:txBody>
      </p:sp>
    </p:spTree>
    <p:extLst>
      <p:ext uri="{BB962C8B-B14F-4D97-AF65-F5344CB8AC3E}">
        <p14:creationId xmlns:p14="http://schemas.microsoft.com/office/powerpoint/2010/main" val="345760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6ECBD4DA-79E7-4147-83B2-E7AA62D63BEB}" type="datetime1">
              <a:rPr lang="zh-CN" altLang="en-US"/>
              <a:pPr>
                <a:defRPr/>
              </a:pPr>
              <a:t>2018/8/20</a:t>
            </a:fld>
            <a:endParaRPr lang="zh-CN" altLang="en-US"/>
          </a:p>
        </p:txBody>
      </p:sp>
      <p:sp>
        <p:nvSpPr>
          <p:cNvPr id="6"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2C600B7-3D74-40AB-8CA6-46533F5B8184}" type="slidenum">
              <a:rPr lang="zh-CN" altLang="en-US"/>
              <a:pPr>
                <a:defRPr/>
              </a:pPr>
              <a:t>‹#›</a:t>
            </a:fld>
            <a:endParaRPr lang="zh-CN" altLang="en-US"/>
          </a:p>
        </p:txBody>
      </p:sp>
    </p:spTree>
    <p:extLst>
      <p:ext uri="{BB962C8B-B14F-4D97-AF65-F5344CB8AC3E}">
        <p14:creationId xmlns:p14="http://schemas.microsoft.com/office/powerpoint/2010/main" val="191479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49296856-F023-49EC-A316-9BBCEC7A8309}" type="datetime1">
              <a:rPr lang="zh-CN" altLang="en-US"/>
              <a:pPr>
                <a:defRPr/>
              </a:pPr>
              <a:t>2018/8/20</a:t>
            </a:fld>
            <a:endParaRPr lang="zh-CN" altLang="en-US"/>
          </a:p>
        </p:txBody>
      </p:sp>
      <p:sp>
        <p:nvSpPr>
          <p:cNvPr id="8"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7C92F0F-ECAA-43F0-A6B1-7BDB4E7AD37B}" type="slidenum">
              <a:rPr lang="zh-CN" altLang="en-US"/>
              <a:pPr>
                <a:defRPr/>
              </a:pPr>
              <a:t>‹#›</a:t>
            </a:fld>
            <a:endParaRPr lang="zh-CN" altLang="en-US"/>
          </a:p>
        </p:txBody>
      </p:sp>
    </p:spTree>
    <p:extLst>
      <p:ext uri="{BB962C8B-B14F-4D97-AF65-F5344CB8AC3E}">
        <p14:creationId xmlns:p14="http://schemas.microsoft.com/office/powerpoint/2010/main" val="326198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D9132A1B-67E0-455A-9FCC-BDC008E22B2D}" type="datetime1">
              <a:rPr lang="zh-CN" altLang="en-US"/>
              <a:pPr>
                <a:defRPr/>
              </a:pPr>
              <a:t>2018/8/20</a:t>
            </a:fld>
            <a:endParaRPr lang="zh-CN" altLang="en-US"/>
          </a:p>
        </p:txBody>
      </p:sp>
      <p:sp>
        <p:nvSpPr>
          <p:cNvPr id="4"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B0E2F9C-F070-4A6D-9304-EEE494CAEE23}" type="slidenum">
              <a:rPr lang="zh-CN" altLang="en-US"/>
              <a:pPr>
                <a:defRPr/>
              </a:pPr>
              <a:t>‹#›</a:t>
            </a:fld>
            <a:endParaRPr lang="zh-CN" altLang="en-US"/>
          </a:p>
        </p:txBody>
      </p:sp>
    </p:spTree>
    <p:extLst>
      <p:ext uri="{BB962C8B-B14F-4D97-AF65-F5344CB8AC3E}">
        <p14:creationId xmlns:p14="http://schemas.microsoft.com/office/powerpoint/2010/main" val="106375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4B0236CD-8310-4E0A-8714-92008DA0A967}" type="datetime1">
              <a:rPr lang="zh-CN" altLang="en-US"/>
              <a:pPr>
                <a:defRPr/>
              </a:pPr>
              <a:t>2018/8/20</a:t>
            </a:fld>
            <a:endParaRPr lang="zh-CN" altLang="en-US"/>
          </a:p>
        </p:txBody>
      </p:sp>
      <p:sp>
        <p:nvSpPr>
          <p:cNvPr id="3"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33284E-2858-4BC3-81C6-3331C6500FA3}" type="slidenum">
              <a:rPr lang="zh-CN" altLang="en-US"/>
              <a:pPr>
                <a:defRPr/>
              </a:pPr>
              <a:t>‹#›</a:t>
            </a:fld>
            <a:endParaRPr lang="zh-CN" altLang="en-US"/>
          </a:p>
        </p:txBody>
      </p:sp>
    </p:spTree>
    <p:extLst>
      <p:ext uri="{BB962C8B-B14F-4D97-AF65-F5344CB8AC3E}">
        <p14:creationId xmlns:p14="http://schemas.microsoft.com/office/powerpoint/2010/main" val="321717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B748DC63-AFD0-4C42-BC7C-B35A6946808E}" type="datetime1">
              <a:rPr lang="zh-CN" altLang="en-US"/>
              <a:pPr>
                <a:defRPr/>
              </a:pPr>
              <a:t>2018/8/20</a:t>
            </a:fld>
            <a:endParaRPr lang="zh-CN" altLang="en-US"/>
          </a:p>
        </p:txBody>
      </p:sp>
      <p:sp>
        <p:nvSpPr>
          <p:cNvPr id="6"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173697-6E73-403D-8DEA-61708CCAB759}" type="slidenum">
              <a:rPr lang="zh-CN" altLang="en-US"/>
              <a:pPr>
                <a:defRPr/>
              </a:pPr>
              <a:t>‹#›</a:t>
            </a:fld>
            <a:endParaRPr lang="zh-CN" altLang="en-US"/>
          </a:p>
        </p:txBody>
      </p:sp>
    </p:spTree>
    <p:extLst>
      <p:ext uri="{BB962C8B-B14F-4D97-AF65-F5344CB8AC3E}">
        <p14:creationId xmlns:p14="http://schemas.microsoft.com/office/powerpoint/2010/main" val="223400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3571875" y="6357938"/>
            <a:ext cx="2133600" cy="365125"/>
          </a:xfrm>
          <a:prstGeom prst="rect">
            <a:avLst/>
          </a:prstGeom>
        </p:spPr>
        <p:txBody>
          <a:bodyPr/>
          <a:lstStyle>
            <a:lvl1pPr>
              <a:defRPr>
                <a:latin typeface="Arial" charset="0"/>
                <a:ea typeface="宋体" pitchFamily="2" charset="-122"/>
              </a:defRPr>
            </a:lvl1pPr>
          </a:lstStyle>
          <a:p>
            <a:pPr>
              <a:defRPr/>
            </a:pPr>
            <a:fld id="{4A6B6AFA-1D0D-4417-9599-8D668B01F536}" type="datetime1">
              <a:rPr lang="zh-CN" altLang="en-US"/>
              <a:pPr>
                <a:defRPr/>
              </a:pPr>
              <a:t>2018/8/20</a:t>
            </a:fld>
            <a:endParaRPr lang="zh-CN" altLang="en-US"/>
          </a:p>
        </p:txBody>
      </p:sp>
      <p:sp>
        <p:nvSpPr>
          <p:cNvPr id="6" name="页脚占位符 4"/>
          <p:cNvSpPr>
            <a:spLocks noGrp="1"/>
          </p:cNvSpPr>
          <p:nvPr>
            <p:ph type="ftr" sz="quarter" idx="11"/>
          </p:nvPr>
        </p:nvSpPr>
        <p:spPr>
          <a:xfrm>
            <a:off x="214313" y="6143625"/>
            <a:ext cx="2895600" cy="365125"/>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D3489-043B-41C3-8A61-5BD614C9183E}" type="slidenum">
              <a:rPr lang="zh-CN" altLang="en-US"/>
              <a:pPr>
                <a:defRPr/>
              </a:pPr>
              <a:t>‹#›</a:t>
            </a:fld>
            <a:endParaRPr lang="zh-CN" altLang="en-US"/>
          </a:p>
        </p:txBody>
      </p:sp>
    </p:spTree>
    <p:extLst>
      <p:ext uri="{BB962C8B-B14F-4D97-AF65-F5344CB8AC3E}">
        <p14:creationId xmlns:p14="http://schemas.microsoft.com/office/powerpoint/2010/main" val="60494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7" descr="ppt-blank.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457200" y="539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196975"/>
            <a:ext cx="822960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8582F39-E8DC-4F18-9D75-8C4FB5089FC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869" r:id="rId1"/>
    <p:sldLayoutId id="2147486870" r:id="rId2"/>
    <p:sldLayoutId id="2147486871" r:id="rId3"/>
    <p:sldLayoutId id="2147486872" r:id="rId4"/>
    <p:sldLayoutId id="2147486873" r:id="rId5"/>
    <p:sldLayoutId id="2147486874" r:id="rId6"/>
    <p:sldLayoutId id="2147486875" r:id="rId7"/>
    <p:sldLayoutId id="2147486876" r:id="rId8"/>
    <p:sldLayoutId id="2147486877" r:id="rId9"/>
    <p:sldLayoutId id="2147486878" r:id="rId10"/>
    <p:sldLayoutId id="2147486879"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A3C84E1-C3AC-47E7-A568-5A540A3DFFB2}" type="datetime1">
              <a:rPr lang="zh-CN" altLang="en-US"/>
              <a:pPr>
                <a:defRPr/>
              </a:pPr>
              <a:t>2018/8/20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D99F6C2-A359-42A9-BE78-74AAE524D0D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858" r:id="rId1"/>
    <p:sldLayoutId id="2147486859" r:id="rId2"/>
    <p:sldLayoutId id="2147486860" r:id="rId3"/>
    <p:sldLayoutId id="2147486861" r:id="rId4"/>
    <p:sldLayoutId id="2147486862" r:id="rId5"/>
    <p:sldLayoutId id="2147486863" r:id="rId6"/>
    <p:sldLayoutId id="2147486864" r:id="rId7"/>
    <p:sldLayoutId id="2147486865" r:id="rId8"/>
    <p:sldLayoutId id="2147486866" r:id="rId9"/>
    <p:sldLayoutId id="2147486867" r:id="rId10"/>
    <p:sldLayoutId id="2147486868"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357188" y="1000125"/>
            <a:ext cx="8643937" cy="1857375"/>
          </a:xfrm>
        </p:spPr>
        <p:txBody>
          <a:bodyPr/>
          <a:lstStyle/>
          <a:p>
            <a:pPr eaLnBrk="1" hangingPunct="1">
              <a:spcAft>
                <a:spcPts val="2400"/>
              </a:spcAft>
            </a:pPr>
            <a:r>
              <a:rPr lang="zh-CN" altLang="en-US" sz="4000" b="1" dirty="0">
                <a:latin typeface="黑体" pitchFamily="49" charset="-122"/>
                <a:ea typeface="黑体" pitchFamily="49" charset="-122"/>
              </a:rPr>
              <a:t>大</a:t>
            </a:r>
            <a:r>
              <a:rPr lang="zh-CN" altLang="en-US" sz="4000" b="1" dirty="0" smtClean="0">
                <a:latin typeface="黑体" pitchFamily="49" charset="-122"/>
                <a:ea typeface="黑体" pitchFamily="49" charset="-122"/>
              </a:rPr>
              <a:t>数据并行与交互式计算</a:t>
            </a:r>
            <a:r>
              <a:rPr lang="en-US" altLang="zh-CN" b="1" dirty="0">
                <a:latin typeface="黑体" pitchFamily="49" charset="-122"/>
                <a:ea typeface="黑体" pitchFamily="49" charset="-122"/>
              </a:rPr>
              <a:t/>
            </a:r>
            <a:br>
              <a:rPr lang="en-US" altLang="zh-CN" b="1" dirty="0">
                <a:latin typeface="黑体" pitchFamily="49" charset="-122"/>
                <a:ea typeface="黑体" pitchFamily="49" charset="-122"/>
              </a:rPr>
            </a:br>
            <a:r>
              <a:rPr lang="en-US" altLang="zh-CN" sz="2800" b="1" dirty="0" smtClean="0">
                <a:latin typeface="Bell MT" pitchFamily="18" charset="0"/>
                <a:ea typeface="黑体" pitchFamily="49" charset="-122"/>
              </a:rPr>
              <a:t>Parallel and Interactive Computing of Big Data</a:t>
            </a:r>
            <a:endParaRPr lang="zh-CN" altLang="en-US" sz="1600" b="1" dirty="0" smtClean="0">
              <a:latin typeface="Bell MT" pitchFamily="18" charset="0"/>
              <a:ea typeface="黑体" pitchFamily="49" charset="-122"/>
            </a:endParaRPr>
          </a:p>
        </p:txBody>
      </p:sp>
      <p:sp>
        <p:nvSpPr>
          <p:cNvPr id="14340" name="副标题 2"/>
          <p:cNvSpPr txBox="1">
            <a:spLocks/>
          </p:cNvSpPr>
          <p:nvPr/>
        </p:nvSpPr>
        <p:spPr bwMode="auto">
          <a:xfrm>
            <a:off x="1887216" y="3533954"/>
            <a:ext cx="5160962"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buNone/>
            </a:pPr>
            <a:r>
              <a:rPr lang="zh-CN" altLang="en-US" dirty="0" smtClean="0">
                <a:latin typeface="楷体" pitchFamily="49" charset="-122"/>
                <a:ea typeface="楷体" pitchFamily="49" charset="-122"/>
              </a:rPr>
              <a:t>陈国</a:t>
            </a:r>
            <a:r>
              <a:rPr lang="zh-CN" altLang="en-US" dirty="0" smtClean="0">
                <a:latin typeface="楷体" pitchFamily="49" charset="-122"/>
                <a:ea typeface="楷体" pitchFamily="49" charset="-122"/>
              </a:rPr>
              <a:t>良</a:t>
            </a:r>
            <a:endParaRPr lang="en-US" altLang="zh-CN" dirty="0" smtClean="0">
              <a:latin typeface="楷体" pitchFamily="49" charset="-122"/>
              <a:ea typeface="楷体" pitchFamily="49" charset="-122"/>
            </a:endParaRPr>
          </a:p>
          <a:p>
            <a:pPr algn="ctr" eaLnBrk="1" hangingPunct="1">
              <a:buNone/>
            </a:pPr>
            <a:r>
              <a:rPr lang="en-US" altLang="zh-CN" dirty="0" smtClean="0">
                <a:latin typeface="楷体" pitchFamily="49" charset="-122"/>
                <a:ea typeface="楷体" pitchFamily="49" charset="-122"/>
              </a:rPr>
              <a:t>2018</a:t>
            </a:r>
            <a:r>
              <a:rPr lang="zh-CN" altLang="en-US" dirty="0" smtClean="0">
                <a:latin typeface="楷体" pitchFamily="49" charset="-122"/>
                <a:ea typeface="楷体" pitchFamily="49" charset="-122"/>
              </a:rPr>
              <a:t>年</a:t>
            </a:r>
            <a:r>
              <a:rPr lang="en-US" altLang="zh-CN" dirty="0" smtClean="0">
                <a:latin typeface="楷体" pitchFamily="49" charset="-122"/>
                <a:ea typeface="楷体" pitchFamily="49" charset="-122"/>
              </a:rPr>
              <a:t>8</a:t>
            </a:r>
            <a:r>
              <a:rPr lang="zh-CN" altLang="en-US" dirty="0" smtClean="0">
                <a:latin typeface="楷体" pitchFamily="49" charset="-122"/>
                <a:ea typeface="楷体" pitchFamily="49" charset="-122"/>
              </a:rPr>
              <a:t>月</a:t>
            </a:r>
            <a:endParaRPr lang="en-US" altLang="zh-CN" dirty="0" smtClean="0">
              <a:latin typeface="楷体" pitchFamily="49" charset="-122"/>
              <a:ea typeface="楷体" pitchFamily="49" charset="-122"/>
            </a:endParaRPr>
          </a:p>
          <a:p>
            <a:pPr algn="ctr" eaLnBrk="1" hangingPunct="1">
              <a:buNone/>
            </a:pPr>
            <a:endParaRPr lang="en-US" altLang="zh-CN" dirty="0" smtClean="0">
              <a:latin typeface="楷体" pitchFamily="49" charset="-122"/>
              <a:ea typeface="楷体" pitchFamily="49" charset="-122"/>
            </a:endParaRPr>
          </a:p>
          <a:p>
            <a:pPr algn="ctr" eaLnBrk="1" hangingPunct="1">
              <a:buFont typeface="Arial" pitchFamily="34" charset="0"/>
              <a:buNone/>
            </a:pPr>
            <a:r>
              <a:rPr lang="zh-CN" altLang="en-US" dirty="0">
                <a:latin typeface="楷体" pitchFamily="49" charset="-122"/>
                <a:ea typeface="楷体" pitchFamily="49" charset="-122"/>
              </a:rPr>
              <a:t>南京邮电大学</a:t>
            </a:r>
            <a:endParaRPr lang="zh-CN" altLang="en-US" sz="2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0825" y="44450"/>
            <a:ext cx="8642350" cy="792163"/>
          </a:xfrm>
        </p:spPr>
        <p:txBody>
          <a:bodyPr/>
          <a:lstStyle/>
          <a:p>
            <a:r>
              <a:rPr lang="en-US" altLang="zh-CN" dirty="0" smtClean="0"/>
              <a:t>4</a:t>
            </a:r>
            <a:r>
              <a:rPr lang="zh-CN" altLang="en-US" dirty="0" smtClean="0"/>
              <a:t>、</a:t>
            </a:r>
            <a:r>
              <a:rPr lang="en-US" altLang="zh-CN" dirty="0" smtClean="0"/>
              <a:t>P</a:t>
            </a:r>
            <a:r>
              <a:rPr lang="zh-CN" altLang="en-US" dirty="0" smtClean="0"/>
              <a:t>类问题的并行求解</a:t>
            </a:r>
          </a:p>
        </p:txBody>
      </p:sp>
      <p:sp>
        <p:nvSpPr>
          <p:cNvPr id="3" name="内容占位符 2"/>
          <p:cNvSpPr>
            <a:spLocks noGrp="1"/>
          </p:cNvSpPr>
          <p:nvPr>
            <p:ph idx="1"/>
          </p:nvPr>
        </p:nvSpPr>
        <p:spPr>
          <a:xfrm>
            <a:off x="250825" y="751549"/>
            <a:ext cx="8642350" cy="5905500"/>
          </a:xfrm>
        </p:spPr>
        <p:txBody>
          <a:bodyPr/>
          <a:lstStyle/>
          <a:p>
            <a:pPr lvl="1">
              <a:spcBef>
                <a:spcPts val="200"/>
              </a:spcBef>
              <a:buFont typeface="Wingdings" panose="05000000000000000000" pitchFamily="2" charset="2"/>
              <a:buAutoNum type="arabicParenBoth"/>
              <a:defRPr/>
            </a:pPr>
            <a:r>
              <a:rPr lang="zh-CN" altLang="en-US" sz="1800" b="1" dirty="0" smtClean="0"/>
              <a:t>计算模型</a:t>
            </a:r>
            <a:endParaRPr lang="en-US" altLang="zh-CN" sz="1800" b="1" dirty="0" smtClean="0"/>
          </a:p>
          <a:p>
            <a:pPr lvl="2">
              <a:lnSpc>
                <a:spcPct val="100000"/>
              </a:lnSpc>
              <a:spcBef>
                <a:spcPts val="0"/>
              </a:spcBef>
              <a:defRPr/>
            </a:pPr>
            <a:r>
              <a:rPr lang="en-US" altLang="zh-CN" sz="1600" b="1" dirty="0" smtClean="0"/>
              <a:t>PRAM</a:t>
            </a:r>
            <a:r>
              <a:rPr lang="zh-CN" altLang="en-US" sz="1600" b="1" dirty="0" smtClean="0"/>
              <a:t>模型</a:t>
            </a:r>
            <a:r>
              <a:rPr lang="zh-CN" altLang="en-US" sz="1600" dirty="0" smtClean="0"/>
              <a:t>：已如上述，它是一种共享存储的读</a:t>
            </a:r>
            <a:r>
              <a:rPr lang="en-US" altLang="zh-CN" sz="1600" dirty="0" smtClean="0"/>
              <a:t>/</a:t>
            </a:r>
            <a:r>
              <a:rPr lang="zh-CN" altLang="en-US" sz="1600" dirty="0" smtClean="0"/>
              <a:t>写模型，其反映实际物理器件的执行计算特征有一定的局限性，但很通用，包括约束不同读</a:t>
            </a:r>
            <a:r>
              <a:rPr lang="en-US" altLang="zh-CN" sz="1600" dirty="0" smtClean="0"/>
              <a:t>/</a:t>
            </a:r>
            <a:r>
              <a:rPr lang="zh-CN" altLang="en-US" sz="1600" dirty="0" smtClean="0"/>
              <a:t>写的</a:t>
            </a:r>
            <a:r>
              <a:rPr lang="en-US" altLang="zh-CN" sz="1600" dirty="0" smtClean="0"/>
              <a:t>PRAM-EREW</a:t>
            </a:r>
            <a:r>
              <a:rPr lang="zh-CN" altLang="en-US" sz="1600" dirty="0" smtClean="0"/>
              <a:t>、</a:t>
            </a:r>
            <a:r>
              <a:rPr lang="en-US" altLang="zh-CN" sz="1600" dirty="0" smtClean="0"/>
              <a:t>PRAM-CREW</a:t>
            </a:r>
            <a:r>
              <a:rPr lang="zh-CN" altLang="en-US" sz="1600" dirty="0" smtClean="0"/>
              <a:t>、</a:t>
            </a:r>
            <a:r>
              <a:rPr lang="en-US" altLang="zh-CN" sz="1600" dirty="0" smtClean="0"/>
              <a:t>PRAM-CRCW</a:t>
            </a:r>
            <a:r>
              <a:rPr lang="zh-CN" altLang="en-US" sz="1600" dirty="0" smtClean="0"/>
              <a:t>等。</a:t>
            </a:r>
            <a:endParaRPr lang="en-US" altLang="zh-CN" sz="1600" dirty="0" smtClean="0"/>
          </a:p>
          <a:p>
            <a:pPr lvl="2">
              <a:lnSpc>
                <a:spcPct val="100000"/>
              </a:lnSpc>
              <a:spcBef>
                <a:spcPts val="0"/>
              </a:spcBef>
              <a:defRPr/>
            </a:pPr>
            <a:r>
              <a:rPr lang="zh-CN" altLang="en-US" sz="1600" b="1" dirty="0" smtClean="0"/>
              <a:t>均衡布尔电路</a:t>
            </a:r>
            <a:r>
              <a:rPr lang="en-US" altLang="zh-CN" sz="1600" dirty="0" smtClean="0"/>
              <a:t>UBC</a:t>
            </a:r>
            <a:r>
              <a:rPr lang="zh-CN" altLang="en-US" sz="1600" dirty="0" smtClean="0"/>
              <a:t>（</a:t>
            </a:r>
            <a:r>
              <a:rPr lang="en-US" altLang="zh-CN" sz="1600" dirty="0" smtClean="0"/>
              <a:t>Uniform Boolean Circuit</a:t>
            </a:r>
            <a:r>
              <a:rPr lang="zh-CN" altLang="en-US" sz="1600" dirty="0" smtClean="0"/>
              <a:t>）</a:t>
            </a:r>
            <a:r>
              <a:rPr lang="zh-CN" altLang="en-US" sz="1600" b="1" dirty="0" smtClean="0"/>
              <a:t>模型</a:t>
            </a:r>
            <a:r>
              <a:rPr lang="zh-CN" altLang="en-US" sz="1600" dirty="0" smtClean="0"/>
              <a:t>：它是一种更近似真实电子计算器件的计算模型，以</a:t>
            </a:r>
            <a:r>
              <a:rPr lang="en-US" altLang="zh-CN" sz="1600" dirty="0" smtClean="0"/>
              <a:t>UBC</a:t>
            </a:r>
            <a:r>
              <a:rPr lang="zh-CN" altLang="en-US" sz="1600" dirty="0" smtClean="0"/>
              <a:t>中的逻辑门数</a:t>
            </a:r>
            <a:r>
              <a:rPr lang="en-US" altLang="zh-CN" sz="1600" dirty="0" err="1" smtClean="0"/>
              <a:t>n</a:t>
            </a:r>
            <a:r>
              <a:rPr lang="en-US" altLang="zh-CN" sz="1600" baseline="30000" dirty="0" err="1" smtClean="0"/>
              <a:t>O</a:t>
            </a:r>
            <a:r>
              <a:rPr lang="en-US" altLang="zh-CN" sz="1600" baseline="30000" dirty="0" smtClean="0"/>
              <a:t>(1)</a:t>
            </a:r>
            <a:r>
              <a:rPr lang="zh-CN" altLang="en-US" sz="1600" dirty="0" smtClean="0"/>
              <a:t>和电路的延迟深度</a:t>
            </a:r>
            <a:r>
              <a:rPr lang="en-US" altLang="zh-CN" sz="1600" dirty="0" smtClean="0"/>
              <a:t>O(</a:t>
            </a:r>
            <a:r>
              <a:rPr lang="en-US" altLang="zh-CN" sz="1600" dirty="0" err="1" smtClean="0"/>
              <a:t>lg</a:t>
            </a:r>
            <a:r>
              <a:rPr lang="en-US" altLang="zh-CN" sz="1600" i="1" dirty="0" err="1" smtClean="0"/>
              <a:t>n</a:t>
            </a:r>
            <a:r>
              <a:rPr lang="en-US" altLang="zh-CN" sz="1600" dirty="0" smtClean="0"/>
              <a:t>)</a:t>
            </a:r>
            <a:r>
              <a:rPr lang="en-US" altLang="zh-CN" sz="1600" i="1" baseline="30000" dirty="0" smtClean="0"/>
              <a:t>i</a:t>
            </a:r>
            <a:r>
              <a:rPr lang="zh-CN" altLang="en-US" sz="1600" dirty="0" smtClean="0"/>
              <a:t>作为计算的空间和时间度量标准。</a:t>
            </a:r>
            <a:endParaRPr lang="zh-CN" altLang="en-US" sz="1600" dirty="0">
              <a:solidFill>
                <a:prstClr val="black"/>
              </a:solidFill>
            </a:endParaRPr>
          </a:p>
          <a:p>
            <a:pPr marL="808038" lvl="2" indent="0">
              <a:lnSpc>
                <a:spcPct val="100000"/>
              </a:lnSpc>
              <a:spcBef>
                <a:spcPts val="0"/>
              </a:spcBef>
              <a:buNone/>
              <a:defRPr/>
            </a:pPr>
            <a:r>
              <a:rPr lang="en-US" altLang="zh-CN" sz="1400" dirty="0" smtClean="0">
                <a:solidFill>
                  <a:prstClr val="black"/>
                </a:solidFill>
              </a:rPr>
              <a:t>[</a:t>
            </a:r>
            <a:r>
              <a:rPr lang="zh-CN" altLang="en-US" sz="1400" dirty="0" smtClean="0">
                <a:solidFill>
                  <a:prstClr val="black"/>
                </a:solidFill>
              </a:rPr>
              <a:t>注</a:t>
            </a:r>
            <a:r>
              <a:rPr lang="en-US" altLang="zh-CN" sz="1400" dirty="0" smtClean="0">
                <a:solidFill>
                  <a:prstClr val="black"/>
                </a:solidFill>
              </a:rPr>
              <a:t>]PRAM</a:t>
            </a:r>
            <a:r>
              <a:rPr lang="zh-CN" altLang="en-US" sz="1400" dirty="0" smtClean="0">
                <a:solidFill>
                  <a:prstClr val="black"/>
                </a:solidFill>
              </a:rPr>
              <a:t>模型与</a:t>
            </a:r>
            <a:r>
              <a:rPr lang="en-US" altLang="zh-CN" sz="1400" dirty="0" smtClean="0">
                <a:solidFill>
                  <a:prstClr val="black"/>
                </a:solidFill>
              </a:rPr>
              <a:t>UBC</a:t>
            </a:r>
            <a:r>
              <a:rPr lang="zh-CN" altLang="en-US" sz="1400" dirty="0" smtClean="0">
                <a:solidFill>
                  <a:prstClr val="black"/>
                </a:solidFill>
              </a:rPr>
              <a:t>模型在功能上是等效的。</a:t>
            </a:r>
            <a:endParaRPr lang="en-US" altLang="zh-CN" sz="1400" dirty="0" smtClean="0">
              <a:solidFill>
                <a:prstClr val="black"/>
              </a:solidFill>
            </a:endParaRPr>
          </a:p>
          <a:p>
            <a:pPr lvl="1">
              <a:spcBef>
                <a:spcPts val="0"/>
              </a:spcBef>
              <a:buFont typeface="Wingdings" panose="05000000000000000000" pitchFamily="2" charset="2"/>
              <a:buAutoNum type="arabicParenBoth"/>
              <a:defRPr/>
            </a:pPr>
            <a:r>
              <a:rPr lang="en-US" altLang="zh-CN" sz="1800" b="1" dirty="0" smtClean="0"/>
              <a:t>NC</a:t>
            </a:r>
            <a:r>
              <a:rPr lang="zh-CN" altLang="en-US" sz="1800" b="1" dirty="0" smtClean="0"/>
              <a:t>类并行计算</a:t>
            </a:r>
            <a:endParaRPr lang="en-US" altLang="zh-CN" sz="1800" b="1" dirty="0" smtClean="0"/>
          </a:p>
          <a:p>
            <a:pPr lvl="2">
              <a:lnSpc>
                <a:spcPct val="100000"/>
              </a:lnSpc>
              <a:spcBef>
                <a:spcPts val="0"/>
              </a:spcBef>
              <a:defRPr/>
            </a:pPr>
            <a:r>
              <a:rPr lang="en-US" altLang="zh-CN" sz="1600" b="1" dirty="0" smtClean="0"/>
              <a:t>NC</a:t>
            </a:r>
            <a:r>
              <a:rPr lang="zh-CN" altLang="en-US" sz="1600" b="1" dirty="0" smtClean="0"/>
              <a:t>类计算定义</a:t>
            </a:r>
            <a:r>
              <a:rPr lang="zh-CN" altLang="en-US" sz="1600" dirty="0" smtClean="0"/>
              <a:t>：在</a:t>
            </a:r>
            <a:r>
              <a:rPr lang="en-US" altLang="zh-CN" sz="1600" dirty="0" smtClean="0"/>
              <a:t>PRAM</a:t>
            </a:r>
            <a:r>
              <a:rPr lang="zh-CN" altLang="en-US" sz="1600" dirty="0" smtClean="0"/>
              <a:t>模型上，使用多项式数目的处理器、运行在对数多项式时间的一类计算。例如整数的加减乘除、选择排序、矩阵运算、线性方程组求解、串匹配、图的连通片、计算几何等。</a:t>
            </a:r>
            <a:endParaRPr lang="en-US" altLang="zh-CN" sz="1600" dirty="0" smtClean="0"/>
          </a:p>
          <a:p>
            <a:pPr marL="808038" lvl="2" indent="0">
              <a:lnSpc>
                <a:spcPct val="100000"/>
              </a:lnSpc>
              <a:spcBef>
                <a:spcPts val="0"/>
              </a:spcBef>
              <a:buNone/>
              <a:defRPr/>
            </a:pPr>
            <a:r>
              <a:rPr lang="en-US" altLang="zh-CN" sz="1400" dirty="0">
                <a:solidFill>
                  <a:prstClr val="black"/>
                </a:solidFill>
              </a:rPr>
              <a:t>[</a:t>
            </a:r>
            <a:r>
              <a:rPr lang="zh-CN" altLang="en-US" sz="1400" dirty="0">
                <a:solidFill>
                  <a:prstClr val="black"/>
                </a:solidFill>
              </a:rPr>
              <a:t>注</a:t>
            </a:r>
            <a:r>
              <a:rPr lang="en-US" altLang="zh-CN" sz="1400" dirty="0">
                <a:solidFill>
                  <a:prstClr val="black"/>
                </a:solidFill>
              </a:rPr>
              <a:t>]P</a:t>
            </a:r>
            <a:r>
              <a:rPr lang="zh-CN" altLang="en-US" sz="1400" dirty="0">
                <a:solidFill>
                  <a:prstClr val="black"/>
                </a:solidFill>
              </a:rPr>
              <a:t>中有些问题并行求解时间是亚线性的（例如√</a:t>
            </a:r>
            <a:r>
              <a:rPr lang="en-US" altLang="zh-CN" sz="1400" dirty="0">
                <a:solidFill>
                  <a:prstClr val="black"/>
                </a:solidFill>
              </a:rPr>
              <a:t>n</a:t>
            </a:r>
            <a:r>
              <a:rPr lang="zh-CN" altLang="en-US" sz="1400" dirty="0">
                <a:solidFill>
                  <a:prstClr val="black"/>
                </a:solidFill>
              </a:rPr>
              <a:t>），这类能被并行化的</a:t>
            </a:r>
            <a:r>
              <a:rPr lang="en-US" altLang="zh-CN" sz="1400" dirty="0">
                <a:solidFill>
                  <a:prstClr val="black"/>
                </a:solidFill>
              </a:rPr>
              <a:t>P</a:t>
            </a:r>
            <a:r>
              <a:rPr lang="zh-CN" altLang="en-US" sz="1400" dirty="0">
                <a:solidFill>
                  <a:prstClr val="black"/>
                </a:solidFill>
              </a:rPr>
              <a:t>类问题不在</a:t>
            </a:r>
            <a:r>
              <a:rPr lang="en-US" altLang="zh-CN" sz="1400" dirty="0">
                <a:solidFill>
                  <a:prstClr val="black"/>
                </a:solidFill>
              </a:rPr>
              <a:t>NC</a:t>
            </a:r>
            <a:r>
              <a:rPr lang="zh-CN" altLang="en-US" sz="1400" dirty="0">
                <a:solidFill>
                  <a:prstClr val="black"/>
                </a:solidFill>
              </a:rPr>
              <a:t>类中，例如当</a:t>
            </a:r>
            <a:r>
              <a:rPr lang="en-US" altLang="zh-CN" sz="1400" dirty="0">
                <a:solidFill>
                  <a:prstClr val="black"/>
                </a:solidFill>
              </a:rPr>
              <a:t>n</a:t>
            </a:r>
            <a:r>
              <a:rPr lang="zh-CN" altLang="en-US" sz="1400" dirty="0">
                <a:solidFill>
                  <a:prstClr val="black"/>
                </a:solidFill>
              </a:rPr>
              <a:t>＜</a:t>
            </a:r>
            <a:r>
              <a:rPr lang="en-US" altLang="zh-CN" sz="1400" dirty="0">
                <a:solidFill>
                  <a:prstClr val="black"/>
                </a:solidFill>
              </a:rPr>
              <a:t>6.2</a:t>
            </a:r>
            <a:r>
              <a:rPr lang="zh-CN" altLang="en-US" sz="1400" dirty="0">
                <a:solidFill>
                  <a:prstClr val="black"/>
                </a:solidFill>
              </a:rPr>
              <a:t>*</a:t>
            </a:r>
            <a:r>
              <a:rPr lang="en-US" altLang="zh-CN" sz="1400" dirty="0">
                <a:solidFill>
                  <a:prstClr val="black"/>
                </a:solidFill>
              </a:rPr>
              <a:t>10</a:t>
            </a:r>
            <a:r>
              <a:rPr lang="en-US" altLang="zh-CN" sz="1400" baseline="30000" dirty="0">
                <a:solidFill>
                  <a:prstClr val="black"/>
                </a:solidFill>
              </a:rPr>
              <a:t>8</a:t>
            </a:r>
            <a:r>
              <a:rPr lang="zh-CN" altLang="en-US" sz="1400" dirty="0">
                <a:solidFill>
                  <a:prstClr val="black"/>
                </a:solidFill>
              </a:rPr>
              <a:t>时， √</a:t>
            </a:r>
            <a:r>
              <a:rPr lang="en-US" altLang="zh-CN" sz="1400" dirty="0">
                <a:solidFill>
                  <a:prstClr val="black"/>
                </a:solidFill>
              </a:rPr>
              <a:t>n</a:t>
            </a:r>
            <a:r>
              <a:rPr lang="zh-CN" altLang="en-US" sz="1400" dirty="0">
                <a:solidFill>
                  <a:prstClr val="black"/>
                </a:solidFill>
              </a:rPr>
              <a:t> ＜</a:t>
            </a:r>
            <a:r>
              <a:rPr lang="en-US" altLang="zh-CN" sz="1400" dirty="0">
                <a:solidFill>
                  <a:prstClr val="black"/>
                </a:solidFill>
              </a:rPr>
              <a:t>log</a:t>
            </a:r>
            <a:r>
              <a:rPr lang="en-US" altLang="zh-CN" sz="1400" baseline="30000" dirty="0">
                <a:solidFill>
                  <a:prstClr val="black"/>
                </a:solidFill>
              </a:rPr>
              <a:t>3</a:t>
            </a:r>
            <a:r>
              <a:rPr lang="en-US" altLang="zh-CN" sz="1400" dirty="0">
                <a:solidFill>
                  <a:prstClr val="black"/>
                </a:solidFill>
              </a:rPr>
              <a:t>n</a:t>
            </a:r>
            <a:r>
              <a:rPr lang="zh-CN" altLang="en-US" sz="1400" dirty="0">
                <a:solidFill>
                  <a:prstClr val="black"/>
                </a:solidFill>
              </a:rPr>
              <a:t>，此类亚线性的并行算法可能比</a:t>
            </a:r>
            <a:r>
              <a:rPr lang="en-US" altLang="zh-CN" sz="1400" dirty="0">
                <a:solidFill>
                  <a:prstClr val="black"/>
                </a:solidFill>
              </a:rPr>
              <a:t>NC</a:t>
            </a:r>
            <a:r>
              <a:rPr lang="zh-CN" altLang="en-US" sz="1400" dirty="0">
                <a:solidFill>
                  <a:prstClr val="black"/>
                </a:solidFill>
              </a:rPr>
              <a:t>类算法还要快</a:t>
            </a:r>
            <a:r>
              <a:rPr lang="zh-CN" altLang="en-US" sz="1400" dirty="0" smtClean="0">
                <a:solidFill>
                  <a:prstClr val="black"/>
                </a:solidFill>
              </a:rPr>
              <a:t>。</a:t>
            </a:r>
            <a:endParaRPr lang="en-US" altLang="zh-CN" sz="1600" dirty="0" smtClean="0"/>
          </a:p>
          <a:p>
            <a:pPr lvl="2">
              <a:lnSpc>
                <a:spcPct val="100000"/>
              </a:lnSpc>
              <a:spcBef>
                <a:spcPts val="0"/>
              </a:spcBef>
              <a:buFont typeface="+mj-ea"/>
              <a:buAutoNum type="circleNumDbPlain" startAt="2"/>
              <a:defRPr/>
            </a:pPr>
            <a:r>
              <a:rPr lang="en-US" altLang="zh-CN" sz="1600" b="1" dirty="0" smtClean="0"/>
              <a:t>P</a:t>
            </a:r>
            <a:r>
              <a:rPr lang="zh-CN" altLang="en-US" sz="1600" b="1" dirty="0" smtClean="0"/>
              <a:t>类问题的并行化</a:t>
            </a:r>
            <a:r>
              <a:rPr lang="zh-CN" altLang="en-US" sz="1600" dirty="0" smtClean="0"/>
              <a:t>：不是所有的</a:t>
            </a:r>
            <a:r>
              <a:rPr lang="en-US" altLang="zh-CN" sz="1600" dirty="0" smtClean="0"/>
              <a:t>P</a:t>
            </a:r>
            <a:r>
              <a:rPr lang="zh-CN" altLang="en-US" sz="1600" dirty="0" smtClean="0"/>
              <a:t>类问题均可并行化，其中</a:t>
            </a:r>
            <a:r>
              <a:rPr lang="en-US" altLang="zh-CN" sz="1600" b="1" dirty="0" smtClean="0"/>
              <a:t>P</a:t>
            </a:r>
            <a:r>
              <a:rPr lang="zh-CN" altLang="en-US" sz="1600" b="1" dirty="0" smtClean="0"/>
              <a:t>完全</a:t>
            </a:r>
            <a:r>
              <a:rPr lang="zh-CN" altLang="en-US" sz="1600" dirty="0" smtClean="0"/>
              <a:t>问题似乎是不可能用多项式数的硬件资源进行快速并行求解的一类问题。例如电路值</a:t>
            </a:r>
            <a:r>
              <a:rPr lang="en-US" altLang="zh-CN" sz="1600" dirty="0" smtClean="0"/>
              <a:t>CVP</a:t>
            </a:r>
            <a:r>
              <a:rPr lang="zh-CN" altLang="en-US" sz="1600" dirty="0" smtClean="0"/>
              <a:t>、线性不等式</a:t>
            </a:r>
            <a:r>
              <a:rPr lang="en-US" altLang="zh-CN" sz="1600" dirty="0" smtClean="0"/>
              <a:t>LI</a:t>
            </a:r>
            <a:r>
              <a:rPr lang="zh-CN" altLang="en-US" sz="1600" dirty="0" smtClean="0"/>
              <a:t>等。</a:t>
            </a:r>
            <a:endParaRPr lang="en-US" altLang="zh-CN" sz="1600" dirty="0" smtClean="0"/>
          </a:p>
          <a:p>
            <a:pPr marL="808038" lvl="2" indent="0">
              <a:lnSpc>
                <a:spcPct val="100000"/>
              </a:lnSpc>
              <a:spcBef>
                <a:spcPts val="0"/>
              </a:spcBef>
              <a:buNone/>
              <a:defRPr/>
            </a:pPr>
            <a:r>
              <a:rPr lang="en-US" altLang="zh-CN" sz="1400" dirty="0" smtClean="0">
                <a:solidFill>
                  <a:prstClr val="black"/>
                </a:solidFill>
              </a:rPr>
              <a:t>[</a:t>
            </a:r>
            <a:r>
              <a:rPr lang="zh-CN" altLang="en-US" sz="1400" dirty="0" smtClean="0">
                <a:solidFill>
                  <a:prstClr val="black"/>
                </a:solidFill>
              </a:rPr>
              <a:t>证</a:t>
            </a:r>
            <a:r>
              <a:rPr lang="en-US" altLang="zh-CN" sz="1400" dirty="0" smtClean="0">
                <a:solidFill>
                  <a:prstClr val="black"/>
                </a:solidFill>
              </a:rPr>
              <a:t>]NC</a:t>
            </a:r>
            <a:r>
              <a:rPr lang="zh-CN" altLang="en-US" sz="1400" dirty="0" smtClean="0">
                <a:solidFill>
                  <a:prstClr val="black"/>
                </a:solidFill>
              </a:rPr>
              <a:t>类计算不受</a:t>
            </a:r>
            <a:r>
              <a:rPr lang="en-US" altLang="zh-CN" sz="1400" dirty="0" smtClean="0">
                <a:solidFill>
                  <a:prstClr val="black"/>
                </a:solidFill>
              </a:rPr>
              <a:t>PRAM</a:t>
            </a:r>
            <a:r>
              <a:rPr lang="zh-CN" altLang="en-US" sz="1400" dirty="0" smtClean="0">
                <a:solidFill>
                  <a:prstClr val="black"/>
                </a:solidFill>
              </a:rPr>
              <a:t>机上读</a:t>
            </a:r>
            <a:r>
              <a:rPr lang="en-US" altLang="zh-CN" sz="1400" dirty="0" smtClean="0">
                <a:solidFill>
                  <a:prstClr val="black"/>
                </a:solidFill>
              </a:rPr>
              <a:t>/</a:t>
            </a:r>
            <a:r>
              <a:rPr lang="zh-CN" altLang="en-US" sz="1400" dirty="0" smtClean="0">
                <a:solidFill>
                  <a:prstClr val="black"/>
                </a:solidFill>
              </a:rPr>
              <a:t>写存储器的影响。</a:t>
            </a:r>
            <a:endParaRPr lang="en-US" altLang="zh-CN" sz="1400" dirty="0" smtClean="0">
              <a:solidFill>
                <a:prstClr val="black"/>
              </a:solidFill>
            </a:endParaRPr>
          </a:p>
          <a:p>
            <a:pPr lvl="2">
              <a:lnSpc>
                <a:spcPct val="100000"/>
              </a:lnSpc>
              <a:spcBef>
                <a:spcPts val="0"/>
              </a:spcBef>
              <a:buFont typeface="+mj-ea"/>
              <a:buAutoNum type="circleNumDbPlain" startAt="3"/>
              <a:defRPr/>
            </a:pPr>
            <a:r>
              <a:rPr lang="zh-CN" altLang="en-US" sz="1600" b="1" dirty="0"/>
              <a:t>大数据的</a:t>
            </a:r>
            <a:r>
              <a:rPr lang="en-US" altLang="zh-CN" sz="1600" b="1" dirty="0"/>
              <a:t>NC</a:t>
            </a:r>
            <a:r>
              <a:rPr lang="zh-CN" altLang="en-US" sz="1600" b="1" dirty="0"/>
              <a:t>类并行计算：</a:t>
            </a:r>
            <a:r>
              <a:rPr lang="zh-CN" altLang="zh-CN" sz="1600" dirty="0"/>
              <a:t>在</a:t>
            </a:r>
            <a:r>
              <a:rPr lang="en-US" altLang="zh-CN" sz="1600" dirty="0"/>
              <a:t>PRAM</a:t>
            </a:r>
            <a:r>
              <a:rPr lang="zh-CN" altLang="zh-CN" sz="1600" dirty="0"/>
              <a:t>模型上，首先将大数据</a:t>
            </a:r>
            <a:r>
              <a:rPr lang="en-US" altLang="zh-CN" sz="1600" dirty="0"/>
              <a:t>D</a:t>
            </a:r>
            <a:r>
              <a:rPr lang="zh-CN" altLang="zh-CN" sz="1600" dirty="0"/>
              <a:t>划分成多项式数目个子集</a:t>
            </a:r>
            <a:r>
              <a:rPr lang="en-US" altLang="zh-CN" sz="1600" dirty="0"/>
              <a:t>Di</a:t>
            </a:r>
            <a:r>
              <a:rPr lang="zh-CN" altLang="zh-CN" sz="1600" dirty="0"/>
              <a:t>；然后对</a:t>
            </a:r>
            <a:r>
              <a:rPr lang="en-US" altLang="zh-CN" sz="1600" dirty="0"/>
              <a:t>Di</a:t>
            </a:r>
            <a:r>
              <a:rPr lang="zh-CN" altLang="zh-CN" sz="1600" dirty="0"/>
              <a:t>在对数多项式时间施行并行处理。如果上述</a:t>
            </a:r>
            <a:r>
              <a:rPr lang="zh-CN" altLang="en-US" sz="1600" dirty="0"/>
              <a:t>步骤</a:t>
            </a:r>
            <a:r>
              <a:rPr lang="zh-CN" altLang="zh-CN" sz="1600" dirty="0"/>
              <a:t>证明是可行的，则称此类计算为大数据</a:t>
            </a:r>
            <a:r>
              <a:rPr lang="en-US" altLang="zh-CN" sz="1600" dirty="0"/>
              <a:t>NC</a:t>
            </a:r>
            <a:r>
              <a:rPr lang="zh-CN" altLang="zh-CN" sz="1600" dirty="0"/>
              <a:t>类计算。</a:t>
            </a:r>
            <a:endParaRPr lang="en-US" altLang="zh-CN" sz="1600" dirty="0"/>
          </a:p>
          <a:p>
            <a:pPr marL="808038" lvl="2" indent="0">
              <a:lnSpc>
                <a:spcPct val="100000"/>
              </a:lnSpc>
              <a:spcBef>
                <a:spcPts val="0"/>
              </a:spcBef>
              <a:buNone/>
              <a:defRPr/>
            </a:pPr>
            <a:r>
              <a:rPr lang="en-US" altLang="zh-CN" sz="1400" dirty="0">
                <a:solidFill>
                  <a:prstClr val="black"/>
                </a:solidFill>
              </a:rPr>
              <a:t>[</a:t>
            </a:r>
            <a:r>
              <a:rPr lang="zh-CN" altLang="en-US" sz="1400" dirty="0">
                <a:solidFill>
                  <a:prstClr val="black"/>
                </a:solidFill>
              </a:rPr>
              <a:t>注</a:t>
            </a:r>
            <a:r>
              <a:rPr lang="en-US" altLang="zh-CN" sz="1400" dirty="0">
                <a:solidFill>
                  <a:prstClr val="black"/>
                </a:solidFill>
              </a:rPr>
              <a:t>]</a:t>
            </a:r>
            <a:r>
              <a:rPr lang="zh-CN" altLang="en-US" sz="1400" dirty="0">
                <a:solidFill>
                  <a:prstClr val="black"/>
                </a:solidFill>
              </a:rPr>
              <a:t>：大数据可解（</a:t>
            </a:r>
            <a:r>
              <a:rPr lang="en-US" altLang="zh-CN" sz="1400" dirty="0">
                <a:solidFill>
                  <a:prstClr val="black"/>
                </a:solidFill>
              </a:rPr>
              <a:t>BD-Tractable</a:t>
            </a:r>
            <a:r>
              <a:rPr lang="zh-CN" altLang="en-US" sz="1400" dirty="0">
                <a:solidFill>
                  <a:prstClr val="black"/>
                </a:solidFill>
              </a:rPr>
              <a:t>：</a:t>
            </a:r>
            <a:r>
              <a:rPr lang="en-US" altLang="zh-CN" sz="1400" dirty="0">
                <a:solidFill>
                  <a:prstClr val="black"/>
                </a:solidFill>
              </a:rPr>
              <a:t>BDT</a:t>
            </a:r>
            <a:r>
              <a:rPr lang="zh-CN" altLang="en-US" sz="1400" dirty="0">
                <a:solidFill>
                  <a:prstClr val="black"/>
                </a:solidFill>
              </a:rPr>
              <a:t>）：在</a:t>
            </a:r>
            <a:r>
              <a:rPr lang="en-US" altLang="zh-CN" sz="1400" dirty="0">
                <a:solidFill>
                  <a:prstClr val="black"/>
                </a:solidFill>
              </a:rPr>
              <a:t>PRAM</a:t>
            </a:r>
            <a:r>
              <a:rPr lang="zh-CN" altLang="en-US" sz="1400" dirty="0">
                <a:solidFill>
                  <a:prstClr val="black"/>
                </a:solidFill>
              </a:rPr>
              <a:t>模型上，可在</a:t>
            </a:r>
            <a:r>
              <a:rPr lang="en-US" altLang="zh-CN" sz="1400" i="1" dirty="0" err="1">
                <a:solidFill>
                  <a:prstClr val="black"/>
                </a:solidFill>
              </a:rPr>
              <a:t>n</a:t>
            </a:r>
            <a:r>
              <a:rPr lang="en-US" altLang="zh-CN" sz="1400" i="1" baseline="30000" dirty="0" err="1">
                <a:solidFill>
                  <a:prstClr val="black"/>
                </a:solidFill>
              </a:rPr>
              <a:t>c</a:t>
            </a:r>
            <a:r>
              <a:rPr lang="zh-CN" altLang="en-US" sz="1400" dirty="0">
                <a:solidFill>
                  <a:prstClr val="black"/>
                </a:solidFill>
              </a:rPr>
              <a:t>个处理器于</a:t>
            </a:r>
            <a:r>
              <a:rPr lang="en-US" altLang="zh-CN" sz="1400" dirty="0">
                <a:solidFill>
                  <a:prstClr val="black"/>
                </a:solidFill>
              </a:rPr>
              <a:t>O(</a:t>
            </a:r>
            <a:r>
              <a:rPr lang="en-US" altLang="zh-CN" sz="1400" i="1" dirty="0">
                <a:solidFill>
                  <a:prstClr val="black"/>
                </a:solidFill>
              </a:rPr>
              <a:t>n</a:t>
            </a:r>
            <a:r>
              <a:rPr lang="en-US" altLang="zh-CN" sz="1400" i="1" baseline="30000" dirty="0">
                <a:solidFill>
                  <a:prstClr val="black"/>
                </a:solidFill>
              </a:rPr>
              <a:t>1-c</a:t>
            </a:r>
            <a:r>
              <a:rPr lang="en-US" altLang="zh-CN" sz="1400" dirty="0">
                <a:solidFill>
                  <a:prstClr val="black"/>
                </a:solidFill>
              </a:rPr>
              <a:t>log</a:t>
            </a:r>
            <a:r>
              <a:rPr lang="en-US" altLang="zh-CN" sz="1400" baseline="30000" dirty="0">
                <a:solidFill>
                  <a:prstClr val="black"/>
                </a:solidFill>
              </a:rPr>
              <a:t>k</a:t>
            </a:r>
            <a:r>
              <a:rPr lang="en-US" altLang="zh-CN" sz="1400" i="1" dirty="0">
                <a:solidFill>
                  <a:prstClr val="black"/>
                </a:solidFill>
              </a:rPr>
              <a:t>n</a:t>
            </a:r>
            <a:r>
              <a:rPr lang="en-US" altLang="zh-CN" sz="1400" dirty="0">
                <a:solidFill>
                  <a:prstClr val="black"/>
                </a:solidFill>
              </a:rPr>
              <a:t>)</a:t>
            </a:r>
            <a:r>
              <a:rPr lang="zh-CN" altLang="en-US" sz="1400" dirty="0">
                <a:solidFill>
                  <a:prstClr val="black"/>
                </a:solidFill>
              </a:rPr>
              <a:t>时间</a:t>
            </a:r>
            <a:r>
              <a:rPr lang="zh-CN" altLang="en-US" sz="1400" dirty="0" smtClean="0">
                <a:solidFill>
                  <a:prstClr val="black"/>
                </a:solidFill>
              </a:rPr>
              <a:t>内并行</a:t>
            </a:r>
            <a:r>
              <a:rPr lang="zh-CN" altLang="en-US" sz="1400" dirty="0">
                <a:solidFill>
                  <a:prstClr val="black"/>
                </a:solidFill>
              </a:rPr>
              <a:t>求解者称为大数据可解</a:t>
            </a:r>
            <a:r>
              <a:rPr lang="zh-CN" altLang="zh-CN" sz="1400" dirty="0"/>
              <a:t>，</a:t>
            </a:r>
            <a:r>
              <a:rPr lang="en-US" altLang="zh-CN" sz="1400" dirty="0"/>
              <a:t>0</a:t>
            </a:r>
            <a:r>
              <a:rPr lang="zh-CN" altLang="zh-CN" sz="1400" dirty="0"/>
              <a:t>≤</a:t>
            </a:r>
            <a:r>
              <a:rPr lang="en-US" altLang="zh-CN" sz="1400" dirty="0"/>
              <a:t>c</a:t>
            </a:r>
            <a:r>
              <a:rPr lang="zh-CN" altLang="zh-CN" sz="1400" dirty="0"/>
              <a:t>≤</a:t>
            </a:r>
            <a:r>
              <a:rPr lang="en-US" altLang="zh-CN" sz="1400" dirty="0"/>
              <a:t>1 </a:t>
            </a:r>
            <a:r>
              <a:rPr lang="zh-CN" altLang="en-US" sz="1400" dirty="0">
                <a:solidFill>
                  <a:prstClr val="black"/>
                </a:solidFill>
              </a:rPr>
              <a:t>。</a:t>
            </a:r>
          </a:p>
          <a:p>
            <a:pPr marL="808038" lvl="2" indent="0">
              <a:lnSpc>
                <a:spcPct val="100000"/>
              </a:lnSpc>
              <a:spcBef>
                <a:spcPts val="0"/>
              </a:spcBef>
              <a:buNone/>
              <a:defRPr/>
            </a:pPr>
            <a:r>
              <a:rPr lang="en-US" altLang="zh-CN" sz="1400" dirty="0">
                <a:solidFill>
                  <a:prstClr val="black"/>
                </a:solidFill>
              </a:rPr>
              <a:t>[</a:t>
            </a:r>
            <a:r>
              <a:rPr lang="zh-CN" altLang="en-US" sz="1400" dirty="0">
                <a:solidFill>
                  <a:prstClr val="black"/>
                </a:solidFill>
              </a:rPr>
              <a:t>注</a:t>
            </a:r>
            <a:r>
              <a:rPr lang="en-US" altLang="zh-CN" sz="1400" dirty="0">
                <a:solidFill>
                  <a:prstClr val="black"/>
                </a:solidFill>
              </a:rPr>
              <a:t>]</a:t>
            </a:r>
            <a:r>
              <a:rPr lang="zh-CN" altLang="en-US" sz="1400" dirty="0">
                <a:solidFill>
                  <a:prstClr val="black"/>
                </a:solidFill>
              </a:rPr>
              <a:t>：在通常情况下，</a:t>
            </a:r>
            <a:r>
              <a:rPr lang="en-US" altLang="zh-CN" sz="1400" dirty="0">
                <a:solidFill>
                  <a:prstClr val="black"/>
                </a:solidFill>
              </a:rPr>
              <a:t>P</a:t>
            </a:r>
            <a:r>
              <a:rPr lang="zh-CN" altLang="en-US" sz="1400" dirty="0">
                <a:solidFill>
                  <a:prstClr val="black"/>
                </a:solidFill>
              </a:rPr>
              <a:t>类问题被认为在</a:t>
            </a:r>
            <a:r>
              <a:rPr lang="en-US" altLang="zh-CN" sz="1400" dirty="0">
                <a:solidFill>
                  <a:prstClr val="black"/>
                </a:solidFill>
              </a:rPr>
              <a:t>RAM</a:t>
            </a:r>
            <a:r>
              <a:rPr lang="zh-CN" altLang="en-US" sz="1400" dirty="0">
                <a:solidFill>
                  <a:prstClr val="black"/>
                </a:solidFill>
              </a:rPr>
              <a:t>机上是易解的；在大数据时，</a:t>
            </a:r>
            <a:r>
              <a:rPr lang="en-US" altLang="zh-CN" sz="1400" dirty="0">
                <a:solidFill>
                  <a:prstClr val="black"/>
                </a:solidFill>
              </a:rPr>
              <a:t>BDT</a:t>
            </a:r>
            <a:r>
              <a:rPr lang="zh-CN" altLang="en-US" sz="1400" dirty="0">
                <a:solidFill>
                  <a:prstClr val="black"/>
                </a:solidFill>
              </a:rPr>
              <a:t>问题被认为在</a:t>
            </a:r>
            <a:r>
              <a:rPr lang="en-US" altLang="zh-CN" sz="1400" dirty="0">
                <a:solidFill>
                  <a:prstClr val="black"/>
                </a:solidFill>
              </a:rPr>
              <a:t>PRAM</a:t>
            </a:r>
            <a:r>
              <a:rPr lang="zh-CN" altLang="en-US" sz="1400" dirty="0">
                <a:solidFill>
                  <a:prstClr val="black"/>
                </a:solidFill>
              </a:rPr>
              <a:t>机上是易解的</a:t>
            </a:r>
            <a:r>
              <a:rPr lang="zh-CN" altLang="en-US" sz="1400" dirty="0" smtClean="0">
                <a:solidFill>
                  <a:prstClr val="black"/>
                </a:solidFill>
              </a:rPr>
              <a:t>。</a:t>
            </a:r>
            <a:endParaRPr lang="zh-CN" altLang="en-US" sz="1600" dirty="0"/>
          </a:p>
        </p:txBody>
      </p:sp>
      <p:sp>
        <p:nvSpPr>
          <p:cNvPr id="4" name="灯片编号占位符 3"/>
          <p:cNvSpPr>
            <a:spLocks noGrp="1"/>
          </p:cNvSpPr>
          <p:nvPr>
            <p:ph type="sldNum" sz="quarter" idx="10"/>
          </p:nvPr>
        </p:nvSpPr>
        <p:spPr/>
        <p:txBody>
          <a:bodyPr/>
          <a:lstStyle/>
          <a:p>
            <a:pPr>
              <a:defRPr/>
            </a:pPr>
            <a:fld id="{7B2C5E71-C718-487F-A962-7187061272F4}" type="slidenum">
              <a:rPr lang="zh-CN" altLang="en-US" smtClean="0"/>
              <a:pPr>
                <a:defRPr/>
              </a:pPr>
              <a:t>10</a:t>
            </a:fld>
            <a:endParaRPr lang="zh-CN" altLang="en-US" dirty="0"/>
          </a:p>
        </p:txBody>
      </p:sp>
    </p:spTree>
    <p:extLst>
      <p:ext uri="{BB962C8B-B14F-4D97-AF65-F5344CB8AC3E}">
        <p14:creationId xmlns:p14="http://schemas.microsoft.com/office/powerpoint/2010/main" val="2108279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50825" y="44450"/>
            <a:ext cx="8642350" cy="792163"/>
          </a:xfrm>
        </p:spPr>
        <p:txBody>
          <a:bodyPr/>
          <a:lstStyle/>
          <a:p>
            <a:r>
              <a:rPr lang="en-US" altLang="zh-CN" dirty="0" smtClean="0"/>
              <a:t>5</a:t>
            </a:r>
            <a:r>
              <a:rPr lang="zh-CN" altLang="en-US" dirty="0" smtClean="0"/>
              <a:t>、</a:t>
            </a:r>
            <a:r>
              <a:rPr lang="en-US" altLang="zh-CN" dirty="0" smtClean="0"/>
              <a:t>NP</a:t>
            </a:r>
            <a:r>
              <a:rPr lang="zh-CN" altLang="en-US" dirty="0" smtClean="0"/>
              <a:t>类问题的交互求解</a:t>
            </a:r>
          </a:p>
        </p:txBody>
      </p:sp>
      <mc:AlternateContent xmlns:mc="http://schemas.openxmlformats.org/markup-compatibility/2006" xmlns:a14="http://schemas.microsoft.com/office/drawing/2010/main">
        <mc:Choice Requires="a14">
          <p:sp>
            <p:nvSpPr>
              <p:cNvPr id="18435" name="内容占位符 2"/>
              <p:cNvSpPr>
                <a:spLocks noGrp="1"/>
              </p:cNvSpPr>
              <p:nvPr>
                <p:ph idx="1"/>
              </p:nvPr>
            </p:nvSpPr>
            <p:spPr>
              <a:xfrm>
                <a:off x="250825" y="712788"/>
                <a:ext cx="8642350" cy="5905500"/>
              </a:xfrm>
            </p:spPr>
            <p:txBody>
              <a:bodyPr/>
              <a:lstStyle/>
              <a:p>
                <a:pPr lvl="1">
                  <a:buFont typeface="Wingdings" panose="05000000000000000000" pitchFamily="2" charset="2"/>
                  <a:buAutoNum type="arabicParenBoth"/>
                  <a:defRPr/>
                </a:pPr>
                <a:r>
                  <a:rPr lang="zh-CN" altLang="en-US" sz="1800" b="1" dirty="0" smtClean="0"/>
                  <a:t>计算模型</a:t>
                </a:r>
                <a:endParaRPr lang="zh-CN" altLang="en-US" sz="1800" b="1" dirty="0"/>
              </a:p>
              <a:p>
                <a:pPr lvl="2">
                  <a:lnSpc>
                    <a:spcPct val="100000"/>
                  </a:lnSpc>
                  <a:spcBef>
                    <a:spcPts val="200"/>
                  </a:spcBef>
                  <a:defRPr/>
                </a:pPr>
                <a:r>
                  <a:rPr lang="zh-CN" altLang="en-US" sz="1600" b="1" dirty="0" smtClean="0"/>
                  <a:t>概率图灵机</a:t>
                </a:r>
                <a:r>
                  <a:rPr lang="en-US" altLang="zh-CN" sz="1600" b="1" dirty="0" smtClean="0"/>
                  <a:t>PTM</a:t>
                </a:r>
                <a:r>
                  <a:rPr lang="zh-CN" altLang="en-US" sz="1600" b="1" dirty="0" smtClean="0"/>
                  <a:t>模型</a:t>
                </a:r>
                <a:r>
                  <a:rPr lang="zh-CN" altLang="en-US" sz="1600" dirty="0" smtClean="0"/>
                  <a:t>：</a:t>
                </a:r>
                <a:r>
                  <a:rPr lang="en-US" altLang="zh-CN" sz="1600" dirty="0" smtClean="0"/>
                  <a:t>PTM</a:t>
                </a:r>
                <a:r>
                  <a:rPr lang="zh-CN" altLang="en-US" sz="1600" dirty="0" smtClean="0"/>
                  <a:t>模型已如上述，它是一台具有投掷硬币功能的图灵机，</a:t>
                </a:r>
                <a:r>
                  <a:rPr lang="en-US" altLang="zh-CN" sz="1600" dirty="0" smtClean="0"/>
                  <a:t>PTM</a:t>
                </a:r>
                <a:r>
                  <a:rPr lang="zh-CN" altLang="en-US" sz="1600" dirty="0" smtClean="0"/>
                  <a:t>做一次掷币实验（平均的），根据结果选择下一步状态。</a:t>
                </a:r>
                <a:endParaRPr lang="zh-CN" altLang="en-US" sz="1600" dirty="0"/>
              </a:p>
              <a:p>
                <a:pPr lvl="2">
                  <a:lnSpc>
                    <a:spcPct val="100000"/>
                  </a:lnSpc>
                </a:pPr>
                <a:r>
                  <a:rPr lang="zh-CN" altLang="zh-CN" sz="1600" b="1" dirty="0"/>
                  <a:t>交互式证明系统</a:t>
                </a:r>
                <a:r>
                  <a:rPr lang="zh-CN" altLang="zh-CN" sz="1600" dirty="0"/>
                  <a:t>（</a:t>
                </a:r>
                <a:r>
                  <a:rPr lang="en-US" altLang="zh-CN" sz="1600" dirty="0"/>
                  <a:t>Interactive Proof </a:t>
                </a:r>
                <a:r>
                  <a:rPr lang="en-US" altLang="zh-CN" sz="1600" dirty="0" smtClean="0"/>
                  <a:t>System</a:t>
                </a:r>
                <a:r>
                  <a:rPr lang="zh-CN" altLang="en-US" sz="1600" dirty="0" smtClean="0"/>
                  <a:t>：</a:t>
                </a:r>
                <a:r>
                  <a:rPr lang="en-US" altLang="zh-CN" sz="1600" dirty="0" smtClean="0"/>
                  <a:t>IPS</a:t>
                </a:r>
                <a:r>
                  <a:rPr lang="zh-CN" altLang="zh-CN" sz="1600" dirty="0" smtClean="0"/>
                  <a:t>）：它</a:t>
                </a:r>
                <a:r>
                  <a:rPr lang="zh-CN" altLang="en-US" sz="1600" dirty="0" smtClean="0"/>
                  <a:t>是</a:t>
                </a:r>
                <a:r>
                  <a:rPr lang="zh-CN" altLang="zh-CN" sz="1600" dirty="0" smtClean="0"/>
                  <a:t>由</a:t>
                </a:r>
                <a:r>
                  <a:rPr lang="zh-CN" altLang="zh-CN" sz="1600" dirty="0"/>
                  <a:t>两台</a:t>
                </a:r>
                <a:r>
                  <a:rPr lang="zh-CN" altLang="zh-CN" sz="1600" dirty="0" smtClean="0"/>
                  <a:t>图灵机</a:t>
                </a:r>
                <a:r>
                  <a:rPr lang="en-US" altLang="zh-CN" sz="1600" dirty="0"/>
                  <a:t>TM(1</a:t>
                </a:r>
                <a:r>
                  <a:rPr lang="en-US" altLang="zh-CN" sz="1600" dirty="0" smtClean="0"/>
                  <a:t>)</a:t>
                </a:r>
                <a:r>
                  <a:rPr lang="zh-CN" altLang="en-US" sz="1600" dirty="0" smtClean="0"/>
                  <a:t>和</a:t>
                </a:r>
                <a:r>
                  <a:rPr lang="en-US" altLang="zh-CN" sz="1600" dirty="0" smtClean="0"/>
                  <a:t>TM(2)</a:t>
                </a:r>
                <a:r>
                  <a:rPr lang="zh-CN" altLang="zh-CN" sz="1600" dirty="0" smtClean="0"/>
                  <a:t>附加</a:t>
                </a:r>
                <a:r>
                  <a:rPr lang="zh-CN" altLang="zh-CN" sz="1600" dirty="0"/>
                  <a:t>一个交互协议组成</a:t>
                </a:r>
                <a:r>
                  <a:rPr lang="zh-CN" altLang="zh-CN" sz="1600" dirty="0" smtClean="0"/>
                  <a:t>：</a:t>
                </a:r>
                <a:r>
                  <a:rPr lang="en-US" altLang="zh-CN" sz="1600" dirty="0" smtClean="0"/>
                  <a:t>TM(1</a:t>
                </a:r>
                <a:r>
                  <a:rPr lang="en-US" altLang="zh-CN" sz="1600" dirty="0"/>
                  <a:t>)</a:t>
                </a:r>
                <a:r>
                  <a:rPr lang="zh-CN" altLang="zh-CN" sz="1600" dirty="0" smtClean="0"/>
                  <a:t>称为</a:t>
                </a:r>
                <a:r>
                  <a:rPr lang="en-US" altLang="zh-CN" sz="1600" dirty="0" err="1" smtClean="0"/>
                  <a:t>Prover</a:t>
                </a:r>
                <a:r>
                  <a:rPr lang="zh-CN" altLang="zh-CN" sz="1600" dirty="0" smtClean="0"/>
                  <a:t>；</a:t>
                </a:r>
                <a:r>
                  <a:rPr lang="en-US" altLang="zh-CN" sz="1600" dirty="0" smtClean="0"/>
                  <a:t>TM(2</a:t>
                </a:r>
                <a:r>
                  <a:rPr lang="en-US" altLang="zh-CN" sz="1600" dirty="0"/>
                  <a:t>)</a:t>
                </a:r>
                <a:r>
                  <a:rPr lang="zh-CN" altLang="zh-CN" sz="1600" dirty="0" smtClean="0"/>
                  <a:t>称为</a:t>
                </a:r>
                <a:r>
                  <a:rPr lang="en-US" altLang="zh-CN" sz="1600" dirty="0" smtClean="0"/>
                  <a:t>Verifier</a:t>
                </a:r>
                <a:r>
                  <a:rPr lang="zh-CN" altLang="zh-CN" sz="1600" dirty="0"/>
                  <a:t>。当输入</a:t>
                </a:r>
                <a:r>
                  <a:rPr lang="en-US" altLang="zh-CN" sz="1600" dirty="0"/>
                  <a:t>x</a:t>
                </a:r>
                <a:r>
                  <a:rPr lang="zh-CN" altLang="zh-CN" sz="1600" dirty="0"/>
                  <a:t>时，</a:t>
                </a:r>
                <a:r>
                  <a:rPr lang="en-US" altLang="zh-CN" sz="1600" dirty="0"/>
                  <a:t>TM(1)</a:t>
                </a:r>
                <a:r>
                  <a:rPr lang="zh-CN" altLang="zh-CN" sz="1600" dirty="0"/>
                  <a:t>设法给出一个证据</a:t>
                </a:r>
                <a:r>
                  <a:rPr lang="en-US" altLang="zh-CN" sz="1600" dirty="0"/>
                  <a:t>y</a:t>
                </a:r>
                <a:r>
                  <a:rPr lang="zh-CN" altLang="zh-CN" sz="1600" dirty="0"/>
                  <a:t>（</a:t>
                </a:r>
                <a:r>
                  <a:rPr lang="en-US" altLang="zh-CN" sz="1600" dirty="0"/>
                  <a:t>y</a:t>
                </a:r>
                <a:r>
                  <a:rPr lang="zh-CN" altLang="zh-CN" sz="1600" dirty="0"/>
                  <a:t>的长度不超过多项式），</a:t>
                </a:r>
                <a:r>
                  <a:rPr lang="en-US" altLang="zh-CN" sz="1600" dirty="0"/>
                  <a:t>TM(2)</a:t>
                </a:r>
                <a:r>
                  <a:rPr lang="zh-CN" altLang="zh-CN" sz="1600" dirty="0"/>
                  <a:t>验证</a:t>
                </a:r>
                <a:r>
                  <a:rPr lang="en-US" altLang="zh-CN" sz="1600" dirty="0"/>
                  <a:t>TM(1)</a:t>
                </a:r>
                <a:r>
                  <a:rPr lang="zh-CN" altLang="zh-CN" sz="1600" dirty="0"/>
                  <a:t>提供的</a:t>
                </a:r>
                <a:r>
                  <a:rPr lang="zh-CN" altLang="zh-CN" sz="1600" dirty="0" smtClean="0"/>
                  <a:t>证据</a:t>
                </a:r>
                <a:r>
                  <a:rPr lang="en-US" altLang="zh-CN" sz="1600" dirty="0" smtClean="0"/>
                  <a:t>y</a:t>
                </a:r>
                <a:r>
                  <a:rPr lang="zh-CN" altLang="zh-CN" sz="1600" dirty="0" smtClean="0"/>
                  <a:t>，</a:t>
                </a:r>
                <a:r>
                  <a:rPr lang="zh-CN" altLang="en-US" sz="1600" dirty="0" smtClean="0"/>
                  <a:t>以接收</a:t>
                </a:r>
                <a:r>
                  <a:rPr lang="zh-CN" altLang="zh-CN" sz="1600" dirty="0" smtClean="0"/>
                  <a:t>或拒绝输入</a:t>
                </a:r>
                <a:r>
                  <a:rPr lang="en-US" altLang="zh-CN" sz="1600" dirty="0"/>
                  <a:t>x</a:t>
                </a:r>
                <a:r>
                  <a:rPr lang="zh-CN" altLang="zh-CN" sz="1600" dirty="0" smtClean="0"/>
                  <a:t>。</a:t>
                </a:r>
                <a:endParaRPr lang="en-US" altLang="zh-CN" sz="1600" dirty="0" smtClean="0"/>
              </a:p>
              <a:p>
                <a:pPr marL="808038" lvl="2" indent="0">
                  <a:lnSpc>
                    <a:spcPct val="100000"/>
                  </a:lnSpc>
                  <a:buNone/>
                </a:pPr>
                <a:r>
                  <a:rPr lang="en-US" altLang="zh-CN" sz="1400" dirty="0" smtClean="0"/>
                  <a:t>[</a:t>
                </a:r>
                <a:r>
                  <a:rPr lang="zh-CN" altLang="en-US" sz="1400" dirty="0" smtClean="0"/>
                  <a:t>注</a:t>
                </a:r>
                <a:r>
                  <a:rPr lang="en-US" altLang="zh-CN" sz="1400" dirty="0" smtClean="0"/>
                  <a:t>]</a:t>
                </a:r>
                <a:r>
                  <a:rPr lang="zh-CN" altLang="en-US" sz="1400" dirty="0" smtClean="0"/>
                  <a:t>上述交互可以是一次（“一锤子买卖”），亦可以</a:t>
                </a:r>
                <a:r>
                  <a:rPr lang="zh-CN" altLang="zh-CN" sz="1400" dirty="0" smtClean="0"/>
                  <a:t>多次</a:t>
                </a:r>
                <a:r>
                  <a:rPr lang="zh-CN" altLang="en-US" sz="1400" dirty="0" smtClean="0"/>
                  <a:t>（“讨价还价”）</a:t>
                </a:r>
                <a:r>
                  <a:rPr lang="zh-CN" altLang="zh-CN" sz="1400" dirty="0" smtClean="0"/>
                  <a:t>，</a:t>
                </a:r>
                <a:r>
                  <a:rPr lang="zh-CN" altLang="zh-CN" sz="1400" dirty="0"/>
                  <a:t>但</a:t>
                </a:r>
                <a:r>
                  <a:rPr lang="zh-CN" altLang="zh-CN" sz="1400" dirty="0" smtClean="0"/>
                  <a:t>最多</a:t>
                </a:r>
                <a:r>
                  <a:rPr lang="zh-CN" altLang="en-US" sz="1400" dirty="0" smtClean="0"/>
                  <a:t>不能超过多项式次：前者就是</a:t>
                </a:r>
                <a:r>
                  <a:rPr lang="en-US" altLang="zh-CN" sz="1400" dirty="0" smtClean="0"/>
                  <a:t>NP</a:t>
                </a:r>
                <a:r>
                  <a:rPr lang="zh-CN" altLang="en-US" sz="1400" dirty="0" smtClean="0"/>
                  <a:t>计算，后者就是</a:t>
                </a:r>
                <a:r>
                  <a:rPr lang="en-US" altLang="zh-CN" sz="1400" dirty="0" smtClean="0"/>
                  <a:t>IP</a:t>
                </a:r>
                <a:r>
                  <a:rPr lang="zh-CN" altLang="en-US" sz="1400" dirty="0" smtClean="0"/>
                  <a:t>计算</a:t>
                </a:r>
                <a:r>
                  <a:rPr lang="zh-CN" altLang="zh-CN" sz="1400" dirty="0" smtClean="0"/>
                  <a:t>。</a:t>
                </a:r>
                <a:endParaRPr lang="zh-CN" altLang="zh-CN" sz="1400" dirty="0"/>
              </a:p>
              <a:p>
                <a:pPr lvl="1">
                  <a:buFont typeface="+mj-lt"/>
                  <a:buAutoNum type="arabicParenBoth"/>
                  <a:defRPr/>
                </a:pPr>
                <a:r>
                  <a:rPr lang="en-US" altLang="zh-CN" sz="1800" b="1" dirty="0" smtClean="0"/>
                  <a:t>IP</a:t>
                </a:r>
                <a:r>
                  <a:rPr lang="zh-CN" altLang="en-US" sz="1800" b="1" dirty="0" smtClean="0"/>
                  <a:t>类交互计算</a:t>
                </a:r>
                <a:endParaRPr lang="zh-CN" altLang="en-US" sz="1800" b="1" dirty="0"/>
              </a:p>
              <a:p>
                <a:pPr lvl="2">
                  <a:lnSpc>
                    <a:spcPct val="100000"/>
                  </a:lnSpc>
                  <a:spcBef>
                    <a:spcPts val="200"/>
                  </a:spcBef>
                  <a:defRPr/>
                </a:pPr>
                <a:r>
                  <a:rPr lang="en-US" altLang="zh-CN" sz="1600" b="1" dirty="0" smtClean="0"/>
                  <a:t>IP</a:t>
                </a:r>
                <a:r>
                  <a:rPr lang="zh-CN" altLang="en-US" sz="1600" b="1" dirty="0" smtClean="0"/>
                  <a:t>类计算问题</a:t>
                </a:r>
                <a:r>
                  <a:rPr lang="zh-CN" altLang="en-US" sz="1600" dirty="0" smtClean="0"/>
                  <a:t>：在计算复杂性理论中，</a:t>
                </a:r>
                <a:r>
                  <a:rPr lang="en-US" altLang="zh-CN" sz="1600" dirty="0" smtClean="0"/>
                  <a:t>IP</a:t>
                </a:r>
                <a:r>
                  <a:rPr lang="zh-CN" altLang="en-US" sz="1600" dirty="0" smtClean="0"/>
                  <a:t>类（</a:t>
                </a:r>
                <a:r>
                  <a:rPr lang="en-US" altLang="zh-CN" sz="1600" dirty="0" smtClean="0"/>
                  <a:t>Interactive Polynomial Time</a:t>
                </a:r>
                <a:r>
                  <a:rPr lang="zh-CN" altLang="en-US" sz="1600" dirty="0" smtClean="0"/>
                  <a:t>）是采用交互式证明系统可求解的一类问题。</a:t>
                </a:r>
                <a:endParaRPr lang="en-US" altLang="zh-CN" sz="1600" dirty="0" smtClean="0"/>
              </a:p>
              <a:p>
                <a:pPr lvl="2">
                  <a:lnSpc>
                    <a:spcPct val="100000"/>
                  </a:lnSpc>
                  <a:spcBef>
                    <a:spcPts val="200"/>
                  </a:spcBef>
                  <a:defRPr/>
                </a:pPr>
                <a:r>
                  <a:rPr lang="zh-CN" altLang="en-US" sz="1600" b="1" dirty="0" smtClean="0"/>
                  <a:t>在</a:t>
                </a:r>
                <a:r>
                  <a:rPr lang="en-US" altLang="zh-CN" sz="1600" b="1" dirty="0" smtClean="0"/>
                  <a:t>PTM</a:t>
                </a:r>
                <a:r>
                  <a:rPr lang="zh-CN" altLang="en-US" sz="1600" b="1" dirty="0" smtClean="0"/>
                  <a:t>上</a:t>
                </a:r>
                <a:r>
                  <a:rPr lang="en-US" altLang="zh-CN" sz="1600" b="1" dirty="0" smtClean="0"/>
                  <a:t>IP</a:t>
                </a:r>
                <a:r>
                  <a:rPr lang="zh-CN" altLang="en-US" sz="1600" b="1" dirty="0" smtClean="0"/>
                  <a:t>类问题计算</a:t>
                </a:r>
                <a:r>
                  <a:rPr lang="zh-CN" altLang="en-US" sz="1600" dirty="0" smtClean="0"/>
                  <a:t>：在概率图灵机上求解</a:t>
                </a:r>
                <a:r>
                  <a:rPr lang="en-US" altLang="zh-CN" sz="1600" dirty="0" smtClean="0"/>
                  <a:t>IP</a:t>
                </a:r>
                <a:r>
                  <a:rPr lang="zh-CN" altLang="en-US" sz="1600" dirty="0" smtClean="0"/>
                  <a:t>类问题时，不是建立在确定的</a:t>
                </a:r>
                <a:r>
                  <a:rPr lang="zh-CN" altLang="en-US" sz="1600" b="1" dirty="0" smtClean="0"/>
                  <a:t>纯算法</a:t>
                </a:r>
                <a:r>
                  <a:rPr lang="zh-CN" altLang="en-US" sz="1600" dirty="0" smtClean="0"/>
                  <a:t>基础上，是根据现实中可能存在着解而猜测出一个问题解，再用多项式时间的验证算法去验证该解。</a:t>
                </a:r>
                <a:endParaRPr lang="en-US" altLang="zh-CN" sz="1600" dirty="0"/>
              </a:p>
              <a:p>
                <a:pPr marL="808038" lvl="2" indent="0">
                  <a:lnSpc>
                    <a:spcPct val="100000"/>
                  </a:lnSpc>
                  <a:spcBef>
                    <a:spcPts val="200"/>
                  </a:spcBef>
                  <a:buNone/>
                  <a:defRPr/>
                </a:pPr>
                <a:r>
                  <a:rPr lang="en-US" altLang="zh-CN" sz="1400" dirty="0" smtClean="0"/>
                  <a:t>[</a:t>
                </a:r>
                <a:r>
                  <a:rPr lang="zh-CN" altLang="en-US" sz="1400" dirty="0" smtClean="0"/>
                  <a:t>注</a:t>
                </a:r>
                <a:r>
                  <a:rPr lang="en-US" altLang="zh-CN" sz="1400" dirty="0" smtClean="0"/>
                  <a:t>]</a:t>
                </a:r>
                <a:r>
                  <a:rPr lang="zh-CN" altLang="en-US" sz="1400" dirty="0" smtClean="0"/>
                  <a:t>用非确定图灵机</a:t>
                </a:r>
                <a:r>
                  <a:rPr lang="en-US" altLang="zh-CN" sz="1400" dirty="0" smtClean="0"/>
                  <a:t>NTM</a:t>
                </a:r>
                <a:r>
                  <a:rPr lang="zh-CN" altLang="en-US" sz="1400" dirty="0" smtClean="0"/>
                  <a:t>求解</a:t>
                </a:r>
                <a:r>
                  <a:rPr lang="en-US" altLang="zh-CN" sz="1400" dirty="0" smtClean="0"/>
                  <a:t>NP</a:t>
                </a:r>
                <a:r>
                  <a:rPr lang="zh-CN" altLang="en-US" sz="1400" dirty="0" smtClean="0"/>
                  <a:t>问题，只猜测一次，解的质量靠运气；用概率图灵机</a:t>
                </a:r>
                <a:r>
                  <a:rPr lang="en-US" altLang="zh-CN" sz="1400" dirty="0" smtClean="0"/>
                  <a:t>PTM</a:t>
                </a:r>
                <a:r>
                  <a:rPr lang="zh-CN" altLang="en-US" sz="1400" dirty="0" smtClean="0"/>
                  <a:t>求解</a:t>
                </a:r>
                <a:r>
                  <a:rPr lang="en-US" altLang="zh-CN" sz="1400" dirty="0" smtClean="0"/>
                  <a:t>IP</a:t>
                </a:r>
                <a:r>
                  <a:rPr lang="zh-CN" altLang="en-US" sz="1400" dirty="0" smtClean="0"/>
                  <a:t>问题，可猜测多次，解的质量靠交互改进。</a:t>
                </a:r>
                <a:r>
                  <a:rPr lang="en-US" altLang="zh-CN" sz="1400" dirty="0" smtClean="0"/>
                  <a:t/>
                </a:r>
                <a:br>
                  <a:rPr lang="en-US" altLang="zh-CN" sz="1400" dirty="0" smtClean="0"/>
                </a:br>
                <a:r>
                  <a:rPr lang="zh-CN" altLang="en-US" sz="1400" dirty="0" smtClean="0"/>
                  <a:t>可见：</a:t>
                </a:r>
                <a14:m>
                  <m:oMath xmlns:m="http://schemas.openxmlformats.org/officeDocument/2006/math">
                    <m:r>
                      <a:rPr lang="en-US" altLang="zh-CN" sz="1400" b="0" i="1" dirty="0" smtClean="0">
                        <a:latin typeface="Cambria Math"/>
                      </a:rPr>
                      <m:t>𝑁𝐶</m:t>
                    </m:r>
                    <m:r>
                      <a:rPr lang="en-US" altLang="zh-CN" sz="1400" i="1" dirty="0" smtClean="0">
                        <a:latin typeface="Cambria Math"/>
                        <a:ea typeface="Cambria Math"/>
                      </a:rPr>
                      <m:t>⊆</m:t>
                    </m:r>
                    <m:r>
                      <a:rPr lang="en-US" altLang="zh-CN" sz="1400" b="0" i="1" dirty="0" smtClean="0">
                        <a:latin typeface="Cambria Math"/>
                        <a:ea typeface="Cambria Math"/>
                      </a:rPr>
                      <m:t>𝐼𝑃</m:t>
                    </m:r>
                  </m:oMath>
                </a14:m>
                <a:r>
                  <a:rPr lang="zh-CN" altLang="en-US" sz="1400" dirty="0" smtClean="0"/>
                  <a:t>，更一般有：</a:t>
                </a:r>
                <a14:m>
                  <m:oMath xmlns:m="http://schemas.openxmlformats.org/officeDocument/2006/math">
                    <m:r>
                      <a:rPr lang="en-US" altLang="zh-CN" sz="1400" i="1" dirty="0">
                        <a:latin typeface="Cambria Math"/>
                      </a:rPr>
                      <m:t>𝑁𝐶</m:t>
                    </m:r>
                    <m:r>
                      <a:rPr lang="en-US" altLang="zh-CN" sz="1400" i="1" dirty="0">
                        <a:latin typeface="Cambria Math"/>
                        <a:ea typeface="Cambria Math"/>
                      </a:rPr>
                      <m:t>⊆</m:t>
                    </m:r>
                    <m:r>
                      <a:rPr lang="en-US" altLang="zh-CN" sz="1400" i="1" dirty="0">
                        <a:latin typeface="Cambria Math"/>
                        <a:ea typeface="Cambria Math"/>
                      </a:rPr>
                      <m:t>𝑃</m:t>
                    </m:r>
                    <m:r>
                      <a:rPr lang="en-US" altLang="zh-CN" sz="1400" i="1" dirty="0">
                        <a:latin typeface="Cambria Math"/>
                        <a:ea typeface="Cambria Math"/>
                      </a:rPr>
                      <m:t>⊆</m:t>
                    </m:r>
                    <m:r>
                      <a:rPr lang="en-US" altLang="zh-CN" sz="1400" i="1" dirty="0">
                        <a:latin typeface="Cambria Math"/>
                        <a:ea typeface="Cambria Math"/>
                      </a:rPr>
                      <m:t>𝑁𝑃</m:t>
                    </m:r>
                    <m:r>
                      <a:rPr lang="en-US" altLang="zh-CN" sz="1400" i="1" dirty="0">
                        <a:latin typeface="Cambria Math"/>
                        <a:ea typeface="Cambria Math"/>
                      </a:rPr>
                      <m:t>⊆</m:t>
                    </m:r>
                    <m:r>
                      <a:rPr lang="en-US" altLang="zh-CN" sz="1400" i="1" dirty="0">
                        <a:latin typeface="Cambria Math"/>
                        <a:ea typeface="Cambria Math"/>
                      </a:rPr>
                      <m:t>𝐼𝑃</m:t>
                    </m:r>
                    <m:r>
                      <a:rPr lang="en-US" altLang="zh-CN" sz="1400" i="1" dirty="0">
                        <a:latin typeface="Cambria Math"/>
                        <a:ea typeface="Cambria Math"/>
                      </a:rPr>
                      <m:t> </m:t>
                    </m:r>
                  </m:oMath>
                </a14:m>
                <a:r>
                  <a:rPr lang="zh-CN" altLang="en-US" sz="1400" dirty="0" smtClean="0"/>
                  <a:t>。</a:t>
                </a:r>
                <a:endParaRPr lang="zh-CN" altLang="en-US" sz="1400" dirty="0"/>
              </a:p>
              <a:p>
                <a:pPr lvl="2">
                  <a:lnSpc>
                    <a:spcPct val="100000"/>
                  </a:lnSpc>
                  <a:spcBef>
                    <a:spcPts val="200"/>
                  </a:spcBef>
                  <a:buFont typeface="+mj-ea"/>
                  <a:buAutoNum type="circleNumDbPlain" startAt="3"/>
                  <a:defRPr/>
                </a:pPr>
                <a:r>
                  <a:rPr lang="zh-CN" altLang="en-US" sz="1600" b="1" dirty="0"/>
                  <a:t>大</a:t>
                </a:r>
                <a:r>
                  <a:rPr lang="zh-CN" altLang="en-US" sz="1600" b="1" dirty="0" smtClean="0"/>
                  <a:t>数据的</a:t>
                </a:r>
                <a:r>
                  <a:rPr lang="en-US" altLang="zh-CN" sz="1600" b="1" dirty="0" smtClean="0"/>
                  <a:t>IP</a:t>
                </a:r>
                <a:r>
                  <a:rPr lang="zh-CN" altLang="en-US" sz="1600" b="1" dirty="0" smtClean="0"/>
                  <a:t>类交互计算</a:t>
                </a:r>
                <a:r>
                  <a:rPr lang="zh-CN" altLang="en-US" sz="1600" dirty="0" smtClean="0"/>
                  <a:t>：在</a:t>
                </a:r>
                <a:r>
                  <a:rPr lang="en-US" altLang="zh-CN" sz="1600" dirty="0" smtClean="0"/>
                  <a:t>PTM</a:t>
                </a:r>
                <a:r>
                  <a:rPr lang="zh-CN" altLang="en-US" sz="1600" dirty="0" smtClean="0"/>
                  <a:t>模型上，有两台图灵机</a:t>
                </a:r>
                <a:r>
                  <a:rPr lang="en-US" altLang="zh-CN" sz="1600" dirty="0"/>
                  <a:t>TM(1)</a:t>
                </a:r>
                <a:r>
                  <a:rPr lang="zh-CN" altLang="en-US" sz="1600" dirty="0"/>
                  <a:t>和</a:t>
                </a:r>
                <a:r>
                  <a:rPr lang="en-US" altLang="zh-CN" sz="1600" dirty="0"/>
                  <a:t>TM(2</a:t>
                </a:r>
                <a:r>
                  <a:rPr lang="en-US" altLang="zh-CN" sz="1600" dirty="0" smtClean="0"/>
                  <a:t>)</a:t>
                </a:r>
                <a:r>
                  <a:rPr lang="zh-CN" altLang="en-US" sz="1600" dirty="0" smtClean="0"/>
                  <a:t>，分别充当</a:t>
                </a:r>
                <a:r>
                  <a:rPr lang="en-US" altLang="zh-CN" sz="1600" dirty="0" err="1" smtClean="0"/>
                  <a:t>Prover</a:t>
                </a:r>
                <a:r>
                  <a:rPr lang="zh-CN" altLang="en-US" sz="1600" dirty="0" smtClean="0"/>
                  <a:t>和</a:t>
                </a:r>
                <a:r>
                  <a:rPr lang="en-US" altLang="zh-CN" sz="1600" dirty="0" smtClean="0"/>
                  <a:t>Verifier</a:t>
                </a:r>
                <a:r>
                  <a:rPr lang="zh-CN" altLang="zh-CN" sz="1600" dirty="0"/>
                  <a:t>。当输入</a:t>
                </a:r>
                <a:r>
                  <a:rPr lang="en-US" altLang="zh-CN" sz="1600" dirty="0"/>
                  <a:t>x</a:t>
                </a:r>
                <a:r>
                  <a:rPr lang="zh-CN" altLang="zh-CN" sz="1600" dirty="0"/>
                  <a:t>时</a:t>
                </a:r>
                <a:r>
                  <a:rPr lang="zh-CN" altLang="zh-CN" sz="1600" dirty="0" smtClean="0"/>
                  <a:t>，</a:t>
                </a:r>
                <a:r>
                  <a:rPr lang="en-US" altLang="zh-CN" sz="1600" dirty="0" err="1" smtClean="0"/>
                  <a:t>Prover</a:t>
                </a:r>
                <a:r>
                  <a:rPr lang="zh-CN" altLang="en-US" sz="1600" dirty="0" smtClean="0"/>
                  <a:t>计算</a:t>
                </a:r>
                <a:r>
                  <a:rPr lang="zh-CN" altLang="zh-CN" sz="1600" dirty="0" smtClean="0"/>
                  <a:t>出</a:t>
                </a:r>
                <a:r>
                  <a:rPr lang="zh-CN" altLang="zh-CN" sz="1600" dirty="0"/>
                  <a:t>一个证据</a:t>
                </a:r>
                <a:r>
                  <a:rPr lang="en-US" altLang="zh-CN" sz="1600" dirty="0"/>
                  <a:t>y</a:t>
                </a:r>
                <a:r>
                  <a:rPr lang="zh-CN" altLang="zh-CN" sz="1600" dirty="0"/>
                  <a:t>（</a:t>
                </a:r>
                <a:r>
                  <a:rPr lang="en-US" altLang="zh-CN" sz="1600" dirty="0"/>
                  <a:t>y</a:t>
                </a:r>
                <a:r>
                  <a:rPr lang="zh-CN" altLang="zh-CN" sz="1600" dirty="0"/>
                  <a:t>的长度不</a:t>
                </a:r>
                <a:r>
                  <a:rPr lang="zh-CN" altLang="zh-CN" sz="1600" dirty="0" smtClean="0"/>
                  <a:t>超过</a:t>
                </a:r>
                <a:r>
                  <a:rPr lang="en-US" altLang="zh-CN" sz="1600" dirty="0" smtClean="0"/>
                  <a:t>x</a:t>
                </a:r>
                <a:r>
                  <a:rPr lang="zh-CN" altLang="en-US" sz="1600" dirty="0" smtClean="0"/>
                  <a:t>长度的</a:t>
                </a:r>
                <a:r>
                  <a:rPr lang="zh-CN" altLang="zh-CN" sz="1600" dirty="0" smtClean="0"/>
                  <a:t>多项式）</a:t>
                </a:r>
                <a:r>
                  <a:rPr lang="zh-CN" altLang="en-US" sz="1600" dirty="0" smtClean="0"/>
                  <a:t>提交给</a:t>
                </a:r>
                <a:r>
                  <a:rPr lang="en-US" altLang="zh-CN" sz="1600" dirty="0" smtClean="0"/>
                  <a:t>Verifier</a:t>
                </a:r>
                <a:r>
                  <a:rPr lang="zh-CN" altLang="en-US" sz="1600" dirty="0" smtClean="0"/>
                  <a:t>，</a:t>
                </a:r>
                <a:r>
                  <a:rPr lang="en-US" altLang="zh-CN" sz="1600" dirty="0" smtClean="0"/>
                  <a:t>Verifier</a:t>
                </a:r>
                <a:r>
                  <a:rPr lang="zh-CN" altLang="en-US" sz="1600" dirty="0" smtClean="0"/>
                  <a:t>进行验证，以检查解</a:t>
                </a:r>
                <a:r>
                  <a:rPr lang="en-US" altLang="zh-CN" sz="1600" dirty="0" smtClean="0"/>
                  <a:t>y</a:t>
                </a:r>
                <a:r>
                  <a:rPr lang="zh-CN" altLang="en-US" sz="1600" dirty="0" smtClean="0"/>
                  <a:t>的质量情况；并要求</a:t>
                </a:r>
                <a:r>
                  <a:rPr lang="en-US" altLang="zh-CN" sz="1600" dirty="0" err="1" smtClean="0"/>
                  <a:t>Prover</a:t>
                </a:r>
                <a:r>
                  <a:rPr lang="zh-CN" altLang="en-US" sz="1600" dirty="0" smtClean="0"/>
                  <a:t>再提供一个新的证据</a:t>
                </a:r>
                <a:r>
                  <a:rPr lang="en-US" altLang="zh-CN" sz="1600" dirty="0" smtClean="0"/>
                  <a:t>y’</a:t>
                </a:r>
                <a:r>
                  <a:rPr lang="zh-CN" altLang="en-US" sz="1600" dirty="0" smtClean="0"/>
                  <a:t>，而由</a:t>
                </a:r>
                <a:r>
                  <a:rPr lang="en-US" altLang="zh-CN" sz="1600" dirty="0" smtClean="0"/>
                  <a:t>Verifier</a:t>
                </a:r>
                <a:r>
                  <a:rPr lang="zh-CN" altLang="en-US" sz="1600" dirty="0" smtClean="0"/>
                  <a:t>再施行检查</a:t>
                </a:r>
                <a:r>
                  <a:rPr lang="zh-CN" altLang="zh-CN" sz="1600" dirty="0" smtClean="0"/>
                  <a:t>。</a:t>
                </a:r>
                <a:r>
                  <a:rPr lang="zh-CN" altLang="en-US" sz="1600" dirty="0" smtClean="0"/>
                  <a:t>如此交互最多可达多项式次而终止。</a:t>
                </a:r>
                <a:endParaRPr lang="en-US" altLang="zh-CN" sz="1600" dirty="0"/>
              </a:p>
            </p:txBody>
          </p:sp>
        </mc:Choice>
        <mc:Fallback xmlns="">
          <p:sp>
            <p:nvSpPr>
              <p:cNvPr id="18435" name="内容占位符 2"/>
              <p:cNvSpPr>
                <a:spLocks noGrp="1" noRot="1" noChangeAspect="1" noMove="1" noResize="1" noEditPoints="1" noAdjustHandles="1" noChangeArrowheads="1" noChangeShapeType="1" noTextEdit="1"/>
              </p:cNvSpPr>
              <p:nvPr>
                <p:ph idx="1"/>
              </p:nvPr>
            </p:nvSpPr>
            <p:spPr>
              <a:xfrm>
                <a:off x="250825" y="712788"/>
                <a:ext cx="8642350" cy="5905500"/>
              </a:xfrm>
              <a:blipFill rotWithShape="1">
                <a:blip r:embed="rId3"/>
                <a:stretch>
                  <a:fillRect t="-929" r="-2257" b="-619"/>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E690094E-8D81-43F0-9A93-9E9426D278AB}"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50825" y="44450"/>
            <a:ext cx="8642350" cy="792163"/>
          </a:xfrm>
        </p:spPr>
        <p:txBody>
          <a:bodyPr/>
          <a:lstStyle/>
          <a:p>
            <a:r>
              <a:rPr lang="en-US" altLang="zh-CN" dirty="0"/>
              <a:t>6</a:t>
            </a:r>
            <a:r>
              <a:rPr lang="zh-CN" altLang="en-US" dirty="0" smtClean="0"/>
              <a:t>、结论：大数据计算框架</a:t>
            </a:r>
          </a:p>
        </p:txBody>
      </p:sp>
      <p:sp>
        <p:nvSpPr>
          <p:cNvPr id="18435" name="内容占位符 2"/>
          <p:cNvSpPr>
            <a:spLocks noGrp="1"/>
          </p:cNvSpPr>
          <p:nvPr>
            <p:ph idx="1"/>
          </p:nvPr>
        </p:nvSpPr>
        <p:spPr>
          <a:xfrm>
            <a:off x="250825" y="712788"/>
            <a:ext cx="8642350" cy="5905500"/>
          </a:xfrm>
        </p:spPr>
        <p:txBody>
          <a:bodyPr/>
          <a:lstStyle/>
          <a:p>
            <a:pPr lvl="1">
              <a:buFont typeface="Wingdings" panose="05000000000000000000" pitchFamily="2" charset="2"/>
              <a:buAutoNum type="arabicParenBoth"/>
              <a:defRPr/>
            </a:pPr>
            <a:r>
              <a:rPr lang="zh-CN" altLang="en-US" sz="1800" b="1" dirty="0" smtClean="0"/>
              <a:t>目标</a:t>
            </a:r>
            <a:r>
              <a:rPr lang="en-US" altLang="zh-CN" sz="1800" b="1" dirty="0" smtClean="0"/>
              <a:t>1</a:t>
            </a:r>
            <a:r>
              <a:rPr lang="zh-CN" altLang="en-US" sz="1800" b="1" dirty="0" smtClean="0"/>
              <a:t>：</a:t>
            </a:r>
            <a:r>
              <a:rPr lang="zh-CN" altLang="en-US" sz="1800" dirty="0" smtClean="0"/>
              <a:t>对</a:t>
            </a:r>
            <a:r>
              <a:rPr lang="en-US" altLang="zh-CN" sz="1800" dirty="0" smtClean="0"/>
              <a:t>P</a:t>
            </a:r>
            <a:r>
              <a:rPr lang="zh-CN" altLang="en-US" sz="1800" dirty="0" smtClean="0"/>
              <a:t>类问题，要提高问题求解速度。</a:t>
            </a:r>
            <a:r>
              <a:rPr lang="en-US" altLang="zh-CN" sz="1800" dirty="0" smtClean="0"/>
              <a:t/>
            </a:r>
            <a:br>
              <a:rPr lang="en-US" altLang="zh-CN" sz="1800" dirty="0" smtClean="0"/>
            </a:br>
            <a:r>
              <a:rPr lang="zh-CN" altLang="en-US" sz="1800" b="1" dirty="0" smtClean="0"/>
              <a:t>目标</a:t>
            </a:r>
            <a:r>
              <a:rPr lang="en-US" altLang="zh-CN" sz="1800" b="1" dirty="0" smtClean="0"/>
              <a:t>2</a:t>
            </a:r>
            <a:r>
              <a:rPr lang="zh-CN" altLang="en-US" sz="1800" b="1" dirty="0" smtClean="0"/>
              <a:t>：</a:t>
            </a:r>
            <a:r>
              <a:rPr lang="zh-CN" altLang="en-US" sz="1800" dirty="0" smtClean="0"/>
              <a:t>对</a:t>
            </a:r>
            <a:r>
              <a:rPr lang="en-US" altLang="zh-CN" sz="1800" dirty="0" smtClean="0"/>
              <a:t>NP</a:t>
            </a:r>
            <a:r>
              <a:rPr lang="zh-CN" altLang="en-US" sz="1800" dirty="0"/>
              <a:t>类问题，</a:t>
            </a:r>
            <a:r>
              <a:rPr lang="zh-CN" altLang="en-US" sz="1800" dirty="0" smtClean="0"/>
              <a:t>要改进问题求解质量。</a:t>
            </a:r>
            <a:endParaRPr lang="en-US" altLang="zh-CN" sz="1800" dirty="0"/>
          </a:p>
          <a:p>
            <a:pPr lvl="1">
              <a:buFont typeface="Wingdings" panose="05000000000000000000" pitchFamily="2" charset="2"/>
              <a:buAutoNum type="arabicParenBoth"/>
              <a:defRPr/>
            </a:pPr>
            <a:r>
              <a:rPr lang="zh-CN" altLang="en-US" sz="1800" b="1" dirty="0" smtClean="0"/>
              <a:t>对策</a:t>
            </a:r>
            <a:r>
              <a:rPr lang="en-US" altLang="zh-CN" sz="1800" b="1" dirty="0" smtClean="0"/>
              <a:t>1</a:t>
            </a:r>
            <a:r>
              <a:rPr lang="zh-CN" altLang="en-US" sz="1800" b="1" dirty="0" smtClean="0"/>
              <a:t>：</a:t>
            </a:r>
            <a:r>
              <a:rPr lang="zh-CN" altLang="en-US" sz="1800" dirty="0" smtClean="0"/>
              <a:t>为了达到目标</a:t>
            </a:r>
            <a:r>
              <a:rPr lang="en-US" altLang="zh-CN" sz="1800" dirty="0" smtClean="0"/>
              <a:t>1</a:t>
            </a:r>
            <a:r>
              <a:rPr lang="zh-CN" altLang="en-US" sz="1800" dirty="0" smtClean="0"/>
              <a:t>的要求，则可采用并行方法。</a:t>
            </a:r>
            <a:r>
              <a:rPr lang="en-US" altLang="zh-CN" sz="1800" dirty="0" smtClean="0"/>
              <a:t/>
            </a:r>
            <a:br>
              <a:rPr lang="en-US" altLang="zh-CN" sz="1800" dirty="0" smtClean="0"/>
            </a:br>
            <a:r>
              <a:rPr lang="zh-CN" altLang="en-US" sz="1800" b="1" dirty="0" smtClean="0"/>
              <a:t>对策</a:t>
            </a:r>
            <a:r>
              <a:rPr lang="en-US" altLang="zh-CN" sz="1800" b="1" dirty="0" smtClean="0"/>
              <a:t>2</a:t>
            </a:r>
            <a:r>
              <a:rPr lang="zh-CN" altLang="en-US" sz="1800" b="1" dirty="0" smtClean="0"/>
              <a:t>：</a:t>
            </a:r>
            <a:r>
              <a:rPr lang="zh-CN" altLang="en-US" sz="1800" dirty="0"/>
              <a:t>为了达到</a:t>
            </a:r>
            <a:r>
              <a:rPr lang="zh-CN" altLang="en-US" sz="1800" dirty="0" smtClean="0"/>
              <a:t>目标</a:t>
            </a:r>
            <a:r>
              <a:rPr lang="en-US" altLang="zh-CN" sz="1800" dirty="0" smtClean="0"/>
              <a:t>2</a:t>
            </a:r>
            <a:r>
              <a:rPr lang="zh-CN" altLang="en-US" sz="1800" dirty="0" smtClean="0"/>
              <a:t>的</a:t>
            </a:r>
            <a:r>
              <a:rPr lang="zh-CN" altLang="en-US" sz="1800" dirty="0"/>
              <a:t>要求，则可</a:t>
            </a:r>
            <a:r>
              <a:rPr lang="zh-CN" altLang="en-US" sz="1800" dirty="0" smtClean="0"/>
              <a:t>采用交互方法</a:t>
            </a:r>
            <a:r>
              <a:rPr lang="zh-CN" altLang="en-US" sz="1800" dirty="0"/>
              <a:t>。</a:t>
            </a:r>
            <a:endParaRPr lang="en-US" altLang="zh-CN" sz="1800" dirty="0"/>
          </a:p>
          <a:p>
            <a:pPr lvl="1">
              <a:buFont typeface="Wingdings" panose="05000000000000000000" pitchFamily="2" charset="2"/>
              <a:buAutoNum type="arabicParenBoth"/>
              <a:defRPr/>
            </a:pPr>
            <a:r>
              <a:rPr lang="zh-CN" altLang="en-US" sz="1800" b="1" dirty="0" smtClean="0"/>
              <a:t>实施</a:t>
            </a:r>
            <a:r>
              <a:rPr lang="en-US" altLang="zh-CN" sz="1800" b="1" dirty="0" smtClean="0"/>
              <a:t>1</a:t>
            </a:r>
            <a:r>
              <a:rPr lang="zh-CN" altLang="en-US" sz="1800" b="1" dirty="0" smtClean="0"/>
              <a:t>：</a:t>
            </a:r>
            <a:r>
              <a:rPr lang="zh-CN" altLang="en-US" sz="1800" dirty="0" smtClean="0"/>
              <a:t>可</a:t>
            </a:r>
            <a:r>
              <a:rPr lang="zh-CN" altLang="en-US" sz="1800" dirty="0"/>
              <a:t>采用</a:t>
            </a:r>
            <a:r>
              <a:rPr lang="zh-CN" altLang="en-US" sz="1800" dirty="0" smtClean="0"/>
              <a:t>并行</a:t>
            </a:r>
            <a:r>
              <a:rPr lang="en-US" altLang="zh-CN" sz="1800" dirty="0" smtClean="0"/>
              <a:t>NC</a:t>
            </a:r>
            <a:r>
              <a:rPr lang="zh-CN" altLang="en-US" sz="1800" dirty="0" smtClean="0"/>
              <a:t>类计算达到目标</a:t>
            </a:r>
            <a:r>
              <a:rPr lang="en-US" altLang="zh-CN" sz="1800" dirty="0" smtClean="0"/>
              <a:t>1</a:t>
            </a:r>
            <a:r>
              <a:rPr lang="zh-CN" altLang="en-US" sz="1800" dirty="0" smtClean="0"/>
              <a:t>。</a:t>
            </a:r>
            <a:r>
              <a:rPr lang="en-US" altLang="zh-CN" sz="1800" dirty="0"/>
              <a:t/>
            </a:r>
            <a:br>
              <a:rPr lang="en-US" altLang="zh-CN" sz="1800" dirty="0"/>
            </a:br>
            <a:r>
              <a:rPr lang="zh-CN" altLang="en-US" sz="1800" b="1" dirty="0"/>
              <a:t>实施</a:t>
            </a:r>
            <a:r>
              <a:rPr lang="en-US" altLang="zh-CN" sz="1800" b="1" dirty="0" smtClean="0"/>
              <a:t>2</a:t>
            </a:r>
            <a:r>
              <a:rPr lang="zh-CN" altLang="en-US" sz="1800" b="1" dirty="0" smtClean="0"/>
              <a:t>：</a:t>
            </a:r>
            <a:r>
              <a:rPr lang="zh-CN" altLang="en-US" sz="1800" dirty="0" smtClean="0"/>
              <a:t>可</a:t>
            </a:r>
            <a:r>
              <a:rPr lang="zh-CN" altLang="en-US" sz="1800" dirty="0"/>
              <a:t>采用</a:t>
            </a:r>
            <a:r>
              <a:rPr lang="zh-CN" altLang="en-US" sz="1800" dirty="0" smtClean="0"/>
              <a:t>交互</a:t>
            </a:r>
            <a:r>
              <a:rPr lang="en-US" altLang="zh-CN" sz="1800" dirty="0" smtClean="0"/>
              <a:t>IP</a:t>
            </a:r>
            <a:r>
              <a:rPr lang="zh-CN" altLang="en-US" sz="1800" dirty="0" smtClean="0"/>
              <a:t>类计算达到目标</a:t>
            </a:r>
            <a:r>
              <a:rPr lang="en-US" altLang="zh-CN" sz="1800" dirty="0" smtClean="0"/>
              <a:t>2</a:t>
            </a:r>
            <a:r>
              <a:rPr lang="zh-CN" altLang="en-US" sz="1800" dirty="0" smtClean="0"/>
              <a:t>。</a:t>
            </a:r>
            <a:endParaRPr lang="en-US" altLang="zh-CN" sz="1800" dirty="0" smtClean="0"/>
          </a:p>
        </p:txBody>
      </p:sp>
      <p:sp>
        <p:nvSpPr>
          <p:cNvPr id="4" name="灯片编号占位符 3"/>
          <p:cNvSpPr>
            <a:spLocks noGrp="1"/>
          </p:cNvSpPr>
          <p:nvPr>
            <p:ph type="sldNum" sz="quarter" idx="10"/>
          </p:nvPr>
        </p:nvSpPr>
        <p:spPr/>
        <p:txBody>
          <a:bodyPr/>
          <a:lstStyle/>
          <a:p>
            <a:pPr>
              <a:defRPr/>
            </a:pPr>
            <a:fld id="{E690094E-8D81-43F0-9A93-9E9426D278AB}" type="slidenum">
              <a:rPr lang="zh-CN" altLang="en-US" smtClean="0"/>
              <a:pPr>
                <a:defRPr/>
              </a:pPr>
              <a:t>12</a:t>
            </a:fld>
            <a:endParaRPr lang="zh-CN" altLang="en-US" dirty="0"/>
          </a:p>
        </p:txBody>
      </p:sp>
      <p:sp>
        <p:nvSpPr>
          <p:cNvPr id="2" name="矩形 1"/>
          <p:cNvSpPr/>
          <p:nvPr/>
        </p:nvSpPr>
        <p:spPr>
          <a:xfrm>
            <a:off x="1659560" y="3177847"/>
            <a:ext cx="1052623" cy="372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P</a:t>
            </a:r>
            <a:r>
              <a:rPr lang="zh-CN" altLang="en-US" sz="1400" dirty="0" smtClean="0"/>
              <a:t>类问题</a:t>
            </a:r>
            <a:endParaRPr lang="zh-CN" altLang="en-US" sz="1400" dirty="0"/>
          </a:p>
        </p:txBody>
      </p:sp>
      <p:sp>
        <p:nvSpPr>
          <p:cNvPr id="6" name="矩形 5"/>
          <p:cNvSpPr/>
          <p:nvPr/>
        </p:nvSpPr>
        <p:spPr>
          <a:xfrm>
            <a:off x="3552162" y="3177847"/>
            <a:ext cx="1455668" cy="372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可采用并行方法</a:t>
            </a:r>
            <a:endParaRPr lang="zh-CN" altLang="en-US" sz="1400" dirty="0"/>
          </a:p>
        </p:txBody>
      </p:sp>
      <p:sp>
        <p:nvSpPr>
          <p:cNvPr id="7" name="矩形 6"/>
          <p:cNvSpPr/>
          <p:nvPr/>
        </p:nvSpPr>
        <p:spPr>
          <a:xfrm>
            <a:off x="5612282" y="3156582"/>
            <a:ext cx="1318346" cy="372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NC</a:t>
            </a:r>
            <a:r>
              <a:rPr lang="zh-CN" altLang="en-US" sz="1400" dirty="0" smtClean="0"/>
              <a:t>类并行计算</a:t>
            </a:r>
            <a:endParaRPr lang="zh-CN" altLang="en-US" sz="1400" dirty="0"/>
          </a:p>
        </p:txBody>
      </p:sp>
      <p:cxnSp>
        <p:nvCxnSpPr>
          <p:cNvPr id="5" name="直接箭头连接符 4"/>
          <p:cNvCxnSpPr/>
          <p:nvPr/>
        </p:nvCxnSpPr>
        <p:spPr>
          <a:xfrm>
            <a:off x="5007830" y="3342652"/>
            <a:ext cx="58965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a:off x="2712183" y="3342652"/>
            <a:ext cx="8399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bwMode="auto">
          <a:xfrm>
            <a:off x="2734647" y="311921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eaLnBrk="1" hangingPunct="1">
              <a:spcBef>
                <a:spcPct val="0"/>
              </a:spcBef>
              <a:buFontTx/>
              <a:buNone/>
            </a:pPr>
            <a:r>
              <a:rPr lang="zh-CN" altLang="en-US" sz="1200" dirty="0" smtClean="0">
                <a:latin typeface="宋体" pitchFamily="2" charset="-122"/>
                <a:ea typeface="Arial Unicode MS" pitchFamily="34" charset="-122"/>
                <a:cs typeface="Arial Unicode MS" pitchFamily="34" charset="-122"/>
              </a:rPr>
              <a:t>为了提高</a:t>
            </a:r>
            <a:endParaRPr lang="en-US" altLang="zh-CN" sz="1200" dirty="0" smtClean="0">
              <a:latin typeface="宋体" pitchFamily="2" charset="-122"/>
              <a:ea typeface="Arial Unicode MS" pitchFamily="34" charset="-122"/>
              <a:cs typeface="Arial Unicode MS" pitchFamily="34" charset="-122"/>
            </a:endParaRPr>
          </a:p>
          <a:p>
            <a:pPr eaLnBrk="1" hangingPunct="1">
              <a:spcBef>
                <a:spcPct val="0"/>
              </a:spcBef>
              <a:buFontTx/>
              <a:buNone/>
            </a:pPr>
            <a:r>
              <a:rPr lang="zh-CN" altLang="en-US" sz="1200" dirty="0" smtClean="0">
                <a:latin typeface="宋体" pitchFamily="2" charset="-122"/>
                <a:ea typeface="Arial Unicode MS" pitchFamily="34" charset="-122"/>
                <a:cs typeface="Arial Unicode MS" pitchFamily="34" charset="-122"/>
              </a:rPr>
              <a:t>求解速度</a:t>
            </a:r>
          </a:p>
        </p:txBody>
      </p:sp>
      <p:sp>
        <p:nvSpPr>
          <p:cNvPr id="13" name="TextBox 12"/>
          <p:cNvSpPr txBox="1"/>
          <p:nvPr/>
        </p:nvSpPr>
        <p:spPr bwMode="auto">
          <a:xfrm>
            <a:off x="5007830" y="3136304"/>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eaLnBrk="1" hangingPunct="1">
              <a:spcBef>
                <a:spcPct val="0"/>
              </a:spcBef>
              <a:buFontTx/>
              <a:buNone/>
            </a:pPr>
            <a:r>
              <a:rPr lang="zh-CN" altLang="en-US" sz="1200" dirty="0" smtClean="0">
                <a:latin typeface="宋体" pitchFamily="2" charset="-122"/>
                <a:ea typeface="Arial Unicode MS" pitchFamily="34" charset="-122"/>
                <a:cs typeface="Arial Unicode MS" pitchFamily="34" charset="-122"/>
              </a:rPr>
              <a:t>计算</a:t>
            </a:r>
            <a:endParaRPr lang="en-US" altLang="zh-CN" sz="1200" dirty="0" smtClean="0">
              <a:latin typeface="宋体" pitchFamily="2" charset="-122"/>
              <a:ea typeface="Arial Unicode MS" pitchFamily="34" charset="-122"/>
              <a:cs typeface="Arial Unicode MS" pitchFamily="34" charset="-122"/>
            </a:endParaRPr>
          </a:p>
          <a:p>
            <a:pPr eaLnBrk="1" hangingPunct="1">
              <a:spcBef>
                <a:spcPct val="0"/>
              </a:spcBef>
              <a:buFontTx/>
              <a:buNone/>
            </a:pPr>
            <a:r>
              <a:rPr lang="zh-CN" altLang="en-US" sz="1200" dirty="0">
                <a:latin typeface="宋体" pitchFamily="2" charset="-122"/>
                <a:ea typeface="Arial Unicode MS" pitchFamily="34" charset="-122"/>
                <a:cs typeface="Arial Unicode MS" pitchFamily="34" charset="-122"/>
              </a:rPr>
              <a:t>实例</a:t>
            </a:r>
            <a:endParaRPr lang="zh-CN" altLang="en-US" sz="1200" dirty="0" smtClean="0">
              <a:latin typeface="宋体" pitchFamily="2" charset="-122"/>
              <a:ea typeface="Arial Unicode MS" pitchFamily="34" charset="-122"/>
              <a:cs typeface="Arial Unicode MS" pitchFamily="34" charset="-122"/>
            </a:endParaRPr>
          </a:p>
        </p:txBody>
      </p:sp>
      <p:sp>
        <p:nvSpPr>
          <p:cNvPr id="15" name="矩形 14"/>
          <p:cNvSpPr/>
          <p:nvPr/>
        </p:nvSpPr>
        <p:spPr>
          <a:xfrm>
            <a:off x="1670405" y="4040972"/>
            <a:ext cx="1052623" cy="372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NP</a:t>
            </a:r>
            <a:r>
              <a:rPr lang="zh-CN" altLang="en-US" sz="1400" dirty="0" smtClean="0"/>
              <a:t>类问题</a:t>
            </a:r>
            <a:endParaRPr lang="zh-CN" altLang="en-US" sz="1400" dirty="0"/>
          </a:p>
        </p:txBody>
      </p:sp>
      <p:sp>
        <p:nvSpPr>
          <p:cNvPr id="16" name="矩形 15"/>
          <p:cNvSpPr/>
          <p:nvPr/>
        </p:nvSpPr>
        <p:spPr>
          <a:xfrm>
            <a:off x="3563007" y="4040972"/>
            <a:ext cx="1455668" cy="372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可采用交互方法</a:t>
            </a:r>
            <a:endParaRPr lang="zh-CN" altLang="en-US" sz="1400" dirty="0"/>
          </a:p>
        </p:txBody>
      </p:sp>
      <p:sp>
        <p:nvSpPr>
          <p:cNvPr id="17" name="矩形 16"/>
          <p:cNvSpPr/>
          <p:nvPr/>
        </p:nvSpPr>
        <p:spPr>
          <a:xfrm>
            <a:off x="5623127" y="4019707"/>
            <a:ext cx="1318346" cy="372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IP</a:t>
            </a:r>
            <a:r>
              <a:rPr lang="zh-CN" altLang="en-US" sz="1400" dirty="0" smtClean="0"/>
              <a:t>类交互计算</a:t>
            </a:r>
            <a:endParaRPr lang="zh-CN" altLang="en-US" sz="1400" dirty="0"/>
          </a:p>
        </p:txBody>
      </p:sp>
      <p:cxnSp>
        <p:nvCxnSpPr>
          <p:cNvPr id="18" name="直接箭头连接符 17"/>
          <p:cNvCxnSpPr/>
          <p:nvPr/>
        </p:nvCxnSpPr>
        <p:spPr>
          <a:xfrm>
            <a:off x="5018675" y="4205777"/>
            <a:ext cx="58965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p:nvPr/>
        </p:nvCxnSpPr>
        <p:spPr>
          <a:xfrm>
            <a:off x="2723028" y="4205777"/>
            <a:ext cx="8399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bwMode="auto">
          <a:xfrm>
            <a:off x="2745492" y="398234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eaLnBrk="1" hangingPunct="1">
              <a:spcBef>
                <a:spcPct val="0"/>
              </a:spcBef>
              <a:buFontTx/>
              <a:buNone/>
            </a:pPr>
            <a:r>
              <a:rPr lang="zh-CN" altLang="en-US" sz="1200" dirty="0" smtClean="0">
                <a:latin typeface="宋体" pitchFamily="2" charset="-122"/>
                <a:ea typeface="Arial Unicode MS" pitchFamily="34" charset="-122"/>
                <a:cs typeface="Arial Unicode MS" pitchFamily="34" charset="-122"/>
              </a:rPr>
              <a:t>为了改进</a:t>
            </a:r>
            <a:endParaRPr lang="en-US" altLang="zh-CN" sz="1200" dirty="0" smtClean="0">
              <a:latin typeface="宋体" pitchFamily="2" charset="-122"/>
              <a:ea typeface="Arial Unicode MS" pitchFamily="34" charset="-122"/>
              <a:cs typeface="Arial Unicode MS" pitchFamily="34" charset="-122"/>
            </a:endParaRPr>
          </a:p>
          <a:p>
            <a:pPr eaLnBrk="1" hangingPunct="1">
              <a:spcBef>
                <a:spcPct val="0"/>
              </a:spcBef>
              <a:buFontTx/>
              <a:buNone/>
            </a:pPr>
            <a:r>
              <a:rPr lang="zh-CN" altLang="en-US" sz="1200" dirty="0" smtClean="0">
                <a:latin typeface="宋体" pitchFamily="2" charset="-122"/>
                <a:ea typeface="Arial Unicode MS" pitchFamily="34" charset="-122"/>
                <a:cs typeface="Arial Unicode MS" pitchFamily="34" charset="-122"/>
              </a:rPr>
              <a:t>求解质量</a:t>
            </a:r>
          </a:p>
        </p:txBody>
      </p:sp>
      <p:sp>
        <p:nvSpPr>
          <p:cNvPr id="21" name="TextBox 20"/>
          <p:cNvSpPr txBox="1"/>
          <p:nvPr/>
        </p:nvSpPr>
        <p:spPr bwMode="auto">
          <a:xfrm>
            <a:off x="5018675" y="3999429"/>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eaLnBrk="1" hangingPunct="1">
              <a:spcBef>
                <a:spcPct val="0"/>
              </a:spcBef>
              <a:buFontTx/>
              <a:buNone/>
            </a:pPr>
            <a:r>
              <a:rPr lang="zh-CN" altLang="en-US" sz="1200" dirty="0" smtClean="0">
                <a:latin typeface="宋体" pitchFamily="2" charset="-122"/>
                <a:ea typeface="Arial Unicode MS" pitchFamily="34" charset="-122"/>
                <a:cs typeface="Arial Unicode MS" pitchFamily="34" charset="-122"/>
              </a:rPr>
              <a:t>计算</a:t>
            </a:r>
            <a:endParaRPr lang="en-US" altLang="zh-CN" sz="1200" dirty="0" smtClean="0">
              <a:latin typeface="宋体" pitchFamily="2" charset="-122"/>
              <a:ea typeface="Arial Unicode MS" pitchFamily="34" charset="-122"/>
              <a:cs typeface="Arial Unicode MS" pitchFamily="34" charset="-122"/>
            </a:endParaRPr>
          </a:p>
          <a:p>
            <a:pPr eaLnBrk="1" hangingPunct="1">
              <a:spcBef>
                <a:spcPct val="0"/>
              </a:spcBef>
              <a:buFontTx/>
              <a:buNone/>
            </a:pPr>
            <a:r>
              <a:rPr lang="zh-CN" altLang="en-US" sz="1200" dirty="0">
                <a:latin typeface="宋体" pitchFamily="2" charset="-122"/>
                <a:ea typeface="Arial Unicode MS" pitchFamily="34" charset="-122"/>
                <a:cs typeface="Arial Unicode MS" pitchFamily="34" charset="-122"/>
              </a:rPr>
              <a:t>实例</a:t>
            </a:r>
            <a:endParaRPr lang="zh-CN" altLang="en-US" sz="1200" dirty="0" smtClean="0">
              <a:latin typeface="宋体" pitchFamily="2" charset="-122"/>
              <a:ea typeface="Arial Unicode MS" pitchFamily="34" charset="-122"/>
              <a:cs typeface="Arial Unicode MS" pitchFamily="34" charset="-122"/>
            </a:endParaRPr>
          </a:p>
        </p:txBody>
      </p:sp>
      <p:sp>
        <p:nvSpPr>
          <p:cNvPr id="12" name="左大括号 11"/>
          <p:cNvSpPr/>
          <p:nvPr/>
        </p:nvSpPr>
        <p:spPr>
          <a:xfrm>
            <a:off x="1307505" y="3358590"/>
            <a:ext cx="290554" cy="8631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右大括号 13"/>
          <p:cNvSpPr/>
          <p:nvPr/>
        </p:nvSpPr>
        <p:spPr>
          <a:xfrm>
            <a:off x="6980057" y="3338467"/>
            <a:ext cx="280864" cy="85458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TextBox 23"/>
          <p:cNvSpPr txBox="1"/>
          <p:nvPr/>
        </p:nvSpPr>
        <p:spPr bwMode="auto">
          <a:xfrm>
            <a:off x="233814" y="3635443"/>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eaLnBrk="1" hangingPunct="1">
              <a:spcBef>
                <a:spcPct val="0"/>
              </a:spcBef>
              <a:buFontTx/>
              <a:buNone/>
            </a:pPr>
            <a:r>
              <a:rPr lang="zh-CN" altLang="en-US" sz="1400" b="1" dirty="0" smtClean="0">
                <a:latin typeface="宋体" pitchFamily="2" charset="-122"/>
                <a:ea typeface="Arial Unicode MS" pitchFamily="34" charset="-122"/>
                <a:cs typeface="Arial Unicode MS" pitchFamily="34" charset="-122"/>
              </a:rPr>
              <a:t>大数据计算</a:t>
            </a:r>
          </a:p>
        </p:txBody>
      </p:sp>
      <mc:AlternateContent xmlns:mc="http://schemas.openxmlformats.org/markup-compatibility/2006" xmlns:a14="http://schemas.microsoft.com/office/drawing/2010/main">
        <mc:Choice Requires="a14">
          <p:sp>
            <p:nvSpPr>
              <p:cNvPr id="22" name="矩形 21"/>
              <p:cNvSpPr/>
              <p:nvPr/>
            </p:nvSpPr>
            <p:spPr>
              <a:xfrm>
                <a:off x="7201792" y="3620543"/>
                <a:ext cx="172803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dirty="0">
                          <a:latin typeface="Cambria Math"/>
                        </a:rPr>
                        <m:t>𝑁𝐶</m:t>
                      </m:r>
                      <m:r>
                        <a:rPr lang="en-US" altLang="zh-CN" sz="1400" i="1" dirty="0">
                          <a:latin typeface="Cambria Math"/>
                          <a:ea typeface="Cambria Math"/>
                        </a:rPr>
                        <m:t>⊆</m:t>
                      </m:r>
                      <m:r>
                        <a:rPr lang="en-US" altLang="zh-CN" sz="1400" i="1" dirty="0">
                          <a:latin typeface="Cambria Math"/>
                          <a:ea typeface="Cambria Math"/>
                        </a:rPr>
                        <m:t>𝑃</m:t>
                      </m:r>
                      <m:r>
                        <a:rPr lang="en-US" altLang="zh-CN" sz="1400" i="1" dirty="0">
                          <a:latin typeface="Cambria Math"/>
                          <a:ea typeface="Cambria Math"/>
                        </a:rPr>
                        <m:t>⊆</m:t>
                      </m:r>
                      <m:r>
                        <a:rPr lang="en-US" altLang="zh-CN" sz="1400" i="1" dirty="0">
                          <a:latin typeface="Cambria Math"/>
                          <a:ea typeface="Cambria Math"/>
                        </a:rPr>
                        <m:t>𝑁𝑃</m:t>
                      </m:r>
                      <m:r>
                        <a:rPr lang="en-US" altLang="zh-CN" sz="1400" i="1" dirty="0">
                          <a:latin typeface="Cambria Math"/>
                          <a:ea typeface="Cambria Math"/>
                        </a:rPr>
                        <m:t>⊆</m:t>
                      </m:r>
                      <m:r>
                        <a:rPr lang="en-US" altLang="zh-CN" sz="1400" i="1" dirty="0">
                          <a:latin typeface="Cambria Math"/>
                          <a:ea typeface="Cambria Math"/>
                        </a:rPr>
                        <m:t>𝐼𝑃</m:t>
                      </m:r>
                    </m:oMath>
                  </m:oMathPara>
                </a14:m>
                <a:endParaRPr lang="zh-CN" altLang="en-US" sz="1400" dirty="0"/>
              </a:p>
            </p:txBody>
          </p:sp>
        </mc:Choice>
        <mc:Fallback xmlns="">
          <p:sp>
            <p:nvSpPr>
              <p:cNvPr id="22" name="矩形 21"/>
              <p:cNvSpPr>
                <a:spLocks noRot="1" noChangeAspect="1" noMove="1" noResize="1" noEditPoints="1" noAdjustHandles="1" noChangeArrowheads="1" noChangeShapeType="1" noTextEdit="1"/>
              </p:cNvSpPr>
              <p:nvPr/>
            </p:nvSpPr>
            <p:spPr>
              <a:xfrm>
                <a:off x="7201792" y="3620543"/>
                <a:ext cx="1728037" cy="307777"/>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028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79109" y="1845772"/>
            <a:ext cx="6835949" cy="3089275"/>
          </a:xfrm>
        </p:spPr>
        <p:txBody>
          <a:bodyPr/>
          <a:lstStyle/>
          <a:p>
            <a:pPr algn="l" hangingPunct="1">
              <a:defRPr/>
            </a:pPr>
            <a:r>
              <a:rPr lang="zh-CN" altLang="en-US" sz="3200" b="1" dirty="0" smtClean="0"/>
              <a:t>鸣谢</a:t>
            </a:r>
            <a:r>
              <a:rPr lang="en-US" altLang="zh-CN" sz="2000" dirty="0" smtClean="0"/>
              <a:t/>
            </a:r>
            <a:br>
              <a:rPr lang="en-US" altLang="zh-CN" sz="2000" dirty="0" smtClean="0"/>
            </a:br>
            <a:r>
              <a:rPr lang="en-US" altLang="zh-CN" sz="2000" dirty="0"/>
              <a:t/>
            </a:r>
            <a:br>
              <a:rPr lang="en-US" altLang="zh-CN" sz="2000" dirty="0"/>
            </a:br>
            <a:r>
              <a:rPr lang="zh-CN" altLang="zh-CN" sz="2000" dirty="0" smtClean="0"/>
              <a:t>李廉教授</a:t>
            </a:r>
            <a:r>
              <a:rPr lang="zh-CN" altLang="en-US" sz="2000" dirty="0" smtClean="0"/>
              <a:t>在</a:t>
            </a:r>
            <a:r>
              <a:rPr lang="zh-CN" altLang="zh-CN" sz="2000" dirty="0" smtClean="0"/>
              <a:t>交互式</a:t>
            </a:r>
            <a:r>
              <a:rPr lang="zh-CN" altLang="en-US" sz="2000" dirty="0" smtClean="0"/>
              <a:t>证明系统方面给予</a:t>
            </a:r>
            <a:r>
              <a:rPr lang="zh-CN" altLang="en-US" sz="2000" dirty="0"/>
              <a:t>了</a:t>
            </a:r>
            <a:r>
              <a:rPr lang="zh-CN" altLang="en-US" sz="2000" dirty="0" smtClean="0"/>
              <a:t>帮助，深</a:t>
            </a:r>
            <a:r>
              <a:rPr lang="zh-CN" altLang="en-US" sz="2000" dirty="0"/>
              <a:t>表</a:t>
            </a:r>
            <a:r>
              <a:rPr lang="zh-CN" altLang="zh-CN" sz="2000" dirty="0"/>
              <a:t>感谢</a:t>
            </a:r>
            <a:r>
              <a:rPr lang="zh-CN" altLang="zh-CN" sz="2000" dirty="0" smtClean="0"/>
              <a:t>！</a:t>
            </a:r>
            <a:endParaRPr lang="zh-CN" altLang="en-US" sz="2000" b="1" dirty="0">
              <a:latin typeface="Bell MT" panose="02020503060305020303" pitchFamily="18" charset="0"/>
              <a:ea typeface="微软雅黑" pitchFamily="34" charset="-122"/>
            </a:endParaRPr>
          </a:p>
        </p:txBody>
      </p:sp>
      <p:sp>
        <p:nvSpPr>
          <p:cNvPr id="4" name="灯片编号占位符 3"/>
          <p:cNvSpPr>
            <a:spLocks noGrp="1"/>
          </p:cNvSpPr>
          <p:nvPr>
            <p:ph type="sldNum" sz="quarter" idx="12"/>
          </p:nvPr>
        </p:nvSpPr>
        <p:spPr/>
        <p:txBody>
          <a:bodyPr/>
          <a:lstStyle/>
          <a:p>
            <a:pPr>
              <a:defRPr/>
            </a:pPr>
            <a:fld id="{28E43E1B-01AD-4392-8279-CE56BDA7F8DD}"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60F60A-242D-45CF-8A54-5F551EFFE055}" type="slidenum">
              <a:rPr lang="zh-CN" altLang="en-US" smtClean="0"/>
              <a:pPr>
                <a:defRPr/>
              </a:pPr>
              <a:t>2</a:t>
            </a:fld>
            <a:endParaRPr lang="zh-CN" altLang="en-US"/>
          </a:p>
        </p:txBody>
      </p:sp>
      <p:sp>
        <p:nvSpPr>
          <p:cNvPr id="15363" name="TextBox 7"/>
          <p:cNvSpPr txBox="1">
            <a:spLocks noChangeArrowheads="1"/>
          </p:cNvSpPr>
          <p:nvPr/>
        </p:nvSpPr>
        <p:spPr bwMode="auto">
          <a:xfrm>
            <a:off x="1116013" y="1196975"/>
            <a:ext cx="69119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b="1" dirty="0">
                <a:latin typeface="Bell MT" panose="02020503060305020303" pitchFamily="18" charset="0"/>
                <a:ea typeface="楷体" pitchFamily="49" charset="-122"/>
              </a:rPr>
              <a:t>摘要</a:t>
            </a:r>
            <a:r>
              <a:rPr lang="zh-CN" altLang="en-US" sz="2400" dirty="0">
                <a:latin typeface="Bell MT" panose="02020503060305020303" pitchFamily="18" charset="0"/>
                <a:ea typeface="楷体" pitchFamily="49" charset="-122"/>
              </a:rPr>
              <a:t>：</a:t>
            </a:r>
            <a:endParaRPr lang="en-US" altLang="zh-CN" sz="2400" dirty="0">
              <a:latin typeface="Bell MT" panose="02020503060305020303" pitchFamily="18" charset="0"/>
              <a:ea typeface="楷体" pitchFamily="49" charset="-122"/>
            </a:endParaRPr>
          </a:p>
          <a:p>
            <a:pPr algn="just" eaLnBrk="1" hangingPunct="1">
              <a:spcBef>
                <a:spcPct val="0"/>
              </a:spcBef>
              <a:buFontTx/>
              <a:buNone/>
            </a:pPr>
            <a:r>
              <a:rPr lang="en-US" altLang="zh-CN" sz="2400" dirty="0" smtClean="0">
                <a:latin typeface="Bell MT" panose="02020503060305020303" pitchFamily="18" charset="0"/>
                <a:ea typeface="楷体" pitchFamily="49" charset="-122"/>
              </a:rPr>
              <a:t>	</a:t>
            </a:r>
            <a:r>
              <a:rPr lang="zh-CN" altLang="en-US" sz="2400" dirty="0">
                <a:latin typeface="Bell MT" panose="02020503060305020303" pitchFamily="18" charset="0"/>
                <a:ea typeface="楷体" pitchFamily="49" charset="-122"/>
              </a:rPr>
              <a:t>在</a:t>
            </a:r>
            <a:r>
              <a:rPr lang="zh-CN" altLang="en-US" sz="2400" dirty="0" smtClean="0">
                <a:latin typeface="Bell MT" panose="02020503060305020303" pitchFamily="18" charset="0"/>
                <a:ea typeface="楷体" pitchFamily="49" charset="-122"/>
              </a:rPr>
              <a:t>计算</a:t>
            </a:r>
            <a:r>
              <a:rPr lang="zh-CN" altLang="en-US" sz="2400" dirty="0">
                <a:latin typeface="Bell MT" panose="02020503060305020303" pitchFamily="18" charset="0"/>
                <a:ea typeface="楷体" pitchFamily="49" charset="-122"/>
              </a:rPr>
              <a:t>理论</a:t>
            </a:r>
            <a:r>
              <a:rPr lang="zh-CN" altLang="en-US" sz="2400" dirty="0" smtClean="0">
                <a:latin typeface="Bell MT" panose="02020503060305020303" pitchFamily="18" charset="0"/>
                <a:ea typeface="楷体" pitchFamily="49" charset="-122"/>
              </a:rPr>
              <a:t>中，计算复杂类主要研究</a:t>
            </a:r>
            <a:r>
              <a:rPr lang="en-US" altLang="zh-CN" sz="2400" dirty="0" smtClean="0">
                <a:latin typeface="Bell MT" panose="02020503060305020303" pitchFamily="18" charset="0"/>
                <a:ea typeface="楷体" pitchFamily="49" charset="-122"/>
              </a:rPr>
              <a:t>P</a:t>
            </a:r>
            <a:r>
              <a:rPr lang="zh-CN" altLang="en-US" sz="2400" dirty="0" smtClean="0">
                <a:latin typeface="Bell MT" panose="02020503060305020303" pitchFamily="18" charset="0"/>
                <a:ea typeface="楷体" pitchFamily="49" charset="-122"/>
              </a:rPr>
              <a:t>类与</a:t>
            </a:r>
            <a:r>
              <a:rPr lang="en-US" altLang="zh-CN" sz="2400" dirty="0" smtClean="0">
                <a:latin typeface="Bell MT" panose="02020503060305020303" pitchFamily="18" charset="0"/>
                <a:ea typeface="楷体" pitchFamily="49" charset="-122"/>
              </a:rPr>
              <a:t>NP</a:t>
            </a:r>
            <a:r>
              <a:rPr lang="zh-CN" altLang="en-US" sz="2400" dirty="0" smtClean="0">
                <a:latin typeface="Bell MT" panose="02020503060305020303" pitchFamily="18" charset="0"/>
                <a:ea typeface="楷体" pitchFamily="49" charset="-122"/>
              </a:rPr>
              <a:t>类两大类问题。在大数据的情况下，为了提高</a:t>
            </a:r>
            <a:r>
              <a:rPr lang="en-US" altLang="zh-CN" sz="2400" dirty="0" smtClean="0">
                <a:latin typeface="Bell MT" panose="02020503060305020303" pitchFamily="18" charset="0"/>
                <a:ea typeface="楷体" pitchFamily="49" charset="-122"/>
              </a:rPr>
              <a:t>P</a:t>
            </a:r>
            <a:r>
              <a:rPr lang="zh-CN" altLang="en-US" sz="2400" dirty="0" smtClean="0">
                <a:latin typeface="Bell MT" panose="02020503060305020303" pitchFamily="18" charset="0"/>
                <a:ea typeface="楷体" pitchFamily="49" charset="-122"/>
              </a:rPr>
              <a:t>类问题的求解速度，可采用并行方法，其中一个实例就是</a:t>
            </a:r>
            <a:r>
              <a:rPr lang="en-US" altLang="zh-CN" sz="2400" dirty="0" smtClean="0">
                <a:latin typeface="Bell MT" panose="02020503060305020303" pitchFamily="18" charset="0"/>
                <a:ea typeface="楷体" pitchFamily="49" charset="-122"/>
              </a:rPr>
              <a:t>NC</a:t>
            </a:r>
            <a:r>
              <a:rPr lang="zh-CN" altLang="en-US" sz="2400" dirty="0" smtClean="0">
                <a:latin typeface="Bell MT" panose="02020503060305020303" pitchFamily="18" charset="0"/>
                <a:ea typeface="楷体" pitchFamily="49" charset="-122"/>
              </a:rPr>
              <a:t>类并行计算；为了改进</a:t>
            </a:r>
            <a:r>
              <a:rPr lang="en-US" altLang="zh-CN" sz="2400" dirty="0" smtClean="0">
                <a:latin typeface="Bell MT" panose="02020503060305020303" pitchFamily="18" charset="0"/>
                <a:ea typeface="楷体" pitchFamily="49" charset="-122"/>
              </a:rPr>
              <a:t>NP</a:t>
            </a:r>
            <a:r>
              <a:rPr lang="zh-CN" altLang="en-US" sz="2400" dirty="0" smtClean="0">
                <a:latin typeface="Bell MT" panose="02020503060305020303" pitchFamily="18" charset="0"/>
                <a:ea typeface="楷体" pitchFamily="49" charset="-122"/>
              </a:rPr>
              <a:t>类问题的求解质量，可采用交互方法，其中一个实例就是</a:t>
            </a:r>
            <a:r>
              <a:rPr lang="en-US" altLang="zh-CN" sz="2400" dirty="0" smtClean="0">
                <a:latin typeface="Bell MT" panose="02020503060305020303" pitchFamily="18" charset="0"/>
                <a:ea typeface="楷体" pitchFamily="49" charset="-122"/>
              </a:rPr>
              <a:t>IP</a:t>
            </a:r>
            <a:r>
              <a:rPr lang="zh-CN" altLang="en-US" sz="2400" dirty="0" smtClean="0">
                <a:latin typeface="Bell MT" panose="02020503060305020303" pitchFamily="18" charset="0"/>
                <a:ea typeface="楷体" pitchFamily="49" charset="-122"/>
              </a:rPr>
              <a:t>类交互计算。本报告，首先</a:t>
            </a:r>
            <a:r>
              <a:rPr lang="zh-CN" altLang="en-US" sz="2400" b="1" dirty="0" smtClean="0">
                <a:latin typeface="Bell MT" panose="02020503060305020303" pitchFamily="18" charset="0"/>
                <a:ea typeface="楷体" pitchFamily="49" charset="-122"/>
              </a:rPr>
              <a:t>简要介绍</a:t>
            </a:r>
            <a:r>
              <a:rPr lang="zh-CN" altLang="en-US" sz="2400" dirty="0" smtClean="0">
                <a:latin typeface="Bell MT" panose="02020503060305020303" pitchFamily="18" charset="0"/>
                <a:ea typeface="楷体" pitchFamily="49" charset="-122"/>
              </a:rPr>
              <a:t>一下预备知识，包括计算模型与计算复杂性，问题的确定性与非确定性求解，</a:t>
            </a:r>
            <a:r>
              <a:rPr lang="en-US" altLang="zh-CN" sz="2400" dirty="0" smtClean="0">
                <a:latin typeface="Bell MT" panose="02020503060305020303" pitchFamily="18" charset="0"/>
                <a:ea typeface="楷体" pitchFamily="49" charset="-122"/>
              </a:rPr>
              <a:t>P</a:t>
            </a:r>
            <a:r>
              <a:rPr lang="zh-CN" altLang="en-US" sz="2400" dirty="0" smtClean="0">
                <a:latin typeface="Bell MT" panose="02020503060305020303" pitchFamily="18" charset="0"/>
                <a:ea typeface="楷体" pitchFamily="49" charset="-122"/>
              </a:rPr>
              <a:t>类与</a:t>
            </a:r>
            <a:r>
              <a:rPr lang="en-US" altLang="zh-CN" sz="2400" dirty="0" smtClean="0">
                <a:latin typeface="Bell MT" panose="02020503060305020303" pitchFamily="18" charset="0"/>
                <a:ea typeface="楷体" pitchFamily="49" charset="-122"/>
              </a:rPr>
              <a:t>NP</a:t>
            </a:r>
            <a:r>
              <a:rPr lang="zh-CN" altLang="en-US" sz="2400" dirty="0" smtClean="0">
                <a:latin typeface="Bell MT" panose="02020503060305020303" pitchFamily="18" charset="0"/>
                <a:ea typeface="楷体" pitchFamily="49" charset="-122"/>
              </a:rPr>
              <a:t>类基础知识等；然后</a:t>
            </a:r>
            <a:r>
              <a:rPr lang="zh-CN" altLang="en-US" sz="2400" b="1" dirty="0" smtClean="0">
                <a:latin typeface="Bell MT" panose="02020503060305020303" pitchFamily="18" charset="0"/>
                <a:ea typeface="楷体" pitchFamily="49" charset="-122"/>
              </a:rPr>
              <a:t>讨论一下</a:t>
            </a:r>
            <a:r>
              <a:rPr lang="en-US" altLang="zh-CN" sz="2400" dirty="0" smtClean="0">
                <a:latin typeface="Bell MT" panose="02020503060305020303" pitchFamily="18" charset="0"/>
                <a:ea typeface="楷体" pitchFamily="49" charset="-122"/>
              </a:rPr>
              <a:t>P</a:t>
            </a:r>
            <a:r>
              <a:rPr lang="zh-CN" altLang="en-US" sz="2400" dirty="0" smtClean="0">
                <a:latin typeface="Bell MT" panose="02020503060305020303" pitchFamily="18" charset="0"/>
                <a:ea typeface="楷体" pitchFamily="49" charset="-122"/>
              </a:rPr>
              <a:t>类问题的并行求解与</a:t>
            </a:r>
            <a:r>
              <a:rPr lang="en-US" altLang="zh-CN" sz="2400" dirty="0" smtClean="0">
                <a:latin typeface="Bell MT" panose="02020503060305020303" pitchFamily="18" charset="0"/>
                <a:ea typeface="楷体" pitchFamily="49" charset="-122"/>
              </a:rPr>
              <a:t>NP</a:t>
            </a:r>
            <a:r>
              <a:rPr lang="zh-CN" altLang="en-US" sz="2400" dirty="0" smtClean="0">
                <a:latin typeface="Bell MT" panose="02020503060305020303" pitchFamily="18" charset="0"/>
                <a:ea typeface="楷体" pitchFamily="49" charset="-122"/>
              </a:rPr>
              <a:t>类问题的交互求解；最后在结论中根据目标，研究对策和具体实施方案，概括出大数据计算的总体框架。</a:t>
            </a:r>
            <a:endParaRPr lang="zh-CN" altLang="en-US" sz="2400" dirty="0">
              <a:latin typeface="Bell MT" panose="02020503060305020303" pitchFamily="18" charset="0"/>
              <a:ea typeface="楷体" pitchFamily="49" charset="-122"/>
            </a:endParaRPr>
          </a:p>
        </p:txBody>
      </p:sp>
    </p:spTree>
    <p:extLst>
      <p:ext uri="{BB962C8B-B14F-4D97-AF65-F5344CB8AC3E}">
        <p14:creationId xmlns:p14="http://schemas.microsoft.com/office/powerpoint/2010/main" val="4678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60F60A-242D-45CF-8A54-5F551EFFE055}" type="slidenum">
              <a:rPr lang="zh-CN" altLang="en-US" smtClean="0"/>
              <a:pPr>
                <a:defRPr/>
              </a:pPr>
              <a:t>3</a:t>
            </a:fld>
            <a:endParaRPr lang="zh-CN" altLang="en-US"/>
          </a:p>
        </p:txBody>
      </p:sp>
      <p:sp>
        <p:nvSpPr>
          <p:cNvPr id="5" name="TextBox 4"/>
          <p:cNvSpPr txBox="1"/>
          <p:nvPr/>
        </p:nvSpPr>
        <p:spPr>
          <a:xfrm>
            <a:off x="1769447" y="675071"/>
            <a:ext cx="5945803" cy="5875180"/>
          </a:xfrm>
          <a:prstGeom prst="rect">
            <a:avLst/>
          </a:prstGeom>
          <a:noFill/>
        </p:spPr>
        <p:txBody>
          <a:bodyPr numCol="1" spcCol="72000"/>
          <a:lstStyle/>
          <a:p>
            <a:pPr algn="ctr">
              <a:defRPr/>
            </a:pPr>
            <a:r>
              <a:rPr lang="zh-CN" altLang="en-US" sz="3200" dirty="0">
                <a:solidFill>
                  <a:prstClr val="black"/>
                </a:solidFill>
                <a:latin typeface="华文新魏" pitchFamily="2" charset="-122"/>
                <a:ea typeface="华文新魏" pitchFamily="2" charset="-122"/>
              </a:rPr>
              <a:t>目  </a:t>
            </a:r>
            <a:r>
              <a:rPr lang="zh-CN" altLang="en-US" sz="3200" dirty="0" smtClean="0">
                <a:solidFill>
                  <a:prstClr val="black"/>
                </a:solidFill>
                <a:latin typeface="华文新魏" pitchFamily="2" charset="-122"/>
                <a:ea typeface="华文新魏" pitchFamily="2" charset="-122"/>
              </a:rPr>
              <a:t>录</a:t>
            </a:r>
            <a:endParaRPr lang="en-US" altLang="zh-CN" sz="3200" dirty="0" smtClean="0">
              <a:solidFill>
                <a:prstClr val="black"/>
              </a:solidFill>
              <a:latin typeface="华文新魏" pitchFamily="2" charset="-122"/>
              <a:ea typeface="华文新魏" pitchFamily="2" charset="-122"/>
            </a:endParaRPr>
          </a:p>
          <a:p>
            <a:pPr marL="450850" lvl="1" eaLnBrk="0" hangingPunct="0">
              <a:defRPr/>
            </a:pPr>
            <a:endParaRPr lang="en-US" altLang="zh-CN" sz="1600" dirty="0">
              <a:latin typeface="Bell MT" panose="02020503060305020303" pitchFamily="18" charset="0"/>
            </a:endParaRPr>
          </a:p>
          <a:p>
            <a:pPr marL="457200" indent="-457200">
              <a:buFont typeface="+mj-lt"/>
              <a:buAutoNum type="arabicPeriod"/>
              <a:defRPr/>
            </a:pPr>
            <a:r>
              <a:rPr lang="zh-CN" altLang="zh-CN" dirty="0" smtClean="0">
                <a:latin typeface="Bell MT" panose="02020503060305020303" pitchFamily="18" charset="0"/>
              </a:rPr>
              <a:t>计算</a:t>
            </a:r>
            <a:r>
              <a:rPr lang="zh-CN" altLang="zh-CN" dirty="0">
                <a:latin typeface="Bell MT" panose="02020503060305020303" pitchFamily="18" charset="0"/>
              </a:rPr>
              <a:t>模型与</a:t>
            </a:r>
            <a:r>
              <a:rPr lang="zh-CN" altLang="zh-CN" dirty="0" smtClean="0">
                <a:latin typeface="Bell MT" panose="02020503060305020303" pitchFamily="18" charset="0"/>
              </a:rPr>
              <a:t>计算</a:t>
            </a:r>
            <a:r>
              <a:rPr lang="zh-CN" altLang="en-US" dirty="0" smtClean="0">
                <a:latin typeface="Bell MT" panose="02020503060305020303" pitchFamily="18" charset="0"/>
              </a:rPr>
              <a:t>复杂性</a:t>
            </a:r>
            <a:endParaRPr lang="zh-CN" altLang="zh-CN" dirty="0">
              <a:latin typeface="Bell MT" panose="02020503060305020303" pitchFamily="18" charset="0"/>
            </a:endParaRPr>
          </a:p>
          <a:p>
            <a:pPr marL="812800" lvl="1" indent="-361950" eaLnBrk="0" hangingPunct="0">
              <a:buFontTx/>
              <a:buAutoNum type="arabicParenBoth"/>
              <a:defRPr/>
            </a:pPr>
            <a:r>
              <a:rPr lang="zh-CN" altLang="zh-CN" sz="1600" dirty="0" smtClean="0">
                <a:latin typeface="Bell MT" panose="02020503060305020303" pitchFamily="18" charset="0"/>
              </a:rPr>
              <a:t>图灵机</a:t>
            </a:r>
            <a:r>
              <a:rPr lang="zh-CN" altLang="zh-CN" sz="1600" dirty="0">
                <a:latin typeface="Bell MT" panose="02020503060305020303" pitchFamily="18" charset="0"/>
              </a:rPr>
              <a:t>（</a:t>
            </a:r>
            <a:r>
              <a:rPr lang="en-US" altLang="zh-CN" sz="1600" dirty="0">
                <a:latin typeface="Bell MT" panose="02020503060305020303" pitchFamily="18" charset="0"/>
              </a:rPr>
              <a:t>TM</a:t>
            </a:r>
            <a:r>
              <a:rPr lang="zh-CN" altLang="zh-CN" sz="1600" dirty="0">
                <a:latin typeface="Bell MT" panose="02020503060305020303" pitchFamily="18" charset="0"/>
              </a:rPr>
              <a:t>）模型</a:t>
            </a:r>
            <a:r>
              <a:rPr lang="zh-CN" altLang="zh-CN" sz="1600" dirty="0" smtClean="0">
                <a:latin typeface="Bell MT" panose="02020503060305020303" pitchFamily="18" charset="0"/>
              </a:rPr>
              <a:t>与</a:t>
            </a:r>
            <a:r>
              <a:rPr lang="zh-CN" altLang="en-US" sz="1600" dirty="0" smtClean="0">
                <a:latin typeface="Bell MT" panose="02020503060305020303" pitchFamily="18" charset="0"/>
              </a:rPr>
              <a:t>并行随机存取（</a:t>
            </a:r>
            <a:r>
              <a:rPr lang="en-US" altLang="zh-CN" sz="1600" dirty="0" smtClean="0">
                <a:latin typeface="Bell MT" panose="02020503060305020303" pitchFamily="18" charset="0"/>
              </a:rPr>
              <a:t>PRAM</a:t>
            </a:r>
            <a:r>
              <a:rPr lang="zh-CN" altLang="en-US" sz="1600" dirty="0" smtClean="0">
                <a:latin typeface="Bell MT" panose="02020503060305020303" pitchFamily="18" charset="0"/>
              </a:rPr>
              <a:t>）</a:t>
            </a:r>
            <a:r>
              <a:rPr lang="zh-CN" altLang="zh-CN" sz="1600" dirty="0" smtClean="0">
                <a:latin typeface="Bell MT" panose="02020503060305020303" pitchFamily="18" charset="0"/>
              </a:rPr>
              <a:t>模型</a:t>
            </a:r>
            <a:endParaRPr lang="zh-CN" altLang="zh-CN" sz="1600" dirty="0">
              <a:latin typeface="Bell MT" panose="02020503060305020303" pitchFamily="18" charset="0"/>
            </a:endParaRPr>
          </a:p>
          <a:p>
            <a:pPr marL="812800" lvl="1" indent="-361950" eaLnBrk="0" hangingPunct="0">
              <a:buFontTx/>
              <a:buAutoNum type="arabicParenBoth"/>
              <a:defRPr/>
            </a:pPr>
            <a:r>
              <a:rPr lang="zh-CN" altLang="zh-CN" sz="1600" dirty="0" smtClean="0">
                <a:latin typeface="Bell MT" panose="02020503060305020303" pitchFamily="18" charset="0"/>
              </a:rPr>
              <a:t>计算</a:t>
            </a:r>
            <a:r>
              <a:rPr lang="zh-CN" altLang="en-US" sz="1600" dirty="0" smtClean="0">
                <a:latin typeface="Bell MT" panose="02020503060305020303" pitchFamily="18" charset="0"/>
              </a:rPr>
              <a:t>复杂性</a:t>
            </a:r>
            <a:endParaRPr lang="zh-CN" altLang="zh-CN" sz="1600" dirty="0">
              <a:latin typeface="Bell MT" panose="02020503060305020303" pitchFamily="18" charset="0"/>
            </a:endParaRPr>
          </a:p>
          <a:p>
            <a:pPr marL="457200" indent="-457200">
              <a:buFont typeface="+mj-lt"/>
              <a:buAutoNum type="arabicPeriod"/>
              <a:defRPr/>
            </a:pPr>
            <a:r>
              <a:rPr lang="zh-CN" altLang="en-US" dirty="0" smtClean="0">
                <a:latin typeface="Bell MT" panose="02020503060305020303" pitchFamily="18" charset="0"/>
              </a:rPr>
              <a:t>问题的确定性与非确定性求解</a:t>
            </a:r>
            <a:endParaRPr lang="zh-CN" altLang="zh-CN" dirty="0">
              <a:latin typeface="Bell MT" panose="02020503060305020303" pitchFamily="18" charset="0"/>
            </a:endParaRPr>
          </a:p>
          <a:p>
            <a:pPr marL="812800" lvl="1" indent="-361950" eaLnBrk="0" hangingPunct="0">
              <a:buFontTx/>
              <a:buAutoNum type="arabicParenBoth"/>
              <a:defRPr/>
            </a:pPr>
            <a:r>
              <a:rPr lang="zh-CN" altLang="zh-CN" sz="1600" dirty="0" smtClean="0">
                <a:latin typeface="Bell MT" panose="02020503060305020303" pitchFamily="18" charset="0"/>
              </a:rPr>
              <a:t>确定图灵机</a:t>
            </a:r>
            <a:r>
              <a:rPr lang="zh-CN" altLang="en-US" sz="1600" dirty="0" smtClean="0">
                <a:latin typeface="Bell MT" panose="02020503060305020303" pitchFamily="18" charset="0"/>
              </a:rPr>
              <a:t>与问题确定性求解</a:t>
            </a:r>
            <a:endParaRPr lang="zh-CN" altLang="zh-CN" sz="1600" dirty="0">
              <a:latin typeface="Bell MT" panose="02020503060305020303" pitchFamily="18" charset="0"/>
            </a:endParaRPr>
          </a:p>
          <a:p>
            <a:pPr marL="812800" lvl="1" indent="-361950" eaLnBrk="0" hangingPunct="0">
              <a:buFontTx/>
              <a:buAutoNum type="arabicParenBoth"/>
              <a:defRPr/>
            </a:pPr>
            <a:r>
              <a:rPr lang="zh-CN" altLang="zh-CN" sz="1600" dirty="0">
                <a:latin typeface="Bell MT" panose="02020503060305020303" pitchFamily="18" charset="0"/>
              </a:rPr>
              <a:t>非确定</a:t>
            </a:r>
            <a:r>
              <a:rPr lang="zh-CN" altLang="zh-CN" sz="1600" dirty="0" smtClean="0">
                <a:latin typeface="Bell MT" panose="02020503060305020303" pitchFamily="18" charset="0"/>
              </a:rPr>
              <a:t>图灵机</a:t>
            </a:r>
            <a:r>
              <a:rPr lang="zh-CN" altLang="en-US" sz="1600" dirty="0" smtClean="0">
                <a:latin typeface="Bell MT" panose="02020503060305020303" pitchFamily="18" charset="0"/>
              </a:rPr>
              <a:t>与问题非确定性求解</a:t>
            </a:r>
            <a:endParaRPr lang="zh-CN" altLang="zh-CN" sz="1600" dirty="0" smtClean="0">
              <a:latin typeface="Bell MT" panose="02020503060305020303" pitchFamily="18" charset="0"/>
            </a:endParaRPr>
          </a:p>
          <a:p>
            <a:pPr marL="457200" indent="-457200">
              <a:buFont typeface="+mj-lt"/>
              <a:buAutoNum type="arabicPeriod"/>
              <a:defRPr/>
            </a:pPr>
            <a:r>
              <a:rPr lang="en-US" altLang="zh-CN" dirty="0" smtClean="0">
                <a:latin typeface="Bell MT" panose="02020503060305020303" pitchFamily="18" charset="0"/>
              </a:rPr>
              <a:t>P</a:t>
            </a:r>
            <a:r>
              <a:rPr lang="zh-CN" altLang="en-US" dirty="0" smtClean="0">
                <a:latin typeface="Bell MT" panose="02020503060305020303" pitchFamily="18" charset="0"/>
              </a:rPr>
              <a:t>类问题与</a:t>
            </a:r>
            <a:r>
              <a:rPr lang="en-US" altLang="zh-CN" dirty="0" smtClean="0">
                <a:latin typeface="Bell MT" panose="02020503060305020303" pitchFamily="18" charset="0"/>
              </a:rPr>
              <a:t>NP</a:t>
            </a:r>
            <a:r>
              <a:rPr lang="zh-CN" altLang="en-US" dirty="0" smtClean="0">
                <a:latin typeface="Bell MT" panose="02020503060305020303" pitchFamily="18" charset="0"/>
              </a:rPr>
              <a:t>类问题</a:t>
            </a:r>
            <a:endParaRPr lang="zh-CN" altLang="zh-CN" dirty="0" smtClean="0">
              <a:latin typeface="Bell MT" panose="02020503060305020303" pitchFamily="18" charset="0"/>
            </a:endParaRPr>
          </a:p>
          <a:p>
            <a:pPr marL="812800" lvl="1" indent="-361950" eaLnBrk="0" hangingPunct="0">
              <a:buFontTx/>
              <a:buAutoNum type="arabicParenBoth"/>
              <a:defRPr/>
            </a:pPr>
            <a:r>
              <a:rPr lang="en-US" altLang="zh-CN" sz="1600" dirty="0" smtClean="0">
                <a:latin typeface="Bell MT" panose="02020503060305020303" pitchFamily="18" charset="0"/>
              </a:rPr>
              <a:t>P</a:t>
            </a:r>
            <a:r>
              <a:rPr lang="zh-CN" altLang="en-US" sz="1600" dirty="0" smtClean="0">
                <a:latin typeface="Bell MT" panose="02020503060305020303" pitchFamily="18" charset="0"/>
              </a:rPr>
              <a:t>类问题及其多项式时间求解</a:t>
            </a:r>
            <a:endParaRPr lang="en-US" altLang="zh-CN" sz="1600" dirty="0" smtClean="0">
              <a:latin typeface="Bell MT" panose="02020503060305020303" pitchFamily="18" charset="0"/>
            </a:endParaRPr>
          </a:p>
          <a:p>
            <a:pPr marL="812800" lvl="1" indent="-361950" eaLnBrk="0" hangingPunct="0">
              <a:buFontTx/>
              <a:buAutoNum type="arabicParenBoth"/>
              <a:defRPr/>
            </a:pPr>
            <a:r>
              <a:rPr lang="en-US" altLang="zh-CN" sz="1600" dirty="0" smtClean="0">
                <a:latin typeface="Bell MT" panose="02020503060305020303" pitchFamily="18" charset="0"/>
              </a:rPr>
              <a:t>NP</a:t>
            </a:r>
            <a:r>
              <a:rPr lang="zh-CN" altLang="en-US" sz="1600" dirty="0" smtClean="0">
                <a:latin typeface="Bell MT" panose="02020503060305020303" pitchFamily="18" charset="0"/>
              </a:rPr>
              <a:t>类问题及其多项式时间验证</a:t>
            </a:r>
            <a:endParaRPr lang="en-US" altLang="zh-CN" sz="1600" dirty="0" smtClean="0">
              <a:latin typeface="Bell MT" panose="02020503060305020303" pitchFamily="18" charset="0"/>
            </a:endParaRPr>
          </a:p>
          <a:p>
            <a:pPr marL="812800" lvl="1" indent="-361950" eaLnBrk="0" hangingPunct="0">
              <a:buFontTx/>
              <a:buAutoNum type="arabicParenBoth"/>
              <a:defRPr/>
            </a:pPr>
            <a:r>
              <a:rPr lang="en-US" altLang="zh-CN" sz="1600" dirty="0" smtClean="0">
                <a:latin typeface="Bell MT" panose="02020503060305020303" pitchFamily="18" charset="0"/>
              </a:rPr>
              <a:t>NP</a:t>
            </a:r>
            <a:r>
              <a:rPr lang="zh-CN" altLang="en-US" sz="1600" dirty="0" smtClean="0">
                <a:latin typeface="Bell MT" panose="02020503060305020303" pitchFamily="18" charset="0"/>
              </a:rPr>
              <a:t>难（</a:t>
            </a:r>
            <a:r>
              <a:rPr lang="en-US" altLang="zh-CN" sz="1600" dirty="0" smtClean="0">
                <a:latin typeface="Bell MT" panose="02020503060305020303" pitchFamily="18" charset="0"/>
              </a:rPr>
              <a:t>NPH</a:t>
            </a:r>
            <a:r>
              <a:rPr lang="zh-CN" altLang="en-US" sz="1600" dirty="0" smtClean="0">
                <a:latin typeface="Bell MT" panose="02020503060305020303" pitchFamily="18" charset="0"/>
              </a:rPr>
              <a:t>）、</a:t>
            </a:r>
            <a:r>
              <a:rPr lang="en-US" altLang="zh-CN" sz="1600" dirty="0" smtClean="0">
                <a:latin typeface="Bell MT" panose="02020503060305020303" pitchFamily="18" charset="0"/>
              </a:rPr>
              <a:t>NP</a:t>
            </a:r>
            <a:r>
              <a:rPr lang="zh-CN" altLang="en-US" sz="1600" dirty="0" smtClean="0">
                <a:latin typeface="Bell MT" panose="02020503060305020303" pitchFamily="18" charset="0"/>
              </a:rPr>
              <a:t>完全（</a:t>
            </a:r>
            <a:r>
              <a:rPr lang="en-US" altLang="zh-CN" sz="1600" dirty="0" smtClean="0">
                <a:latin typeface="Bell MT" panose="02020503060305020303" pitchFamily="18" charset="0"/>
              </a:rPr>
              <a:t>NPC</a:t>
            </a:r>
            <a:r>
              <a:rPr lang="zh-CN" altLang="en-US" sz="1600" dirty="0" smtClean="0">
                <a:latin typeface="Bell MT" panose="02020503060305020303" pitchFamily="18" charset="0"/>
              </a:rPr>
              <a:t>）与</a:t>
            </a:r>
            <a:r>
              <a:rPr lang="en-US" altLang="zh-CN" sz="1600" dirty="0" smtClean="0">
                <a:latin typeface="Bell MT" panose="02020503060305020303" pitchFamily="18" charset="0"/>
              </a:rPr>
              <a:t>P</a:t>
            </a:r>
            <a:r>
              <a:rPr lang="zh-CN" altLang="en-US" sz="1600" dirty="0" smtClean="0">
                <a:latin typeface="Bell MT" panose="02020503060305020303" pitchFamily="18" charset="0"/>
              </a:rPr>
              <a:t>完全（</a:t>
            </a:r>
            <a:r>
              <a:rPr lang="en-US" altLang="zh-CN" sz="1600" dirty="0" smtClean="0">
                <a:latin typeface="Bell MT" panose="02020503060305020303" pitchFamily="18" charset="0"/>
              </a:rPr>
              <a:t>PC</a:t>
            </a:r>
            <a:r>
              <a:rPr lang="zh-CN" altLang="en-US" sz="1600" dirty="0" smtClean="0">
                <a:latin typeface="Bell MT" panose="02020503060305020303" pitchFamily="18" charset="0"/>
              </a:rPr>
              <a:t>）问题</a:t>
            </a:r>
            <a:endParaRPr lang="zh-CN" altLang="zh-CN" sz="1600" dirty="0">
              <a:latin typeface="Bell MT" panose="02020503060305020303" pitchFamily="18" charset="0"/>
            </a:endParaRPr>
          </a:p>
          <a:p>
            <a:pPr marL="457200" indent="-457200">
              <a:buFont typeface="+mj-lt"/>
              <a:buAutoNum type="arabicPeriod"/>
              <a:defRPr/>
            </a:pPr>
            <a:r>
              <a:rPr lang="en-US" altLang="zh-CN" dirty="0" smtClean="0">
                <a:latin typeface="Bell MT" panose="02020503060305020303" pitchFamily="18" charset="0"/>
              </a:rPr>
              <a:t>P</a:t>
            </a:r>
            <a:r>
              <a:rPr lang="zh-CN" altLang="en-US" dirty="0" smtClean="0">
                <a:latin typeface="Bell MT" panose="02020503060305020303" pitchFamily="18" charset="0"/>
              </a:rPr>
              <a:t>类问题的并行求解</a:t>
            </a:r>
            <a:endParaRPr lang="en-US" altLang="zh-CN" dirty="0" smtClean="0">
              <a:latin typeface="Bell MT" panose="02020503060305020303" pitchFamily="18" charset="0"/>
            </a:endParaRPr>
          </a:p>
          <a:p>
            <a:pPr marL="812800" lvl="1" indent="-361950" eaLnBrk="0" hangingPunct="0">
              <a:buFontTx/>
              <a:buAutoNum type="arabicParenBoth"/>
              <a:defRPr/>
            </a:pPr>
            <a:r>
              <a:rPr lang="zh-CN" altLang="zh-CN" sz="1600" dirty="0" smtClean="0">
                <a:latin typeface="Bell MT" panose="02020503060305020303" pitchFamily="18" charset="0"/>
              </a:rPr>
              <a:t>计算</a:t>
            </a:r>
            <a:r>
              <a:rPr lang="zh-CN" altLang="en-US" sz="1600" dirty="0" smtClean="0">
                <a:latin typeface="Bell MT" panose="02020503060305020303" pitchFamily="18" charset="0"/>
              </a:rPr>
              <a:t>模型</a:t>
            </a:r>
            <a:endParaRPr lang="en-US" altLang="zh-CN" sz="1600" dirty="0" smtClean="0">
              <a:latin typeface="Bell MT" panose="02020503060305020303" pitchFamily="18" charset="0"/>
            </a:endParaRPr>
          </a:p>
          <a:p>
            <a:pPr marL="812800" lvl="1" indent="-361950" eaLnBrk="0" hangingPunct="0">
              <a:buFontTx/>
              <a:buAutoNum type="arabicParenBoth"/>
              <a:defRPr/>
            </a:pPr>
            <a:r>
              <a:rPr lang="en-US" altLang="zh-CN" sz="1600" dirty="0" smtClean="0">
                <a:latin typeface="Bell MT" panose="02020503060305020303" pitchFamily="18" charset="0"/>
              </a:rPr>
              <a:t>NC</a:t>
            </a:r>
            <a:r>
              <a:rPr lang="zh-CN" altLang="en-US" sz="1600" dirty="0" smtClean="0">
                <a:latin typeface="Bell MT" panose="02020503060305020303" pitchFamily="18" charset="0"/>
              </a:rPr>
              <a:t>类并行计算</a:t>
            </a:r>
            <a:endParaRPr lang="zh-CN" altLang="zh-CN" sz="1600" dirty="0">
              <a:latin typeface="Bell MT" panose="02020503060305020303" pitchFamily="18" charset="0"/>
            </a:endParaRPr>
          </a:p>
          <a:p>
            <a:pPr marL="457200" indent="-457200">
              <a:buFont typeface="+mj-lt"/>
              <a:buAutoNum type="arabicPeriod"/>
              <a:defRPr/>
            </a:pPr>
            <a:r>
              <a:rPr lang="en-US" altLang="zh-CN" dirty="0" smtClean="0">
                <a:latin typeface="Bell MT" panose="02020503060305020303" pitchFamily="18" charset="0"/>
              </a:rPr>
              <a:t>NP</a:t>
            </a:r>
            <a:r>
              <a:rPr lang="zh-CN" altLang="en-US" dirty="0" smtClean="0">
                <a:latin typeface="Bell MT" panose="02020503060305020303" pitchFamily="18" charset="0"/>
              </a:rPr>
              <a:t>类问题的交互求解</a:t>
            </a:r>
            <a:endParaRPr lang="en-US" altLang="zh-CN" dirty="0" smtClean="0">
              <a:latin typeface="Bell MT" panose="02020503060305020303" pitchFamily="18" charset="0"/>
            </a:endParaRPr>
          </a:p>
          <a:p>
            <a:pPr marL="812800" lvl="1" indent="-361950" eaLnBrk="0" hangingPunct="0">
              <a:buFontTx/>
              <a:buAutoNum type="arabicParenBoth"/>
              <a:defRPr/>
            </a:pPr>
            <a:r>
              <a:rPr lang="zh-CN" altLang="zh-CN" sz="1600" dirty="0" smtClean="0">
                <a:solidFill>
                  <a:prstClr val="black"/>
                </a:solidFill>
                <a:latin typeface="Bell MT" panose="02020503060305020303" pitchFamily="18" charset="0"/>
              </a:rPr>
              <a:t>计算</a:t>
            </a:r>
            <a:r>
              <a:rPr lang="zh-CN" altLang="en-US" sz="1600" dirty="0" smtClean="0">
                <a:solidFill>
                  <a:prstClr val="black"/>
                </a:solidFill>
                <a:latin typeface="Bell MT" panose="02020503060305020303" pitchFamily="18" charset="0"/>
              </a:rPr>
              <a:t>模型</a:t>
            </a:r>
            <a:endParaRPr lang="en-US" altLang="zh-CN" sz="1600" dirty="0" smtClean="0">
              <a:solidFill>
                <a:prstClr val="black"/>
              </a:solidFill>
              <a:latin typeface="Bell MT" panose="02020503060305020303" pitchFamily="18" charset="0"/>
            </a:endParaRPr>
          </a:p>
          <a:p>
            <a:pPr marL="812800" lvl="1" indent="-361950" eaLnBrk="0" hangingPunct="0">
              <a:buFontTx/>
              <a:buAutoNum type="arabicParenBoth"/>
              <a:defRPr/>
            </a:pPr>
            <a:r>
              <a:rPr lang="en-US" altLang="zh-CN" sz="1600" dirty="0" smtClean="0">
                <a:solidFill>
                  <a:prstClr val="black"/>
                </a:solidFill>
                <a:latin typeface="Bell MT" panose="02020503060305020303" pitchFamily="18" charset="0"/>
              </a:rPr>
              <a:t>IP</a:t>
            </a:r>
            <a:r>
              <a:rPr lang="zh-CN" altLang="en-US" sz="1600" dirty="0" smtClean="0">
                <a:solidFill>
                  <a:prstClr val="black"/>
                </a:solidFill>
                <a:latin typeface="Bell MT" panose="02020503060305020303" pitchFamily="18" charset="0"/>
              </a:rPr>
              <a:t>类交互计算</a:t>
            </a:r>
            <a:endParaRPr lang="en-US" altLang="zh-CN" dirty="0" smtClean="0">
              <a:latin typeface="Bell MT" panose="02020503060305020303" pitchFamily="18" charset="0"/>
            </a:endParaRPr>
          </a:p>
          <a:p>
            <a:pPr marL="457200" indent="-457200">
              <a:buFont typeface="+mj-lt"/>
              <a:buAutoNum type="arabicPeriod"/>
              <a:defRPr/>
            </a:pPr>
            <a:r>
              <a:rPr lang="zh-CN" altLang="zh-CN" dirty="0" smtClean="0">
                <a:latin typeface="Bell MT" panose="02020503060305020303" pitchFamily="18" charset="0"/>
              </a:rPr>
              <a:t>结论</a:t>
            </a:r>
            <a:r>
              <a:rPr lang="zh-CN" altLang="en-US" dirty="0" smtClean="0">
                <a:latin typeface="Bell MT" panose="02020503060305020303" pitchFamily="18" charset="0"/>
              </a:rPr>
              <a:t>：大数据计算框架</a:t>
            </a:r>
            <a:endParaRPr lang="zh-CN" altLang="zh-CN" dirty="0">
              <a:latin typeface="Bell MT" panose="02020503060305020303" pitchFamily="18" charset="0"/>
            </a:endParaRPr>
          </a:p>
          <a:p>
            <a:pPr marL="812800" lvl="1" indent="-361950" eaLnBrk="0" hangingPunct="0">
              <a:buFontTx/>
              <a:buAutoNum type="arabicParenBoth"/>
              <a:defRPr/>
            </a:pPr>
            <a:r>
              <a:rPr lang="zh-CN" altLang="en-US" sz="1600" dirty="0" smtClean="0">
                <a:latin typeface="Bell MT" panose="02020503060305020303" pitchFamily="18" charset="0"/>
              </a:rPr>
              <a:t>目标</a:t>
            </a:r>
            <a:r>
              <a:rPr lang="en-US" altLang="zh-CN" sz="1600" dirty="0" smtClean="0">
                <a:latin typeface="Bell MT" panose="02020503060305020303" pitchFamily="18" charset="0"/>
              </a:rPr>
              <a:t>1</a:t>
            </a:r>
            <a:r>
              <a:rPr lang="zh-CN" altLang="en-US" sz="1600" dirty="0" smtClean="0">
                <a:latin typeface="Bell MT" panose="02020503060305020303" pitchFamily="18" charset="0"/>
              </a:rPr>
              <a:t>与目标</a:t>
            </a:r>
            <a:r>
              <a:rPr lang="en-US" altLang="zh-CN" sz="1600" dirty="0" smtClean="0">
                <a:latin typeface="Bell MT" panose="02020503060305020303" pitchFamily="18" charset="0"/>
              </a:rPr>
              <a:t>2</a:t>
            </a:r>
          </a:p>
          <a:p>
            <a:pPr marL="812800" lvl="1" indent="-361950" eaLnBrk="0" hangingPunct="0">
              <a:buFontTx/>
              <a:buAutoNum type="arabicParenBoth"/>
              <a:defRPr/>
            </a:pPr>
            <a:r>
              <a:rPr lang="zh-CN" altLang="en-US" sz="1600" dirty="0" smtClean="0">
                <a:latin typeface="Bell MT" panose="02020503060305020303" pitchFamily="18" charset="0"/>
              </a:rPr>
              <a:t>对策</a:t>
            </a:r>
            <a:r>
              <a:rPr lang="en-US" altLang="zh-CN" sz="1600" dirty="0" smtClean="0">
                <a:latin typeface="Bell MT" panose="02020503060305020303" pitchFamily="18" charset="0"/>
              </a:rPr>
              <a:t>1</a:t>
            </a:r>
            <a:r>
              <a:rPr lang="zh-CN" altLang="en-US" sz="1600" dirty="0" smtClean="0">
                <a:latin typeface="Bell MT" panose="02020503060305020303" pitchFamily="18" charset="0"/>
              </a:rPr>
              <a:t>与对策</a:t>
            </a:r>
            <a:r>
              <a:rPr lang="en-US" altLang="zh-CN" sz="1600" dirty="0" smtClean="0">
                <a:latin typeface="Bell MT" panose="02020503060305020303" pitchFamily="18" charset="0"/>
              </a:rPr>
              <a:t>2</a:t>
            </a:r>
          </a:p>
          <a:p>
            <a:pPr marL="812800" lvl="1" indent="-361950" eaLnBrk="0" hangingPunct="0">
              <a:buFontTx/>
              <a:buAutoNum type="arabicParenBoth"/>
              <a:defRPr/>
            </a:pPr>
            <a:r>
              <a:rPr lang="zh-CN" altLang="en-US" sz="1600" dirty="0" smtClean="0">
                <a:latin typeface="Bell MT" panose="02020503060305020303" pitchFamily="18" charset="0"/>
              </a:rPr>
              <a:t>实施</a:t>
            </a:r>
            <a:r>
              <a:rPr lang="en-US" altLang="zh-CN" sz="1600" dirty="0" smtClean="0">
                <a:latin typeface="Bell MT" panose="02020503060305020303" pitchFamily="18" charset="0"/>
              </a:rPr>
              <a:t>1</a:t>
            </a:r>
            <a:r>
              <a:rPr lang="zh-CN" altLang="en-US" sz="1600" dirty="0" smtClean="0">
                <a:latin typeface="Bell MT" panose="02020503060305020303" pitchFamily="18" charset="0"/>
              </a:rPr>
              <a:t>与实施</a:t>
            </a:r>
            <a:r>
              <a:rPr lang="en-US" altLang="zh-CN" sz="1600" dirty="0" smtClean="0">
                <a:latin typeface="Bell MT" panose="02020503060305020303" pitchFamily="18" charset="0"/>
              </a:rPr>
              <a:t>2</a:t>
            </a:r>
            <a:endParaRPr lang="zh-CN" altLang="en-US" sz="1600" dirty="0">
              <a:latin typeface="Bell MT" panose="02020503060305020303" pitchFamily="18" charset="0"/>
            </a:endParaRPr>
          </a:p>
        </p:txBody>
      </p:sp>
    </p:spTree>
    <p:extLst>
      <p:ext uri="{BB962C8B-B14F-4D97-AF65-F5344CB8AC3E}">
        <p14:creationId xmlns:p14="http://schemas.microsoft.com/office/powerpoint/2010/main" val="116957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60F60A-242D-45CF-8A54-5F551EFFE055}" type="slidenum">
              <a:rPr lang="zh-CN" altLang="en-US" smtClean="0"/>
              <a:pPr>
                <a:defRPr/>
              </a:pPr>
              <a:t>4</a:t>
            </a:fld>
            <a:endParaRPr lang="zh-CN" altLang="en-US"/>
          </a:p>
        </p:txBody>
      </p:sp>
      <p:sp>
        <p:nvSpPr>
          <p:cNvPr id="5" name="TextBox 4"/>
          <p:cNvSpPr txBox="1"/>
          <p:nvPr/>
        </p:nvSpPr>
        <p:spPr>
          <a:xfrm>
            <a:off x="979714" y="93306"/>
            <a:ext cx="7068911" cy="6662057"/>
          </a:xfrm>
          <a:prstGeom prst="rect">
            <a:avLst/>
          </a:prstGeom>
          <a:noFill/>
        </p:spPr>
        <p:txBody>
          <a:bodyPr numCol="1" spcCol="72000"/>
          <a:lstStyle/>
          <a:p>
            <a:pPr algn="ctr">
              <a:defRPr/>
            </a:pPr>
            <a:r>
              <a:rPr lang="zh-CN" altLang="en-US" sz="3200" dirty="0" smtClean="0">
                <a:solidFill>
                  <a:prstClr val="black"/>
                </a:solidFill>
                <a:latin typeface="华文新魏" pitchFamily="2" charset="-122"/>
                <a:ea typeface="华文新魏" pitchFamily="2" charset="-122"/>
              </a:rPr>
              <a:t>详解思路</a:t>
            </a:r>
            <a:endParaRPr lang="en-US" altLang="zh-CN" sz="3200" dirty="0" smtClean="0">
              <a:solidFill>
                <a:prstClr val="black"/>
              </a:solidFill>
              <a:latin typeface="华文新魏" pitchFamily="2" charset="-122"/>
              <a:ea typeface="华文新魏" pitchFamily="2" charset="-122"/>
            </a:endParaRPr>
          </a:p>
          <a:p>
            <a:pPr marL="457200" indent="-457200">
              <a:spcBef>
                <a:spcPts val="600"/>
              </a:spcBef>
              <a:buFont typeface="+mj-lt"/>
              <a:buAutoNum type="arabicPeriod"/>
              <a:defRPr/>
            </a:pPr>
            <a:r>
              <a:rPr lang="zh-CN" altLang="en-US" dirty="0" smtClean="0">
                <a:latin typeface="Bell MT" panose="02020503060305020303" pitchFamily="18" charset="0"/>
              </a:rPr>
              <a:t>预备知识</a:t>
            </a:r>
            <a:endParaRPr lang="zh-CN" altLang="zh-CN" dirty="0">
              <a:latin typeface="Bell MT" panose="02020503060305020303" pitchFamily="18" charset="0"/>
            </a:endParaRPr>
          </a:p>
          <a:p>
            <a:pPr marL="812800" lvl="1" indent="-361950" eaLnBrk="0" hangingPunct="0">
              <a:spcBef>
                <a:spcPts val="600"/>
              </a:spcBef>
              <a:buFontTx/>
              <a:buAutoNum type="arabicParenBoth"/>
              <a:defRPr/>
            </a:pPr>
            <a:r>
              <a:rPr lang="zh-CN" altLang="en-US" sz="1600" dirty="0" smtClean="0">
                <a:latin typeface="Bell MT" panose="02020503060305020303" pitchFamily="18" charset="0"/>
              </a:rPr>
              <a:t>计算复杂性（</a:t>
            </a:r>
            <a:r>
              <a:rPr lang="en-US" altLang="zh-CN" sz="1600" dirty="0" smtClean="0">
                <a:latin typeface="Bell MT" panose="02020503060305020303" pitchFamily="18" charset="0"/>
              </a:rPr>
              <a:t>Computing Complexity</a:t>
            </a:r>
            <a:r>
              <a:rPr lang="zh-CN" altLang="en-US" sz="1600" dirty="0" smtClean="0">
                <a:latin typeface="Bell MT" panose="02020503060305020303" pitchFamily="18" charset="0"/>
              </a:rPr>
              <a:t>）：多项式</a:t>
            </a:r>
            <a:r>
              <a:rPr lang="en-US" altLang="zh-CN" sz="1600" dirty="0" smtClean="0">
                <a:latin typeface="Bell MT" panose="02020503060305020303" pitchFamily="18" charset="0"/>
              </a:rPr>
              <a:t>/</a:t>
            </a:r>
            <a:r>
              <a:rPr lang="zh-CN" altLang="en-US" sz="1600" dirty="0" smtClean="0">
                <a:latin typeface="Bell MT" panose="02020503060305020303" pitchFamily="18" charset="0"/>
              </a:rPr>
              <a:t>对数多项式函数</a:t>
            </a:r>
            <a:endParaRPr lang="en-US" altLang="zh-CN" sz="1600" dirty="0" smtClean="0">
              <a:latin typeface="Bell MT" panose="02020503060305020303" pitchFamily="18" charset="0"/>
            </a:endParaRPr>
          </a:p>
          <a:p>
            <a:pPr marL="812800" lvl="1" indent="-361950" eaLnBrk="0" hangingPunct="0">
              <a:spcBef>
                <a:spcPts val="600"/>
              </a:spcBef>
              <a:buFontTx/>
              <a:buAutoNum type="arabicParenBoth"/>
              <a:defRPr/>
            </a:pPr>
            <a:r>
              <a:rPr lang="zh-CN" altLang="en-US" sz="1600" dirty="0" smtClean="0">
                <a:latin typeface="Bell MT" panose="02020503060305020303" pitchFamily="18" charset="0"/>
              </a:rPr>
              <a:t>计算复杂类（</a:t>
            </a:r>
            <a:r>
              <a:rPr lang="en-US" altLang="zh-CN" sz="1600" dirty="0" smtClean="0">
                <a:latin typeface="Bell MT" panose="02020503060305020303" pitchFamily="18" charset="0"/>
              </a:rPr>
              <a:t>Computing Complexity Classes</a:t>
            </a:r>
            <a:r>
              <a:rPr lang="zh-CN" altLang="en-US" sz="1600" dirty="0" smtClean="0">
                <a:latin typeface="Bell MT" panose="02020503060305020303" pitchFamily="18" charset="0"/>
              </a:rPr>
              <a:t>）：</a:t>
            </a:r>
            <a:r>
              <a:rPr lang="en-US" altLang="zh-CN" sz="1600" dirty="0" smtClean="0">
                <a:latin typeface="Bell MT" panose="02020503060305020303" pitchFamily="18" charset="0"/>
              </a:rPr>
              <a:t>P</a:t>
            </a:r>
            <a:r>
              <a:rPr lang="zh-CN" altLang="en-US" sz="1600" dirty="0" smtClean="0">
                <a:latin typeface="Bell MT" panose="02020503060305020303" pitchFamily="18" charset="0"/>
              </a:rPr>
              <a:t>类与</a:t>
            </a:r>
            <a:r>
              <a:rPr lang="en-US" altLang="zh-CN" sz="1600" dirty="0" smtClean="0">
                <a:latin typeface="Bell MT" panose="02020503060305020303" pitchFamily="18" charset="0"/>
              </a:rPr>
              <a:t>NP</a:t>
            </a:r>
            <a:r>
              <a:rPr lang="zh-CN" altLang="en-US" sz="1600" dirty="0" smtClean="0">
                <a:latin typeface="Bell MT" panose="02020503060305020303" pitchFamily="18" charset="0"/>
              </a:rPr>
              <a:t>类</a:t>
            </a:r>
            <a:r>
              <a:rPr lang="en-US" altLang="zh-CN" sz="1600" dirty="0" smtClean="0">
                <a:latin typeface="Bell MT" panose="02020503060305020303" pitchFamily="18" charset="0"/>
              </a:rPr>
              <a:t>/NC</a:t>
            </a:r>
            <a:r>
              <a:rPr lang="zh-CN" altLang="en-US" sz="1600" dirty="0" smtClean="0">
                <a:latin typeface="Bell MT" panose="02020503060305020303" pitchFamily="18" charset="0"/>
              </a:rPr>
              <a:t>类与</a:t>
            </a:r>
            <a:r>
              <a:rPr lang="en-US" altLang="zh-CN" sz="1600" dirty="0" smtClean="0">
                <a:latin typeface="Bell MT" panose="02020503060305020303" pitchFamily="18" charset="0"/>
              </a:rPr>
              <a:t>IP</a:t>
            </a:r>
            <a:r>
              <a:rPr lang="zh-CN" altLang="en-US" sz="1600" dirty="0" smtClean="0">
                <a:latin typeface="Bell MT" panose="02020503060305020303" pitchFamily="18" charset="0"/>
              </a:rPr>
              <a:t>类</a:t>
            </a:r>
            <a:endParaRPr lang="en-US" altLang="zh-CN" sz="1600" dirty="0" smtClean="0">
              <a:latin typeface="Bell MT" panose="02020503060305020303" pitchFamily="18" charset="0"/>
            </a:endParaRPr>
          </a:p>
          <a:p>
            <a:pPr marL="812800" lvl="1" indent="-361950" eaLnBrk="0" hangingPunct="0">
              <a:spcBef>
                <a:spcPts val="600"/>
              </a:spcBef>
              <a:buFontTx/>
              <a:buAutoNum type="arabicParenBoth"/>
              <a:defRPr/>
            </a:pPr>
            <a:r>
              <a:rPr lang="zh-CN" altLang="en-US" sz="1600" dirty="0" smtClean="0">
                <a:latin typeface="Bell MT" panose="02020503060305020303" pitchFamily="18" charset="0"/>
              </a:rPr>
              <a:t>算法设计（</a:t>
            </a:r>
            <a:r>
              <a:rPr lang="en-US" altLang="zh-CN" sz="1600" dirty="0" smtClean="0">
                <a:latin typeface="Bell MT" panose="02020503060305020303" pitchFamily="18" charset="0"/>
              </a:rPr>
              <a:t>Design Algorithms</a:t>
            </a:r>
            <a:r>
              <a:rPr lang="zh-CN" altLang="en-US" sz="1600" dirty="0" smtClean="0">
                <a:latin typeface="Bell MT" panose="02020503060305020303" pitchFamily="18" charset="0"/>
              </a:rPr>
              <a:t>）：求解算法与验证算法</a:t>
            </a:r>
            <a:endParaRPr lang="zh-CN" altLang="zh-CN" sz="1600" dirty="0">
              <a:latin typeface="Bell MT" panose="02020503060305020303" pitchFamily="18" charset="0"/>
            </a:endParaRPr>
          </a:p>
          <a:p>
            <a:pPr marL="457200" indent="-457200">
              <a:spcBef>
                <a:spcPts val="600"/>
              </a:spcBef>
              <a:buFont typeface="+mj-lt"/>
              <a:buAutoNum type="arabicPeriod"/>
              <a:defRPr/>
            </a:pPr>
            <a:r>
              <a:rPr lang="zh-CN" altLang="en-US" dirty="0" smtClean="0">
                <a:latin typeface="Bell MT" panose="02020503060305020303" pitchFamily="18" charset="0"/>
              </a:rPr>
              <a:t>研究问题的动机</a:t>
            </a:r>
            <a:endParaRPr lang="zh-CN" altLang="zh-CN" dirty="0">
              <a:latin typeface="Bell MT" panose="02020503060305020303" pitchFamily="18" charset="0"/>
            </a:endParaRPr>
          </a:p>
          <a:p>
            <a:pPr marL="812800" lvl="1" indent="-361950" eaLnBrk="0" hangingPunct="0">
              <a:spcBef>
                <a:spcPts val="600"/>
              </a:spcBef>
              <a:buFontTx/>
              <a:buAutoNum type="arabicParenBoth"/>
              <a:defRPr/>
            </a:pPr>
            <a:r>
              <a:rPr lang="zh-CN" altLang="en-US" sz="1600" dirty="0" smtClean="0">
                <a:latin typeface="Bell MT" panose="02020503060305020303" pitchFamily="18" charset="0"/>
              </a:rPr>
              <a:t>即使低阶多项式解，在大数据情况下也变成</a:t>
            </a:r>
            <a:r>
              <a:rPr lang="en-US" altLang="zh-CN" sz="1600" dirty="0" smtClean="0">
                <a:latin typeface="Bell MT" panose="02020503060305020303" pitchFamily="18" charset="0"/>
              </a:rPr>
              <a:t>Intractable</a:t>
            </a:r>
            <a:r>
              <a:rPr lang="zh-CN" altLang="en-US" sz="1600" dirty="0" smtClean="0">
                <a:latin typeface="Bell MT" panose="02020503060305020303" pitchFamily="18" charset="0"/>
              </a:rPr>
              <a:t>：例如快速线性扫描</a:t>
            </a:r>
            <a:r>
              <a:rPr lang="en-US" altLang="zh-CN" sz="1600" dirty="0" smtClean="0">
                <a:latin typeface="Bell MT" panose="02020503060305020303" pitchFamily="18" charset="0"/>
              </a:rPr>
              <a:t>E</a:t>
            </a:r>
            <a:r>
              <a:rPr lang="zh-CN" altLang="en-US" sz="1600" dirty="0" smtClean="0">
                <a:latin typeface="Bell MT" panose="02020503060305020303" pitchFamily="18" charset="0"/>
              </a:rPr>
              <a:t>级一维数组，也需要长达数年时间！</a:t>
            </a:r>
            <a:endParaRPr lang="en-US" altLang="zh-CN" sz="1600" dirty="0" smtClean="0">
              <a:latin typeface="Bell MT" panose="02020503060305020303" pitchFamily="18" charset="0"/>
            </a:endParaRPr>
          </a:p>
          <a:p>
            <a:pPr marL="812800" lvl="1" indent="-361950" eaLnBrk="0" hangingPunct="0">
              <a:spcBef>
                <a:spcPts val="600"/>
              </a:spcBef>
              <a:buFontTx/>
              <a:buAutoNum type="arabicParenBoth"/>
              <a:defRPr/>
            </a:pPr>
            <a:r>
              <a:rPr lang="zh-CN" altLang="en-US" sz="1600" dirty="0" smtClean="0">
                <a:latin typeface="Bell MT" panose="02020503060305020303" pitchFamily="18" charset="0"/>
              </a:rPr>
              <a:t>怎么办？</a:t>
            </a:r>
            <a:endParaRPr lang="en-US" altLang="zh-CN" sz="1600" dirty="0" smtClean="0">
              <a:latin typeface="Bell MT" panose="02020503060305020303" pitchFamily="18" charset="0"/>
            </a:endParaRPr>
          </a:p>
          <a:p>
            <a:pPr marL="1270000" lvl="2" indent="-361950" eaLnBrk="0" hangingPunct="0">
              <a:spcBef>
                <a:spcPts val="600"/>
              </a:spcBef>
              <a:buFont typeface="+mj-ea"/>
              <a:buAutoNum type="circleNumDbPlain"/>
              <a:defRPr/>
            </a:pPr>
            <a:r>
              <a:rPr lang="zh-CN" altLang="en-US" sz="1600" dirty="0" smtClean="0">
                <a:latin typeface="Bell MT" panose="02020503060305020303" pitchFamily="18" charset="0"/>
              </a:rPr>
              <a:t>采用并行办法以提高计算速度（例如</a:t>
            </a:r>
            <a:r>
              <a:rPr lang="en-US" altLang="zh-CN" sz="1600" dirty="0" smtClean="0">
                <a:latin typeface="Bell MT" panose="02020503060305020303" pitchFamily="18" charset="0"/>
              </a:rPr>
              <a:t>P</a:t>
            </a:r>
            <a:r>
              <a:rPr lang="zh-CN" altLang="en-US" sz="1600" dirty="0" smtClean="0">
                <a:latin typeface="Bell MT" panose="02020503060305020303" pitchFamily="18" charset="0"/>
              </a:rPr>
              <a:t>类问题）</a:t>
            </a:r>
            <a:endParaRPr lang="en-US" altLang="zh-CN" sz="1600" dirty="0" smtClean="0">
              <a:latin typeface="Bell MT" panose="02020503060305020303" pitchFamily="18" charset="0"/>
            </a:endParaRPr>
          </a:p>
          <a:p>
            <a:pPr marL="1270000" lvl="2" indent="-361950" eaLnBrk="0" hangingPunct="0">
              <a:spcBef>
                <a:spcPts val="600"/>
              </a:spcBef>
              <a:buFont typeface="+mj-ea"/>
              <a:buAutoNum type="circleNumDbPlain"/>
              <a:defRPr/>
            </a:pPr>
            <a:r>
              <a:rPr lang="zh-CN" altLang="en-US" dirty="0" smtClean="0">
                <a:latin typeface="Bell MT" panose="02020503060305020303" pitchFamily="18" charset="0"/>
              </a:rPr>
              <a:t>采用交互办法以改进求解质量（例如</a:t>
            </a:r>
            <a:r>
              <a:rPr lang="en-US" altLang="zh-CN" dirty="0" smtClean="0">
                <a:latin typeface="Bell MT" panose="02020503060305020303" pitchFamily="18" charset="0"/>
              </a:rPr>
              <a:t>NP</a:t>
            </a:r>
            <a:r>
              <a:rPr lang="zh-CN" altLang="en-US" dirty="0" smtClean="0">
                <a:latin typeface="Bell MT" panose="02020503060305020303" pitchFamily="18" charset="0"/>
              </a:rPr>
              <a:t>类问题）</a:t>
            </a:r>
            <a:endParaRPr lang="en-US" altLang="zh-CN" dirty="0" smtClean="0">
              <a:latin typeface="Bell MT" panose="02020503060305020303" pitchFamily="18" charset="0"/>
            </a:endParaRPr>
          </a:p>
          <a:p>
            <a:pPr marL="355600" indent="-361950" eaLnBrk="0" hangingPunct="0">
              <a:spcBef>
                <a:spcPts val="600"/>
              </a:spcBef>
              <a:buFont typeface="+mj-ea"/>
              <a:buAutoNum type="arabicPeriod"/>
              <a:defRPr/>
            </a:pPr>
            <a:r>
              <a:rPr lang="zh-CN" altLang="en-US" dirty="0" smtClean="0">
                <a:latin typeface="Bell MT" panose="02020503060305020303" pitchFamily="18" charset="0"/>
              </a:rPr>
              <a:t>大</a:t>
            </a:r>
            <a:r>
              <a:rPr lang="zh-CN" altLang="en-US" dirty="0">
                <a:latin typeface="Bell MT" panose="02020503060305020303" pitchFamily="18" charset="0"/>
              </a:rPr>
              <a:t>数据计算应包括大数据的表示、设计、分析和计算：</a:t>
            </a:r>
          </a:p>
          <a:p>
            <a:pPr marL="812800" lvl="1" indent="-361950" eaLnBrk="0" hangingPunct="0">
              <a:spcBef>
                <a:spcPts val="600"/>
              </a:spcBef>
              <a:buFont typeface="+mj-ea"/>
              <a:buAutoNum type="arabicParenBoth"/>
              <a:defRPr/>
            </a:pPr>
            <a:r>
              <a:rPr lang="en-US" altLang="zh-CN" sz="1600" dirty="0">
                <a:latin typeface="Bell MT" panose="02020503060305020303" pitchFamily="18" charset="0"/>
              </a:rPr>
              <a:t>BD</a:t>
            </a:r>
            <a:r>
              <a:rPr lang="zh-CN" altLang="en-US" sz="1600" dirty="0">
                <a:latin typeface="Bell MT" panose="02020503060305020303" pitchFamily="18" charset="0"/>
              </a:rPr>
              <a:t>表示</a:t>
            </a:r>
            <a:r>
              <a:rPr lang="zh-CN" altLang="en-US" sz="1600" dirty="0" smtClean="0">
                <a:latin typeface="Bell MT" panose="02020503060305020303" pitchFamily="18" charset="0"/>
              </a:rPr>
              <a:t>：可采用度量空间（用数组和距离两个参数表示数据的本征特征）。</a:t>
            </a:r>
            <a:endParaRPr lang="en-US" altLang="zh-CN" sz="1600" dirty="0" smtClean="0">
              <a:latin typeface="Bell MT" panose="02020503060305020303" pitchFamily="18" charset="0"/>
            </a:endParaRPr>
          </a:p>
          <a:p>
            <a:pPr marL="812800" lvl="1" indent="-361950" eaLnBrk="0" hangingPunct="0">
              <a:spcBef>
                <a:spcPts val="600"/>
              </a:spcBef>
              <a:buFont typeface="+mj-ea"/>
              <a:buAutoNum type="arabicParenBoth"/>
              <a:defRPr/>
            </a:pPr>
            <a:r>
              <a:rPr lang="en-US" altLang="zh-CN" sz="1600" dirty="0" smtClean="0">
                <a:latin typeface="Bell MT" panose="02020503060305020303" pitchFamily="18" charset="0"/>
              </a:rPr>
              <a:t>BD</a:t>
            </a:r>
            <a:r>
              <a:rPr lang="zh-CN" altLang="en-US" sz="1600" dirty="0" smtClean="0">
                <a:latin typeface="Bell MT" panose="02020503060305020303" pitchFamily="18" charset="0"/>
              </a:rPr>
              <a:t>设计：</a:t>
            </a:r>
            <a:r>
              <a:rPr lang="zh-CN" altLang="en-US" sz="1600" dirty="0">
                <a:latin typeface="Bell MT" panose="02020503060305020303" pitchFamily="18" charset="0"/>
              </a:rPr>
              <a:t>①静态（离线）：采用</a:t>
            </a:r>
            <a:r>
              <a:rPr lang="en-US" altLang="zh-CN" sz="1600" dirty="0">
                <a:latin typeface="Bell MT" panose="02020503060305020303" pitchFamily="18" charset="0"/>
              </a:rPr>
              <a:t>N→K</a:t>
            </a:r>
            <a:r>
              <a:rPr lang="zh-CN" altLang="en-US" sz="1600" dirty="0">
                <a:latin typeface="Bell MT" panose="02020503060305020303" pitchFamily="18" charset="0"/>
              </a:rPr>
              <a:t>约减算法和</a:t>
            </a:r>
            <a:r>
              <a:rPr lang="en-US" altLang="zh-CN" sz="1600" dirty="0">
                <a:latin typeface="Bell MT" panose="02020503060305020303" pitchFamily="18" charset="0"/>
              </a:rPr>
              <a:t>MR</a:t>
            </a:r>
            <a:r>
              <a:rPr lang="zh-CN" altLang="en-US" sz="1600">
                <a:latin typeface="Bell MT" panose="02020503060305020303" pitchFamily="18" charset="0"/>
              </a:rPr>
              <a:t>归约</a:t>
            </a:r>
            <a:r>
              <a:rPr lang="zh-CN" altLang="en-US" sz="1600" smtClean="0">
                <a:latin typeface="Bell MT" panose="02020503060305020303" pitchFamily="18" charset="0"/>
              </a:rPr>
              <a:t>算法；</a:t>
            </a:r>
            <a:r>
              <a:rPr lang="en-US" altLang="zh-CN" sz="1600" dirty="0">
                <a:latin typeface="Bell MT" panose="02020503060305020303" pitchFamily="18" charset="0"/>
              </a:rPr>
              <a:t/>
            </a:r>
            <a:br>
              <a:rPr lang="en-US" altLang="zh-CN" sz="1600" dirty="0">
                <a:latin typeface="Bell MT" panose="02020503060305020303" pitchFamily="18" charset="0"/>
              </a:rPr>
            </a:br>
            <a:r>
              <a:rPr lang="en-US" altLang="zh-CN" sz="1600" dirty="0">
                <a:latin typeface="Bell MT" panose="02020503060305020303" pitchFamily="18" charset="0"/>
              </a:rPr>
              <a:t>                  </a:t>
            </a:r>
            <a:r>
              <a:rPr lang="zh-CN" altLang="en-US" sz="1600" dirty="0">
                <a:latin typeface="Bell MT" panose="02020503060305020303" pitchFamily="18" charset="0"/>
              </a:rPr>
              <a:t>②动态（在线）：采用流式增量算法</a:t>
            </a:r>
            <a:r>
              <a:rPr lang="zh-CN" altLang="en-US" sz="1600" dirty="0" smtClean="0">
                <a:latin typeface="Bell MT" panose="02020503060305020303" pitchFamily="18" charset="0"/>
              </a:rPr>
              <a:t>。</a:t>
            </a:r>
            <a:endParaRPr lang="en-US" altLang="zh-CN" sz="1600" dirty="0" smtClean="0">
              <a:latin typeface="Bell MT" panose="02020503060305020303" pitchFamily="18" charset="0"/>
            </a:endParaRPr>
          </a:p>
          <a:p>
            <a:pPr marL="812800" lvl="1" indent="-361950" eaLnBrk="0" hangingPunct="0">
              <a:spcBef>
                <a:spcPts val="600"/>
              </a:spcBef>
              <a:buFont typeface="+mj-ea"/>
              <a:buAutoNum type="arabicParenBoth"/>
              <a:defRPr/>
            </a:pPr>
            <a:r>
              <a:rPr lang="en-US" altLang="zh-CN" sz="1600" dirty="0" smtClean="0">
                <a:latin typeface="Bell MT" panose="02020503060305020303" pitchFamily="18" charset="0"/>
              </a:rPr>
              <a:t>BD</a:t>
            </a:r>
            <a:r>
              <a:rPr lang="zh-CN" altLang="en-US" sz="1600" dirty="0" smtClean="0">
                <a:latin typeface="Bell MT" panose="02020503060305020303" pitchFamily="18" charset="0"/>
              </a:rPr>
              <a:t>分析：在生命周期内，要对计算函数</a:t>
            </a:r>
            <a:r>
              <a:rPr lang="en-US" altLang="zh-CN" sz="1600" dirty="0" smtClean="0">
                <a:latin typeface="Bell MT" panose="02020503060305020303" pitchFamily="18" charset="0"/>
              </a:rPr>
              <a:t>f(n)</a:t>
            </a:r>
            <a:r>
              <a:rPr lang="zh-CN" altLang="en-US" sz="1600" dirty="0" smtClean="0">
                <a:latin typeface="Bell MT" panose="02020503060305020303" pitchFamily="18" charset="0"/>
              </a:rPr>
              <a:t>和计算变量</a:t>
            </a:r>
            <a:r>
              <a:rPr lang="en-US" altLang="zh-CN" sz="1600" dirty="0" smtClean="0">
                <a:latin typeface="Bell MT" panose="02020503060305020303" pitchFamily="18" charset="0"/>
              </a:rPr>
              <a:t>D</a:t>
            </a:r>
            <a:r>
              <a:rPr lang="zh-CN" altLang="en-US" sz="1600" dirty="0" smtClean="0">
                <a:latin typeface="Bell MT" panose="02020503060305020303" pitchFamily="18" charset="0"/>
              </a:rPr>
              <a:t>同时分析：前者侧重因果分析；后者侧重关联分析。</a:t>
            </a:r>
            <a:endParaRPr lang="en-US" altLang="zh-CN" sz="1600" dirty="0" smtClean="0">
              <a:latin typeface="Bell MT" panose="02020503060305020303" pitchFamily="18" charset="0"/>
            </a:endParaRPr>
          </a:p>
          <a:p>
            <a:pPr marL="812800" lvl="1" indent="-361950" eaLnBrk="0" hangingPunct="0">
              <a:spcBef>
                <a:spcPts val="600"/>
              </a:spcBef>
              <a:buFont typeface="+mj-ea"/>
              <a:buAutoNum type="arabicParenBoth"/>
              <a:defRPr/>
            </a:pPr>
            <a:r>
              <a:rPr lang="en-US" altLang="zh-CN" sz="1600" dirty="0" smtClean="0">
                <a:latin typeface="Bell MT" panose="02020503060305020303" pitchFamily="18" charset="0"/>
              </a:rPr>
              <a:t>BD</a:t>
            </a:r>
            <a:r>
              <a:rPr lang="zh-CN" altLang="en-US" sz="1600" dirty="0" smtClean="0">
                <a:latin typeface="Bell MT" panose="02020503060305020303" pitchFamily="18" charset="0"/>
              </a:rPr>
              <a:t>计算：①</a:t>
            </a:r>
            <a:r>
              <a:rPr lang="en-US" altLang="zh-CN" sz="1600" dirty="0" smtClean="0">
                <a:latin typeface="Bell MT" panose="02020503060305020303" pitchFamily="18" charset="0"/>
              </a:rPr>
              <a:t>P</a:t>
            </a:r>
            <a:r>
              <a:rPr lang="zh-CN" altLang="en-US" sz="1600" dirty="0" smtClean="0">
                <a:latin typeface="Bell MT" panose="02020503060305020303" pitchFamily="18" charset="0"/>
              </a:rPr>
              <a:t>类问题，采用并行</a:t>
            </a:r>
            <a:r>
              <a:rPr lang="en-US" altLang="zh-CN" sz="1600" dirty="0" smtClean="0">
                <a:latin typeface="Bell MT" panose="02020503060305020303" pitchFamily="18" charset="0"/>
              </a:rPr>
              <a:t>NC</a:t>
            </a:r>
            <a:r>
              <a:rPr lang="zh-CN" altLang="en-US" sz="1600" dirty="0" smtClean="0">
                <a:latin typeface="Bell MT" panose="02020503060305020303" pitchFamily="18" charset="0"/>
              </a:rPr>
              <a:t>类计算；</a:t>
            </a:r>
            <a:r>
              <a:rPr lang="en-US" altLang="zh-CN" sz="1600" dirty="0" smtClean="0">
                <a:latin typeface="Bell MT" panose="02020503060305020303" pitchFamily="18" charset="0"/>
              </a:rPr>
              <a:t/>
            </a:r>
            <a:br>
              <a:rPr lang="en-US" altLang="zh-CN" sz="1600" dirty="0" smtClean="0">
                <a:latin typeface="Bell MT" panose="02020503060305020303" pitchFamily="18" charset="0"/>
              </a:rPr>
            </a:br>
            <a:r>
              <a:rPr lang="en-US" altLang="zh-CN" sz="1600" dirty="0" smtClean="0">
                <a:latin typeface="Bell MT" panose="02020503060305020303" pitchFamily="18" charset="0"/>
              </a:rPr>
              <a:t>                  </a:t>
            </a:r>
            <a:r>
              <a:rPr lang="zh-CN" altLang="en-US" sz="1600" dirty="0" smtClean="0">
                <a:latin typeface="Bell MT" panose="02020503060305020303" pitchFamily="18" charset="0"/>
              </a:rPr>
              <a:t>②</a:t>
            </a:r>
            <a:r>
              <a:rPr lang="en-US" altLang="zh-CN" sz="1600" dirty="0" smtClean="0">
                <a:latin typeface="Bell MT" panose="02020503060305020303" pitchFamily="18" charset="0"/>
              </a:rPr>
              <a:t>NP</a:t>
            </a:r>
            <a:r>
              <a:rPr lang="zh-CN" altLang="en-US" sz="1600" dirty="0" smtClean="0">
                <a:latin typeface="Bell MT" panose="02020503060305020303" pitchFamily="18" charset="0"/>
              </a:rPr>
              <a:t>类问题，采用交互</a:t>
            </a:r>
            <a:r>
              <a:rPr lang="en-US" altLang="zh-CN" sz="1600" dirty="0" smtClean="0">
                <a:latin typeface="Bell MT" panose="02020503060305020303" pitchFamily="18" charset="0"/>
              </a:rPr>
              <a:t>IP</a:t>
            </a:r>
            <a:r>
              <a:rPr lang="zh-CN" altLang="en-US" sz="1600" dirty="0" smtClean="0">
                <a:latin typeface="Bell MT" panose="02020503060305020303" pitchFamily="18" charset="0"/>
              </a:rPr>
              <a:t>类计算。</a:t>
            </a:r>
            <a:endParaRPr lang="en-US" altLang="zh-CN" sz="1600" dirty="0">
              <a:latin typeface="Bell MT" panose="02020503060305020303" pitchFamily="18" charset="0"/>
            </a:endParaRPr>
          </a:p>
        </p:txBody>
      </p:sp>
    </p:spTree>
    <p:extLst>
      <p:ext uri="{BB962C8B-B14F-4D97-AF65-F5344CB8AC3E}">
        <p14:creationId xmlns:p14="http://schemas.microsoft.com/office/powerpoint/2010/main" val="2343249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0825" y="44450"/>
            <a:ext cx="8642350" cy="792163"/>
          </a:xfrm>
        </p:spPr>
        <p:txBody>
          <a:bodyPr/>
          <a:lstStyle/>
          <a:p>
            <a:r>
              <a:rPr lang="en-US" altLang="zh-CN" dirty="0"/>
              <a:t>1</a:t>
            </a:r>
            <a:r>
              <a:rPr lang="zh-CN" altLang="en-US" dirty="0" smtClean="0"/>
              <a:t>、</a:t>
            </a:r>
            <a:r>
              <a:rPr lang="zh-CN" altLang="en-US" dirty="0">
                <a:latin typeface="Bell MT" panose="02020503060305020303" pitchFamily="18" charset="0"/>
              </a:rPr>
              <a:t>计算模型与</a:t>
            </a:r>
            <a:r>
              <a:rPr lang="zh-CN" altLang="en-US" dirty="0" smtClean="0">
                <a:latin typeface="Bell MT" panose="02020503060305020303" pitchFamily="18" charset="0"/>
              </a:rPr>
              <a:t>计算复杂性</a:t>
            </a:r>
            <a:endParaRPr lang="zh-CN" altLang="en-US" dirty="0" smtClean="0"/>
          </a:p>
        </p:txBody>
      </p:sp>
      <p:sp>
        <p:nvSpPr>
          <p:cNvPr id="3" name="内容占位符 2"/>
          <p:cNvSpPr>
            <a:spLocks noGrp="1"/>
          </p:cNvSpPr>
          <p:nvPr>
            <p:ph idx="1"/>
          </p:nvPr>
        </p:nvSpPr>
        <p:spPr>
          <a:xfrm>
            <a:off x="250825" y="836613"/>
            <a:ext cx="8642350" cy="5905500"/>
          </a:xfrm>
        </p:spPr>
        <p:txBody>
          <a:bodyPr/>
          <a:lstStyle/>
          <a:p>
            <a:pPr lvl="1">
              <a:buFont typeface="Wingdings" panose="05000000000000000000" pitchFamily="2" charset="2"/>
              <a:buAutoNum type="arabicParenBoth"/>
              <a:defRPr/>
            </a:pPr>
            <a:r>
              <a:rPr lang="zh-CN" altLang="en-US" b="1" dirty="0" smtClean="0"/>
              <a:t>图灵机（</a:t>
            </a:r>
            <a:r>
              <a:rPr lang="en-US" altLang="zh-CN" b="1" dirty="0" smtClean="0"/>
              <a:t>TM</a:t>
            </a:r>
            <a:r>
              <a:rPr lang="zh-CN" altLang="en-US" b="1" dirty="0" smtClean="0"/>
              <a:t>）模型与并行随机存取（</a:t>
            </a:r>
            <a:r>
              <a:rPr lang="en-US" altLang="zh-CN" b="1" dirty="0" smtClean="0"/>
              <a:t>PRAM</a:t>
            </a:r>
            <a:r>
              <a:rPr lang="zh-CN" altLang="en-US" b="1" dirty="0" smtClean="0"/>
              <a:t>）模型</a:t>
            </a:r>
            <a:endParaRPr lang="en-US" altLang="zh-CN" b="1" dirty="0" smtClean="0"/>
          </a:p>
          <a:p>
            <a:pPr lvl="2">
              <a:lnSpc>
                <a:spcPct val="100000"/>
              </a:lnSpc>
              <a:buFont typeface="+mj-ea"/>
              <a:buAutoNum type="circleNumDbPlain"/>
              <a:defRPr/>
            </a:pPr>
            <a:r>
              <a:rPr lang="zh-CN" altLang="en-US" b="1" dirty="0">
                <a:solidFill>
                  <a:prstClr val="black"/>
                </a:solidFill>
              </a:rPr>
              <a:t>图灵机</a:t>
            </a:r>
            <a:r>
              <a:rPr lang="zh-CN" altLang="en-US" dirty="0">
                <a:solidFill>
                  <a:prstClr val="black"/>
                </a:solidFill>
              </a:rPr>
              <a:t>（</a:t>
            </a:r>
            <a:r>
              <a:rPr lang="en-US" altLang="zh-CN" dirty="0">
                <a:solidFill>
                  <a:prstClr val="black"/>
                </a:solidFill>
              </a:rPr>
              <a:t>TM</a:t>
            </a:r>
            <a:r>
              <a:rPr lang="zh-CN" altLang="en-US" dirty="0">
                <a:solidFill>
                  <a:prstClr val="black"/>
                </a:solidFill>
              </a:rPr>
              <a:t>：</a:t>
            </a:r>
            <a:r>
              <a:rPr lang="en-US" altLang="zh-CN" dirty="0">
                <a:solidFill>
                  <a:prstClr val="black"/>
                </a:solidFill>
              </a:rPr>
              <a:t>Turing Machine</a:t>
            </a:r>
            <a:r>
              <a:rPr lang="zh-CN" altLang="en-US" dirty="0">
                <a:solidFill>
                  <a:prstClr val="black"/>
                </a:solidFill>
              </a:rPr>
              <a:t>）</a:t>
            </a:r>
            <a:r>
              <a:rPr lang="zh-CN" altLang="en-US" b="1" dirty="0">
                <a:solidFill>
                  <a:prstClr val="black"/>
                </a:solidFill>
              </a:rPr>
              <a:t>模型</a:t>
            </a:r>
            <a:r>
              <a:rPr lang="zh-CN" altLang="en-US" dirty="0" smtClean="0">
                <a:solidFill>
                  <a:prstClr val="black"/>
                </a:solidFill>
              </a:rPr>
              <a:t>：它是</a:t>
            </a:r>
            <a:r>
              <a:rPr lang="zh-CN" altLang="en-US" dirty="0">
                <a:solidFill>
                  <a:prstClr val="black"/>
                </a:solidFill>
              </a:rPr>
              <a:t>对一条两端可无限延长的纸带上的</a:t>
            </a:r>
            <a:r>
              <a:rPr lang="en-US" altLang="zh-CN" dirty="0">
                <a:solidFill>
                  <a:prstClr val="black"/>
                </a:solidFill>
              </a:rPr>
              <a:t>0</a:t>
            </a:r>
            <a:r>
              <a:rPr lang="zh-CN" altLang="en-US" dirty="0">
                <a:solidFill>
                  <a:prstClr val="black"/>
                </a:solidFill>
              </a:rPr>
              <a:t>和</a:t>
            </a:r>
            <a:r>
              <a:rPr lang="en-US" altLang="zh-CN" dirty="0">
                <a:solidFill>
                  <a:prstClr val="black"/>
                </a:solidFill>
              </a:rPr>
              <a:t>1</a:t>
            </a:r>
            <a:r>
              <a:rPr lang="zh-CN" altLang="en-US" dirty="0">
                <a:solidFill>
                  <a:prstClr val="black"/>
                </a:solidFill>
              </a:rPr>
              <a:t>符号执行操作，一步一步地改变纸带上</a:t>
            </a:r>
            <a:r>
              <a:rPr lang="en-US" altLang="zh-CN" dirty="0">
                <a:solidFill>
                  <a:prstClr val="black"/>
                </a:solidFill>
              </a:rPr>
              <a:t>0</a:t>
            </a:r>
            <a:r>
              <a:rPr lang="zh-CN" altLang="en-US" dirty="0">
                <a:solidFill>
                  <a:prstClr val="black"/>
                </a:solidFill>
              </a:rPr>
              <a:t>或</a:t>
            </a:r>
            <a:r>
              <a:rPr lang="en-US" altLang="zh-CN" dirty="0">
                <a:solidFill>
                  <a:prstClr val="black"/>
                </a:solidFill>
              </a:rPr>
              <a:t>1</a:t>
            </a:r>
            <a:r>
              <a:rPr lang="zh-CN" altLang="en-US" dirty="0">
                <a:solidFill>
                  <a:prstClr val="black"/>
                </a:solidFill>
              </a:rPr>
              <a:t>的值，经过有限步骤，最终得到一个满足预先要求的符号串变换。</a:t>
            </a:r>
          </a:p>
          <a:p>
            <a:pPr lvl="2">
              <a:lnSpc>
                <a:spcPct val="100000"/>
              </a:lnSpc>
              <a:defRPr/>
            </a:pPr>
            <a:r>
              <a:rPr lang="zh-CN" altLang="en-US" b="1" dirty="0">
                <a:solidFill>
                  <a:prstClr val="black"/>
                </a:solidFill>
              </a:rPr>
              <a:t>并行随机存取</a:t>
            </a:r>
            <a:r>
              <a:rPr lang="zh-CN" altLang="en-US" dirty="0">
                <a:solidFill>
                  <a:prstClr val="black"/>
                </a:solidFill>
              </a:rPr>
              <a:t>（</a:t>
            </a:r>
            <a:r>
              <a:rPr lang="en-US" altLang="zh-CN" dirty="0" smtClean="0">
                <a:solidFill>
                  <a:prstClr val="black"/>
                </a:solidFill>
              </a:rPr>
              <a:t>PRAM</a:t>
            </a:r>
            <a:r>
              <a:rPr lang="zh-CN" altLang="en-US" dirty="0" smtClean="0">
                <a:solidFill>
                  <a:prstClr val="black"/>
                </a:solidFill>
              </a:rPr>
              <a:t>：</a:t>
            </a:r>
            <a:r>
              <a:rPr lang="en-US" altLang="zh-CN" dirty="0" smtClean="0">
                <a:solidFill>
                  <a:prstClr val="black"/>
                </a:solidFill>
              </a:rPr>
              <a:t>Parallel Random Access Machine</a:t>
            </a:r>
            <a:r>
              <a:rPr lang="zh-CN" altLang="en-US" dirty="0" smtClean="0">
                <a:solidFill>
                  <a:prstClr val="black"/>
                </a:solidFill>
              </a:rPr>
              <a:t>）</a:t>
            </a:r>
            <a:r>
              <a:rPr lang="zh-CN" altLang="en-US" b="1" dirty="0">
                <a:solidFill>
                  <a:prstClr val="black"/>
                </a:solidFill>
              </a:rPr>
              <a:t>模型</a:t>
            </a:r>
            <a:r>
              <a:rPr lang="zh-CN" altLang="en-US" dirty="0">
                <a:solidFill>
                  <a:prstClr val="black"/>
                </a:solidFill>
              </a:rPr>
              <a:t>：它</a:t>
            </a:r>
            <a:r>
              <a:rPr lang="zh-CN" altLang="en-US" dirty="0" smtClean="0">
                <a:solidFill>
                  <a:prstClr val="black"/>
                </a:solidFill>
              </a:rPr>
              <a:t>是由</a:t>
            </a:r>
            <a:r>
              <a:rPr lang="zh-CN" altLang="en-US" dirty="0">
                <a:solidFill>
                  <a:prstClr val="black"/>
                </a:solidFill>
              </a:rPr>
              <a:t>一个容量无限大的共享存储器和无限多个功能相同的处理器组成，任何时刻各处理器可通过读</a:t>
            </a:r>
            <a:r>
              <a:rPr lang="en-US" altLang="zh-CN" dirty="0">
                <a:solidFill>
                  <a:prstClr val="black"/>
                </a:solidFill>
              </a:rPr>
              <a:t>/</a:t>
            </a:r>
            <a:r>
              <a:rPr lang="zh-CN" altLang="en-US" dirty="0">
                <a:solidFill>
                  <a:prstClr val="black"/>
                </a:solidFill>
              </a:rPr>
              <a:t>写共享</a:t>
            </a:r>
            <a:r>
              <a:rPr lang="zh-CN" altLang="en-US" dirty="0" smtClean="0">
                <a:solidFill>
                  <a:prstClr val="black"/>
                </a:solidFill>
              </a:rPr>
              <a:t>存储相互交换</a:t>
            </a:r>
            <a:r>
              <a:rPr lang="zh-CN" altLang="en-US" dirty="0">
                <a:solidFill>
                  <a:prstClr val="black"/>
                </a:solidFill>
              </a:rPr>
              <a:t>数据</a:t>
            </a:r>
            <a:r>
              <a:rPr lang="zh-CN" altLang="en-US" dirty="0" smtClean="0">
                <a:solidFill>
                  <a:prstClr val="black"/>
                </a:solidFill>
              </a:rPr>
              <a:t>。</a:t>
            </a:r>
            <a:endParaRPr lang="en-US" altLang="zh-CN" dirty="0" smtClean="0">
              <a:solidFill>
                <a:prstClr val="black"/>
              </a:solidFill>
            </a:endParaRPr>
          </a:p>
          <a:p>
            <a:pPr lvl="1">
              <a:buFont typeface="Wingdings" panose="05000000000000000000" pitchFamily="2" charset="2"/>
              <a:buAutoNum type="arabicParenBoth"/>
              <a:defRPr/>
            </a:pPr>
            <a:r>
              <a:rPr lang="zh-CN" altLang="en-US" b="1" dirty="0" smtClean="0"/>
              <a:t>计算复杂性</a:t>
            </a:r>
            <a:endParaRPr lang="en-US" altLang="zh-CN" b="1" dirty="0" smtClean="0"/>
          </a:p>
          <a:p>
            <a:pPr lvl="2">
              <a:lnSpc>
                <a:spcPct val="100000"/>
              </a:lnSpc>
              <a:spcBef>
                <a:spcPts val="300"/>
              </a:spcBef>
              <a:defRPr/>
            </a:pPr>
            <a:r>
              <a:rPr lang="zh-CN" altLang="en-US" b="1" dirty="0"/>
              <a:t>可计算函数</a:t>
            </a:r>
            <a:r>
              <a:rPr lang="zh-CN" altLang="en-US" dirty="0"/>
              <a:t>：如果一个</a:t>
            </a:r>
            <a:r>
              <a:rPr lang="zh-CN" altLang="en-US" dirty="0" smtClean="0"/>
              <a:t>函数可在</a:t>
            </a:r>
            <a:r>
              <a:rPr lang="zh-CN" altLang="en-US" dirty="0"/>
              <a:t>图灵机</a:t>
            </a:r>
            <a:r>
              <a:rPr lang="zh-CN" altLang="en-US" dirty="0" smtClean="0"/>
              <a:t>上计算其值</a:t>
            </a:r>
            <a:r>
              <a:rPr lang="zh-CN" altLang="en-US" dirty="0"/>
              <a:t>，则</a:t>
            </a:r>
            <a:r>
              <a:rPr lang="zh-CN" altLang="en-US" dirty="0" smtClean="0"/>
              <a:t>称其为</a:t>
            </a:r>
            <a:r>
              <a:rPr lang="zh-CN" altLang="en-US" dirty="0"/>
              <a:t>可计算函数（</a:t>
            </a:r>
            <a:r>
              <a:rPr lang="en-US" altLang="zh-CN" dirty="0"/>
              <a:t>Computable Function</a:t>
            </a:r>
            <a:r>
              <a:rPr lang="zh-CN" altLang="en-US" dirty="0"/>
              <a:t>）。</a:t>
            </a:r>
          </a:p>
          <a:p>
            <a:pPr lvl="2">
              <a:lnSpc>
                <a:spcPct val="100000"/>
              </a:lnSpc>
              <a:spcBef>
                <a:spcPts val="300"/>
              </a:spcBef>
              <a:defRPr/>
            </a:pPr>
            <a:r>
              <a:rPr lang="zh-CN" altLang="en-US" b="1" dirty="0"/>
              <a:t>图灵论题</a:t>
            </a:r>
            <a:r>
              <a:rPr lang="zh-CN" altLang="en-US" dirty="0"/>
              <a:t>：凡可计算的</a:t>
            </a:r>
            <a:r>
              <a:rPr lang="zh-CN" altLang="en-US" dirty="0" smtClean="0"/>
              <a:t>函数均可</a:t>
            </a:r>
            <a:r>
              <a:rPr lang="zh-CN" altLang="en-US" dirty="0"/>
              <a:t>在图灵机上</a:t>
            </a:r>
            <a:r>
              <a:rPr lang="zh-CN" altLang="en-US" dirty="0" smtClean="0"/>
              <a:t>实现，即</a:t>
            </a:r>
            <a:r>
              <a:rPr lang="zh-CN" altLang="en-US" dirty="0"/>
              <a:t>任何在图灵机上可求解的问题都是</a:t>
            </a:r>
            <a:r>
              <a:rPr lang="zh-CN" altLang="en-US" b="1" dirty="0"/>
              <a:t>可计算</a:t>
            </a:r>
            <a:r>
              <a:rPr lang="zh-CN" altLang="en-US" b="1" dirty="0" smtClean="0"/>
              <a:t>的</a:t>
            </a:r>
            <a:r>
              <a:rPr lang="zh-CN" altLang="en-US" dirty="0" smtClean="0"/>
              <a:t>（</a:t>
            </a:r>
            <a:r>
              <a:rPr lang="en-US" altLang="zh-CN" dirty="0" smtClean="0"/>
              <a:t>Computable</a:t>
            </a:r>
            <a:r>
              <a:rPr lang="zh-CN" altLang="en-US" dirty="0" smtClean="0"/>
              <a:t>）！</a:t>
            </a:r>
            <a:endParaRPr lang="zh-CN" altLang="en-US" dirty="0"/>
          </a:p>
          <a:p>
            <a:pPr lvl="2">
              <a:lnSpc>
                <a:spcPct val="100000"/>
              </a:lnSpc>
              <a:defRPr/>
            </a:pPr>
            <a:r>
              <a:rPr lang="zh-CN" altLang="en-US" b="1" dirty="0" smtClean="0">
                <a:solidFill>
                  <a:prstClr val="black"/>
                </a:solidFill>
              </a:rPr>
              <a:t>计算复杂性</a:t>
            </a:r>
            <a:r>
              <a:rPr lang="zh-CN" altLang="en-US" dirty="0" smtClean="0">
                <a:solidFill>
                  <a:prstClr val="black"/>
                </a:solidFill>
              </a:rPr>
              <a:t>：衡量一个问题求解时所需的时间和空间的代价，</a:t>
            </a:r>
            <a:r>
              <a:rPr lang="zh-CN" altLang="en-US" dirty="0">
                <a:solidFill>
                  <a:prstClr val="black"/>
                </a:solidFill>
              </a:rPr>
              <a:t>称为计算复杂性（</a:t>
            </a:r>
            <a:r>
              <a:rPr lang="en-US" altLang="zh-CN" dirty="0">
                <a:solidFill>
                  <a:prstClr val="black"/>
                </a:solidFill>
              </a:rPr>
              <a:t>Complexity</a:t>
            </a:r>
            <a:r>
              <a:rPr lang="zh-CN" altLang="en-US" dirty="0">
                <a:solidFill>
                  <a:prstClr val="black"/>
                </a:solidFill>
              </a:rPr>
              <a:t>）</a:t>
            </a:r>
            <a:r>
              <a:rPr lang="zh-CN" altLang="en-US" dirty="0" smtClean="0">
                <a:solidFill>
                  <a:prstClr val="black"/>
                </a:solidFill>
              </a:rPr>
              <a:t>。</a:t>
            </a:r>
            <a:endParaRPr lang="en-US" altLang="zh-CN" dirty="0" smtClean="0">
              <a:solidFill>
                <a:prstClr val="black"/>
              </a:solidFill>
            </a:endParaRPr>
          </a:p>
          <a:p>
            <a:pPr lvl="2">
              <a:lnSpc>
                <a:spcPct val="100000"/>
              </a:lnSpc>
              <a:defRPr/>
            </a:pPr>
            <a:r>
              <a:rPr lang="zh-CN" altLang="en-US" b="1" dirty="0" smtClean="0">
                <a:solidFill>
                  <a:prstClr val="black"/>
                </a:solidFill>
              </a:rPr>
              <a:t>计算复杂性函数</a:t>
            </a:r>
            <a:r>
              <a:rPr lang="zh-CN" altLang="en-US" dirty="0" smtClean="0">
                <a:solidFill>
                  <a:prstClr val="black"/>
                </a:solidFill>
              </a:rPr>
              <a:t>：一般包括常数</a:t>
            </a:r>
            <a:r>
              <a:rPr lang="en-US" altLang="zh-CN" dirty="0" smtClean="0">
                <a:solidFill>
                  <a:prstClr val="black"/>
                </a:solidFill>
              </a:rPr>
              <a:t>O(1)</a:t>
            </a:r>
            <a:r>
              <a:rPr lang="zh-CN" altLang="en-US" dirty="0" smtClean="0">
                <a:solidFill>
                  <a:prstClr val="black"/>
                </a:solidFill>
              </a:rPr>
              <a:t>、多项式</a:t>
            </a:r>
            <a:r>
              <a:rPr lang="en-US" altLang="zh-CN" dirty="0" smtClean="0">
                <a:solidFill>
                  <a:prstClr val="black"/>
                </a:solidFill>
              </a:rPr>
              <a:t>O(</a:t>
            </a:r>
            <a:r>
              <a:rPr lang="en-US" altLang="zh-CN" i="1" dirty="0" err="1" smtClean="0">
                <a:solidFill>
                  <a:prstClr val="black"/>
                </a:solidFill>
              </a:rPr>
              <a:t>n</a:t>
            </a:r>
            <a:r>
              <a:rPr lang="en-US" altLang="zh-CN" i="1" baseline="30000" dirty="0" err="1" smtClean="0">
                <a:solidFill>
                  <a:prstClr val="black"/>
                </a:solidFill>
              </a:rPr>
              <a:t>k</a:t>
            </a:r>
            <a:r>
              <a:rPr lang="en-US" altLang="zh-CN" dirty="0" smtClean="0">
                <a:solidFill>
                  <a:prstClr val="black"/>
                </a:solidFill>
              </a:rPr>
              <a:t>)</a:t>
            </a:r>
            <a:r>
              <a:rPr lang="zh-CN" altLang="en-US" dirty="0" smtClean="0">
                <a:solidFill>
                  <a:prstClr val="black"/>
                </a:solidFill>
              </a:rPr>
              <a:t>和指数（</a:t>
            </a:r>
            <a:r>
              <a:rPr lang="en-US" altLang="zh-CN" dirty="0" smtClean="0">
                <a:solidFill>
                  <a:prstClr val="black"/>
                </a:solidFill>
              </a:rPr>
              <a:t>2</a:t>
            </a:r>
            <a:r>
              <a:rPr lang="en-US" altLang="zh-CN" i="1" baseline="30000" dirty="0" smtClean="0">
                <a:solidFill>
                  <a:prstClr val="black"/>
                </a:solidFill>
              </a:rPr>
              <a:t>n</a:t>
            </a:r>
            <a:r>
              <a:rPr lang="zh-CN" altLang="en-US" dirty="0" smtClean="0">
                <a:solidFill>
                  <a:prstClr val="black"/>
                </a:solidFill>
              </a:rPr>
              <a:t>）三类函数，其中</a:t>
            </a:r>
            <a:r>
              <a:rPr lang="en-US" altLang="zh-CN" dirty="0">
                <a:solidFill>
                  <a:prstClr val="black"/>
                </a:solidFill>
              </a:rPr>
              <a:t>O(1)</a:t>
            </a:r>
            <a:r>
              <a:rPr lang="zh-CN" altLang="en-US" dirty="0" smtClean="0">
                <a:solidFill>
                  <a:prstClr val="black"/>
                </a:solidFill>
              </a:rPr>
              <a:t>是</a:t>
            </a:r>
            <a:r>
              <a:rPr lang="zh-CN" altLang="en-US" dirty="0">
                <a:solidFill>
                  <a:prstClr val="black"/>
                </a:solidFill>
              </a:rPr>
              <a:t>平凡的、（</a:t>
            </a:r>
            <a:r>
              <a:rPr lang="en-US" altLang="zh-CN" dirty="0">
                <a:solidFill>
                  <a:prstClr val="black"/>
                </a:solidFill>
              </a:rPr>
              <a:t>2</a:t>
            </a:r>
            <a:r>
              <a:rPr lang="en-US" altLang="zh-CN" i="1" baseline="30000" dirty="0">
                <a:solidFill>
                  <a:prstClr val="black"/>
                </a:solidFill>
              </a:rPr>
              <a:t>n</a:t>
            </a:r>
            <a:r>
              <a:rPr lang="zh-CN" altLang="en-US" dirty="0">
                <a:solidFill>
                  <a:prstClr val="black"/>
                </a:solidFill>
              </a:rPr>
              <a:t>）是</a:t>
            </a:r>
            <a:r>
              <a:rPr lang="zh-CN" altLang="en-US" dirty="0" smtClean="0">
                <a:solidFill>
                  <a:prstClr val="black"/>
                </a:solidFill>
              </a:rPr>
              <a:t>不可对付的，所以</a:t>
            </a:r>
            <a:r>
              <a:rPr lang="en-US" altLang="zh-CN" dirty="0">
                <a:solidFill>
                  <a:prstClr val="black"/>
                </a:solidFill>
              </a:rPr>
              <a:t>O(</a:t>
            </a:r>
            <a:r>
              <a:rPr lang="en-US" altLang="zh-CN" i="1" dirty="0" err="1">
                <a:solidFill>
                  <a:prstClr val="black"/>
                </a:solidFill>
              </a:rPr>
              <a:t>n</a:t>
            </a:r>
            <a:r>
              <a:rPr lang="en-US" altLang="zh-CN" i="1" baseline="30000" dirty="0" err="1">
                <a:solidFill>
                  <a:prstClr val="black"/>
                </a:solidFill>
              </a:rPr>
              <a:t>k</a:t>
            </a:r>
            <a:r>
              <a:rPr lang="en-US" altLang="zh-CN" dirty="0">
                <a:solidFill>
                  <a:prstClr val="black"/>
                </a:solidFill>
              </a:rPr>
              <a:t>)</a:t>
            </a:r>
            <a:r>
              <a:rPr lang="zh-CN" altLang="en-US" dirty="0" smtClean="0">
                <a:solidFill>
                  <a:prstClr val="black"/>
                </a:solidFill>
              </a:rPr>
              <a:t>是我们主要研究对象。</a:t>
            </a:r>
            <a:endParaRPr lang="zh-CN" altLang="en-US" dirty="0">
              <a:solidFill>
                <a:prstClr val="black"/>
              </a:solidFill>
            </a:endParaRPr>
          </a:p>
        </p:txBody>
      </p:sp>
      <p:sp>
        <p:nvSpPr>
          <p:cNvPr id="4" name="灯片编号占位符 3"/>
          <p:cNvSpPr>
            <a:spLocks noGrp="1"/>
          </p:cNvSpPr>
          <p:nvPr>
            <p:ph type="sldNum" sz="quarter" idx="10"/>
          </p:nvPr>
        </p:nvSpPr>
        <p:spPr/>
        <p:txBody>
          <a:bodyPr/>
          <a:lstStyle/>
          <a:p>
            <a:pPr>
              <a:defRPr/>
            </a:pPr>
            <a:fld id="{7B2C5E71-C718-487F-A962-7187061272F4}" type="slidenum">
              <a:rPr lang="zh-CN" altLang="en-US" smtClean="0"/>
              <a:pPr>
                <a:defRPr/>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50825" y="44450"/>
            <a:ext cx="8642350" cy="792163"/>
          </a:xfrm>
        </p:spPr>
        <p:txBody>
          <a:bodyPr/>
          <a:lstStyle/>
          <a:p>
            <a:r>
              <a:rPr lang="en-US" altLang="zh-CN" dirty="0" smtClean="0"/>
              <a:t>2</a:t>
            </a:r>
            <a:r>
              <a:rPr lang="zh-CN" altLang="en-US" dirty="0" smtClean="0"/>
              <a:t>、问题的确定</a:t>
            </a:r>
            <a:r>
              <a:rPr lang="zh-CN" altLang="en-US" dirty="0" smtClean="0">
                <a:latin typeface="Bell MT" panose="02020503060305020303" pitchFamily="18" charset="0"/>
              </a:rPr>
              <a:t>性与非确定性求解</a:t>
            </a:r>
            <a:endParaRPr lang="zh-CN" altLang="en-US" dirty="0" smtClean="0"/>
          </a:p>
        </p:txBody>
      </p:sp>
      <p:sp>
        <p:nvSpPr>
          <p:cNvPr id="18435" name="内容占位符 2"/>
          <p:cNvSpPr>
            <a:spLocks noGrp="1"/>
          </p:cNvSpPr>
          <p:nvPr>
            <p:ph idx="1"/>
          </p:nvPr>
        </p:nvSpPr>
        <p:spPr>
          <a:xfrm>
            <a:off x="215757" y="883577"/>
            <a:ext cx="8726223" cy="5858535"/>
          </a:xfrm>
        </p:spPr>
        <p:txBody>
          <a:bodyPr/>
          <a:lstStyle/>
          <a:p>
            <a:pPr lvl="1">
              <a:spcBef>
                <a:spcPts val="500"/>
              </a:spcBef>
              <a:buFont typeface="Wingdings" panose="05000000000000000000" pitchFamily="2" charset="2"/>
              <a:buAutoNum type="arabicParenBoth"/>
              <a:defRPr/>
            </a:pPr>
            <a:r>
              <a:rPr lang="zh-CN" altLang="en-US" b="1" dirty="0"/>
              <a:t>确定图灵机与问题确定性</a:t>
            </a:r>
            <a:r>
              <a:rPr lang="zh-CN" altLang="en-US" b="1" dirty="0" smtClean="0"/>
              <a:t>求解</a:t>
            </a:r>
          </a:p>
          <a:p>
            <a:pPr lvl="2">
              <a:lnSpc>
                <a:spcPct val="100000"/>
              </a:lnSpc>
              <a:spcBef>
                <a:spcPts val="500"/>
              </a:spcBef>
              <a:defRPr/>
            </a:pPr>
            <a:r>
              <a:rPr lang="zh-CN" altLang="en-US" b="1" dirty="0" smtClean="0"/>
              <a:t>确定图灵机</a:t>
            </a:r>
            <a:r>
              <a:rPr lang="zh-CN" altLang="en-US" dirty="0" smtClean="0"/>
              <a:t>：图灵机</a:t>
            </a:r>
            <a:r>
              <a:rPr lang="zh-CN" altLang="en-US" dirty="0"/>
              <a:t>在解题过程</a:t>
            </a:r>
            <a:r>
              <a:rPr lang="zh-CN" altLang="en-US" dirty="0" smtClean="0"/>
              <a:t>中，当从目前状态演变到到</a:t>
            </a:r>
            <a:r>
              <a:rPr lang="zh-CN" altLang="en-US" dirty="0"/>
              <a:t>下一</a:t>
            </a:r>
            <a:r>
              <a:rPr lang="zh-CN" altLang="en-US" dirty="0" smtClean="0"/>
              <a:t>状态</a:t>
            </a:r>
            <a:r>
              <a:rPr lang="zh-CN" altLang="en-US" dirty="0"/>
              <a:t>，</a:t>
            </a:r>
            <a:r>
              <a:rPr lang="zh-CN" altLang="en-US" dirty="0" smtClean="0"/>
              <a:t>只有唯一确定的一</a:t>
            </a:r>
            <a:r>
              <a:rPr lang="zh-CN" altLang="en-US" dirty="0"/>
              <a:t>条</a:t>
            </a:r>
            <a:r>
              <a:rPr lang="zh-CN" altLang="en-US" dirty="0" smtClean="0"/>
              <a:t>路线时，</a:t>
            </a:r>
            <a:r>
              <a:rPr lang="zh-CN" altLang="en-US" dirty="0"/>
              <a:t>则</a:t>
            </a:r>
            <a:r>
              <a:rPr lang="zh-CN" altLang="en-US" dirty="0" smtClean="0"/>
              <a:t>称为</a:t>
            </a:r>
            <a:r>
              <a:rPr lang="zh-CN" altLang="en-US" b="1" dirty="0" smtClean="0"/>
              <a:t>确定图灵机</a:t>
            </a:r>
            <a:r>
              <a:rPr lang="en-US" altLang="zh-CN" dirty="0" smtClean="0"/>
              <a:t>DTM</a:t>
            </a:r>
            <a:r>
              <a:rPr lang="zh-CN" altLang="en-US" dirty="0" smtClean="0"/>
              <a:t>（</a:t>
            </a:r>
            <a:r>
              <a:rPr lang="en-US" altLang="zh-CN" dirty="0" smtClean="0"/>
              <a:t>Deterministic Turing Machine</a:t>
            </a:r>
            <a:r>
              <a:rPr lang="zh-CN" altLang="en-US" dirty="0" smtClean="0"/>
              <a:t>）</a:t>
            </a:r>
            <a:r>
              <a:rPr lang="zh-CN" altLang="en-US" dirty="0"/>
              <a:t>。</a:t>
            </a:r>
          </a:p>
          <a:p>
            <a:pPr lvl="2">
              <a:lnSpc>
                <a:spcPct val="100000"/>
              </a:lnSpc>
              <a:spcBef>
                <a:spcPts val="500"/>
              </a:spcBef>
              <a:buFont typeface="+mj-ea"/>
              <a:buAutoNum type="circleNumDbPlain"/>
              <a:defRPr/>
            </a:pPr>
            <a:r>
              <a:rPr lang="zh-CN" altLang="en-US" b="1" dirty="0" smtClean="0"/>
              <a:t>确定性求解</a:t>
            </a:r>
            <a:r>
              <a:rPr lang="zh-CN" altLang="en-US" dirty="0" smtClean="0"/>
              <a:t>：在确定图灵机</a:t>
            </a:r>
            <a:r>
              <a:rPr lang="en-US" altLang="zh-CN" dirty="0" smtClean="0"/>
              <a:t>DTM</a:t>
            </a:r>
            <a:r>
              <a:rPr lang="zh-CN" altLang="en-US" dirty="0" smtClean="0"/>
              <a:t>上进行问题求解称为问题的确定性求解。</a:t>
            </a:r>
            <a:endParaRPr lang="en-US" altLang="zh-CN" dirty="0" smtClean="0"/>
          </a:p>
          <a:p>
            <a:pPr lvl="1">
              <a:spcBef>
                <a:spcPts val="500"/>
              </a:spcBef>
              <a:buFont typeface="+mj-ea"/>
              <a:buAutoNum type="arabicParenBoth"/>
              <a:defRPr/>
            </a:pPr>
            <a:r>
              <a:rPr lang="zh-CN" altLang="en-US" b="1" dirty="0" smtClean="0"/>
              <a:t>非确定图灵机与问题非确定性求解</a:t>
            </a:r>
            <a:endParaRPr lang="zh-CN" altLang="en-US" b="1" dirty="0"/>
          </a:p>
          <a:p>
            <a:pPr lvl="2">
              <a:lnSpc>
                <a:spcPct val="100000"/>
              </a:lnSpc>
              <a:spcBef>
                <a:spcPts val="500"/>
              </a:spcBef>
              <a:defRPr/>
            </a:pPr>
            <a:r>
              <a:rPr lang="zh-CN" altLang="en-US" b="1" dirty="0" smtClean="0"/>
              <a:t>非确定</a:t>
            </a:r>
            <a:r>
              <a:rPr lang="zh-CN" altLang="en-US" b="1" dirty="0"/>
              <a:t>图灵机</a:t>
            </a:r>
            <a:r>
              <a:rPr lang="zh-CN" altLang="en-US" dirty="0"/>
              <a:t>：图灵机在解题过程中，当从目前状态演变到到下一</a:t>
            </a:r>
            <a:r>
              <a:rPr lang="zh-CN" altLang="en-US" dirty="0" smtClean="0"/>
              <a:t>状态，存在着多种选择而不能唯一确定时</a:t>
            </a:r>
            <a:r>
              <a:rPr lang="zh-CN" altLang="en-US" dirty="0"/>
              <a:t>，则</a:t>
            </a:r>
            <a:r>
              <a:rPr lang="zh-CN" altLang="en-US" dirty="0" smtClean="0"/>
              <a:t>称为</a:t>
            </a:r>
            <a:r>
              <a:rPr lang="zh-CN" altLang="en-US" b="1" dirty="0" smtClean="0"/>
              <a:t>非确定图灵机</a:t>
            </a:r>
            <a:r>
              <a:rPr lang="en-US" altLang="zh-CN" dirty="0" smtClean="0"/>
              <a:t>NTM</a:t>
            </a:r>
            <a:r>
              <a:rPr lang="zh-CN" altLang="en-US" dirty="0" smtClean="0"/>
              <a:t>（</a:t>
            </a:r>
            <a:r>
              <a:rPr lang="en-US" altLang="zh-CN" dirty="0" smtClean="0"/>
              <a:t>Nondeterministic </a:t>
            </a:r>
            <a:r>
              <a:rPr lang="en-US" altLang="zh-CN" dirty="0"/>
              <a:t>Turing Machine</a:t>
            </a:r>
            <a:r>
              <a:rPr lang="zh-CN" altLang="en-US" dirty="0"/>
              <a:t>）。</a:t>
            </a:r>
          </a:p>
          <a:p>
            <a:pPr lvl="2">
              <a:lnSpc>
                <a:spcPct val="100000"/>
              </a:lnSpc>
              <a:spcBef>
                <a:spcPts val="500"/>
              </a:spcBef>
              <a:defRPr/>
            </a:pPr>
            <a:r>
              <a:rPr lang="zh-CN" altLang="en-US" b="1" dirty="0" smtClean="0"/>
              <a:t>非确定性</a:t>
            </a:r>
            <a:r>
              <a:rPr lang="zh-CN" altLang="en-US" b="1" dirty="0"/>
              <a:t>求解</a:t>
            </a:r>
            <a:r>
              <a:rPr lang="zh-CN" altLang="en-US" dirty="0"/>
              <a:t>：</a:t>
            </a:r>
            <a:r>
              <a:rPr lang="zh-CN" altLang="en-US" dirty="0" smtClean="0"/>
              <a:t>在非确定图灵机</a:t>
            </a:r>
            <a:r>
              <a:rPr lang="en-US" altLang="zh-CN" dirty="0" smtClean="0"/>
              <a:t>NTM</a:t>
            </a:r>
            <a:r>
              <a:rPr lang="zh-CN" altLang="en-US" dirty="0"/>
              <a:t>上进行问题求解称为问题</a:t>
            </a:r>
            <a:r>
              <a:rPr lang="zh-CN" altLang="en-US" dirty="0" smtClean="0"/>
              <a:t>的非确定性</a:t>
            </a:r>
            <a:r>
              <a:rPr lang="zh-CN" altLang="en-US" dirty="0"/>
              <a:t>求解</a:t>
            </a:r>
            <a:r>
              <a:rPr lang="zh-CN" altLang="en-US" dirty="0" smtClean="0"/>
              <a:t>。</a:t>
            </a:r>
            <a:endParaRPr lang="en-US" altLang="zh-CN" dirty="0" smtClean="0"/>
          </a:p>
          <a:p>
            <a:pPr marL="1235075" lvl="3" indent="0">
              <a:lnSpc>
                <a:spcPct val="100000"/>
              </a:lnSpc>
              <a:spcBef>
                <a:spcPts val="500"/>
              </a:spcBef>
              <a:buNone/>
              <a:defRPr/>
            </a:pPr>
            <a:r>
              <a:rPr lang="en-US" altLang="zh-CN" sz="1800" dirty="0" smtClean="0"/>
              <a:t>[</a:t>
            </a:r>
            <a:r>
              <a:rPr lang="zh-CN" altLang="en-US" sz="1800" dirty="0" smtClean="0"/>
              <a:t>注</a:t>
            </a:r>
            <a:r>
              <a:rPr lang="en-US" altLang="zh-CN" sz="1800" dirty="0" smtClean="0"/>
              <a:t>]</a:t>
            </a:r>
            <a:r>
              <a:rPr lang="zh-CN" altLang="en-US" sz="1800" dirty="0" smtClean="0"/>
              <a:t>：</a:t>
            </a:r>
            <a:r>
              <a:rPr lang="zh-CN" altLang="zh-CN" sz="1800" b="1" dirty="0"/>
              <a:t>概率</a:t>
            </a:r>
            <a:r>
              <a:rPr lang="zh-CN" altLang="zh-CN" sz="1800" b="1" dirty="0" smtClean="0"/>
              <a:t>图灵机</a:t>
            </a:r>
            <a:r>
              <a:rPr lang="zh-CN" altLang="en-US" sz="1800" dirty="0" smtClean="0"/>
              <a:t>：当从目前状态进入下一状态无法唯一确定时，可采用投掷硬币（</a:t>
            </a:r>
            <a:r>
              <a:rPr lang="en-US" altLang="zh-CN" sz="1800" dirty="0" smtClean="0"/>
              <a:t>Toss Coin</a:t>
            </a:r>
            <a:r>
              <a:rPr lang="zh-CN" altLang="en-US" sz="1800" dirty="0" smtClean="0"/>
              <a:t>）的办法，按投掷的正</a:t>
            </a:r>
            <a:r>
              <a:rPr lang="en-US" altLang="zh-CN" sz="1800" dirty="0" smtClean="0"/>
              <a:t>/</a:t>
            </a:r>
            <a:r>
              <a:rPr lang="zh-CN" altLang="en-US" sz="1800" dirty="0" smtClean="0"/>
              <a:t>反结果选择下一状态，此时称为概率图灵机</a:t>
            </a:r>
            <a:r>
              <a:rPr lang="en-US" altLang="zh-CN" sz="1800" dirty="0" smtClean="0"/>
              <a:t>PTM</a:t>
            </a:r>
            <a:r>
              <a:rPr lang="zh-CN" altLang="en-US" sz="1800" dirty="0" smtClean="0"/>
              <a:t>（</a:t>
            </a:r>
            <a:r>
              <a:rPr lang="en-US" altLang="zh-CN" sz="1800" dirty="0" smtClean="0"/>
              <a:t>Probabilistic Turing  Machine</a:t>
            </a:r>
            <a:r>
              <a:rPr lang="zh-CN" altLang="en-US" sz="1800" dirty="0" smtClean="0"/>
              <a:t>）</a:t>
            </a:r>
            <a:r>
              <a:rPr lang="zh-CN" altLang="en-US" sz="1400" dirty="0" smtClean="0"/>
              <a:t>。</a:t>
            </a:r>
            <a:endParaRPr lang="zh-CN" altLang="en-US" sz="1400" dirty="0"/>
          </a:p>
        </p:txBody>
      </p:sp>
      <p:sp>
        <p:nvSpPr>
          <p:cNvPr id="4" name="灯片编号占位符 3"/>
          <p:cNvSpPr>
            <a:spLocks noGrp="1"/>
          </p:cNvSpPr>
          <p:nvPr>
            <p:ph type="sldNum" sz="quarter" idx="10"/>
          </p:nvPr>
        </p:nvSpPr>
        <p:spPr/>
        <p:txBody>
          <a:bodyPr/>
          <a:lstStyle/>
          <a:p>
            <a:pPr>
              <a:defRPr/>
            </a:pPr>
            <a:fld id="{3022B680-0334-4977-92CA-14583227B2D7}" type="slidenum">
              <a:rPr lang="zh-CN" altLang="en-US" smtClean="0"/>
              <a:pPr>
                <a:defRPr/>
              </a:pPr>
              <a:t>6</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0825" y="44450"/>
            <a:ext cx="8642350" cy="792163"/>
          </a:xfrm>
        </p:spPr>
        <p:txBody>
          <a:bodyPr/>
          <a:lstStyle/>
          <a:p>
            <a:r>
              <a:rPr lang="en-US" altLang="zh-CN" dirty="0" smtClean="0"/>
              <a:t>3</a:t>
            </a:r>
            <a:r>
              <a:rPr lang="zh-CN" altLang="en-US" dirty="0" smtClean="0"/>
              <a:t>、</a:t>
            </a:r>
            <a:r>
              <a:rPr lang="en-US" altLang="zh-CN" dirty="0" smtClean="0"/>
              <a:t>P</a:t>
            </a:r>
            <a:r>
              <a:rPr lang="zh-CN" altLang="en-US" dirty="0" smtClean="0"/>
              <a:t>类问题与</a:t>
            </a:r>
            <a:r>
              <a:rPr lang="en-US" altLang="zh-CN" dirty="0" smtClean="0"/>
              <a:t>NP</a:t>
            </a:r>
            <a:r>
              <a:rPr lang="zh-CN" altLang="en-US" dirty="0" smtClean="0"/>
              <a:t>类问题</a:t>
            </a:r>
          </a:p>
        </p:txBody>
      </p:sp>
      <p:sp>
        <p:nvSpPr>
          <p:cNvPr id="3" name="内容占位符 2"/>
          <p:cNvSpPr>
            <a:spLocks noGrp="1"/>
          </p:cNvSpPr>
          <p:nvPr>
            <p:ph idx="1"/>
          </p:nvPr>
        </p:nvSpPr>
        <p:spPr>
          <a:xfrm>
            <a:off x="250825" y="836613"/>
            <a:ext cx="8642350" cy="5905500"/>
          </a:xfrm>
        </p:spPr>
        <p:txBody>
          <a:bodyPr/>
          <a:lstStyle/>
          <a:p>
            <a:pPr lvl="1">
              <a:buFont typeface="Wingdings" panose="05000000000000000000" pitchFamily="2" charset="2"/>
              <a:buAutoNum type="arabicParenBoth"/>
              <a:defRPr/>
            </a:pPr>
            <a:r>
              <a:rPr lang="en-US" altLang="zh-CN" b="1" dirty="0" smtClean="0"/>
              <a:t>P</a:t>
            </a:r>
            <a:r>
              <a:rPr lang="zh-CN" altLang="en-US" b="1" dirty="0" smtClean="0"/>
              <a:t>类问题及其多项式时间的求解</a:t>
            </a:r>
            <a:endParaRPr lang="en-US" altLang="zh-CN" b="1" dirty="0" smtClean="0"/>
          </a:p>
          <a:p>
            <a:pPr lvl="2">
              <a:lnSpc>
                <a:spcPct val="100000"/>
              </a:lnSpc>
              <a:defRPr/>
            </a:pPr>
            <a:r>
              <a:rPr lang="en-US" altLang="zh-CN" b="1" dirty="0"/>
              <a:t>P</a:t>
            </a:r>
            <a:r>
              <a:rPr lang="zh-CN" altLang="en-US" b="1" dirty="0"/>
              <a:t>类</a:t>
            </a:r>
            <a:r>
              <a:rPr lang="zh-CN" altLang="en-US" b="1" dirty="0" smtClean="0"/>
              <a:t>问题定义</a:t>
            </a:r>
            <a:r>
              <a:rPr lang="zh-CN" altLang="en-US" dirty="0" smtClean="0"/>
              <a:t>：在确定的图灵机上，多项式时间</a:t>
            </a:r>
            <a:r>
              <a:rPr lang="zh-CN" altLang="en-US" dirty="0"/>
              <a:t>内可求解的一类</a:t>
            </a:r>
            <a:r>
              <a:rPr lang="zh-CN" altLang="en-US" dirty="0" smtClean="0"/>
              <a:t>问题称为</a:t>
            </a:r>
            <a:r>
              <a:rPr lang="en-US" altLang="zh-CN" dirty="0" smtClean="0"/>
              <a:t>P</a:t>
            </a:r>
            <a:r>
              <a:rPr lang="zh-CN" altLang="en-US" dirty="0" smtClean="0"/>
              <a:t>类问题。例如最短路径问题，最小生成树问题，网络最大流问题等都是</a:t>
            </a:r>
            <a:r>
              <a:rPr lang="en-US" altLang="zh-CN" dirty="0" smtClean="0"/>
              <a:t>P</a:t>
            </a:r>
            <a:r>
              <a:rPr lang="zh-CN" altLang="en-US" dirty="0" smtClean="0"/>
              <a:t>类问题。</a:t>
            </a:r>
            <a:endParaRPr lang="en-US" altLang="zh-CN" dirty="0"/>
          </a:p>
          <a:p>
            <a:pPr lvl="2">
              <a:lnSpc>
                <a:spcPct val="100000"/>
              </a:lnSpc>
              <a:defRPr/>
            </a:pPr>
            <a:r>
              <a:rPr lang="en-US" altLang="zh-CN" b="1" dirty="0" smtClean="0">
                <a:solidFill>
                  <a:prstClr val="black"/>
                </a:solidFill>
              </a:rPr>
              <a:t>P</a:t>
            </a:r>
            <a:r>
              <a:rPr lang="zh-CN" altLang="en-US" b="1" dirty="0" smtClean="0">
                <a:solidFill>
                  <a:prstClr val="black"/>
                </a:solidFill>
              </a:rPr>
              <a:t>类</a:t>
            </a:r>
            <a:r>
              <a:rPr lang="zh-CN" altLang="en-US" b="1" dirty="0">
                <a:solidFill>
                  <a:prstClr val="black"/>
                </a:solidFill>
              </a:rPr>
              <a:t>问题确定性算法求解</a:t>
            </a:r>
            <a:r>
              <a:rPr lang="zh-CN" altLang="en-US" dirty="0" smtClean="0">
                <a:solidFill>
                  <a:prstClr val="black"/>
                </a:solidFill>
              </a:rPr>
              <a:t>：</a:t>
            </a:r>
            <a:r>
              <a:rPr lang="en-US" altLang="zh-CN" dirty="0" smtClean="0">
                <a:solidFill>
                  <a:prstClr val="black"/>
                </a:solidFill>
              </a:rPr>
              <a:t>P</a:t>
            </a:r>
            <a:r>
              <a:rPr lang="zh-CN" altLang="en-US" dirty="0" smtClean="0">
                <a:solidFill>
                  <a:prstClr val="black"/>
                </a:solidFill>
              </a:rPr>
              <a:t>类问题可用确定性算法求解，所谓确定性算法系指对同样的输入多次执行确定性算法，其输出结果是不变的。</a:t>
            </a:r>
            <a:endParaRPr lang="zh-CN" altLang="en-US" dirty="0">
              <a:solidFill>
                <a:prstClr val="black"/>
              </a:solidFill>
            </a:endParaRPr>
          </a:p>
          <a:p>
            <a:pPr marL="808038" lvl="2" indent="0">
              <a:lnSpc>
                <a:spcPct val="100000"/>
              </a:lnSpc>
              <a:buNone/>
              <a:defRPr/>
            </a:pPr>
            <a:r>
              <a:rPr lang="en-US" altLang="zh-CN" dirty="0" smtClean="0">
                <a:solidFill>
                  <a:prstClr val="black"/>
                </a:solidFill>
              </a:rPr>
              <a:t>[</a:t>
            </a:r>
            <a:r>
              <a:rPr lang="zh-CN" altLang="en-US" dirty="0" smtClean="0">
                <a:solidFill>
                  <a:prstClr val="black"/>
                </a:solidFill>
              </a:rPr>
              <a:t>注</a:t>
            </a:r>
            <a:r>
              <a:rPr lang="en-US" altLang="zh-CN" dirty="0" smtClean="0">
                <a:solidFill>
                  <a:prstClr val="black"/>
                </a:solidFill>
              </a:rPr>
              <a:t>]</a:t>
            </a:r>
            <a:r>
              <a:rPr lang="zh-CN" altLang="en-US" dirty="0" smtClean="0">
                <a:solidFill>
                  <a:prstClr val="black"/>
                </a:solidFill>
              </a:rPr>
              <a:t>可求解问题的时间定义为多项式时间</a:t>
            </a:r>
            <a:r>
              <a:rPr lang="en-US" altLang="zh-CN" dirty="0" smtClean="0">
                <a:solidFill>
                  <a:prstClr val="black"/>
                </a:solidFill>
              </a:rPr>
              <a:t>O(</a:t>
            </a:r>
            <a:r>
              <a:rPr lang="en-US" altLang="zh-CN" i="1" dirty="0" err="1" smtClean="0">
                <a:solidFill>
                  <a:prstClr val="black"/>
                </a:solidFill>
              </a:rPr>
              <a:t>n</a:t>
            </a:r>
            <a:r>
              <a:rPr lang="en-US" altLang="zh-CN" i="1" baseline="30000" dirty="0" err="1" smtClean="0">
                <a:solidFill>
                  <a:prstClr val="black"/>
                </a:solidFill>
              </a:rPr>
              <a:t>k</a:t>
            </a:r>
            <a:r>
              <a:rPr lang="en-US" altLang="zh-CN" dirty="0" smtClean="0">
                <a:solidFill>
                  <a:prstClr val="black"/>
                </a:solidFill>
              </a:rPr>
              <a:t>)(</a:t>
            </a:r>
            <a:r>
              <a:rPr lang="en-US" altLang="zh-CN" i="1" dirty="0" smtClean="0">
                <a:solidFill>
                  <a:prstClr val="black"/>
                </a:solidFill>
              </a:rPr>
              <a:t>k</a:t>
            </a:r>
            <a:r>
              <a:rPr lang="zh-CN" altLang="en-US" dirty="0" smtClean="0">
                <a:solidFill>
                  <a:prstClr val="black"/>
                </a:solidFill>
              </a:rPr>
              <a:t>为某一常数</a:t>
            </a:r>
            <a:r>
              <a:rPr lang="en-US" altLang="zh-CN" dirty="0" smtClean="0">
                <a:solidFill>
                  <a:prstClr val="black"/>
                </a:solidFill>
              </a:rPr>
              <a:t>)</a:t>
            </a:r>
            <a:r>
              <a:rPr lang="zh-CN" altLang="en-US" dirty="0" smtClean="0">
                <a:solidFill>
                  <a:prstClr val="black"/>
                </a:solidFill>
              </a:rPr>
              <a:t>的证据为：</a:t>
            </a:r>
            <a:endParaRPr lang="en-US" altLang="zh-CN" dirty="0" smtClean="0">
              <a:solidFill>
                <a:prstClr val="black"/>
              </a:solidFill>
            </a:endParaRPr>
          </a:p>
          <a:p>
            <a:pPr lvl="3">
              <a:buFont typeface="+mj-ea"/>
              <a:buAutoNum type="circleNumDbPlain"/>
              <a:defRPr/>
            </a:pPr>
            <a:r>
              <a:rPr lang="zh-CN" altLang="en-US" dirty="0" smtClean="0">
                <a:solidFill>
                  <a:prstClr val="black"/>
                </a:solidFill>
              </a:rPr>
              <a:t>多项式时间的求解算法可运行在很多不同的计算模型上，其结果保持不变。</a:t>
            </a:r>
            <a:endParaRPr lang="en-US" altLang="zh-CN" dirty="0" smtClean="0">
              <a:solidFill>
                <a:prstClr val="black"/>
              </a:solidFill>
            </a:endParaRPr>
          </a:p>
          <a:p>
            <a:pPr lvl="3">
              <a:buFont typeface="+mj-ea"/>
              <a:buAutoNum type="circleNumDbPlain"/>
              <a:defRPr/>
            </a:pPr>
            <a:r>
              <a:rPr lang="zh-CN" altLang="en-US" dirty="0" smtClean="0">
                <a:solidFill>
                  <a:prstClr val="black"/>
                </a:solidFill>
              </a:rPr>
              <a:t>因为加法、乘法和组合运算是多项式封闭的，所以多项式时间可解问题具有很好的封闭性。</a:t>
            </a:r>
            <a:endParaRPr lang="en-US" altLang="zh-CN" dirty="0" smtClean="0">
              <a:solidFill>
                <a:prstClr val="black"/>
              </a:solidFill>
            </a:endParaRPr>
          </a:p>
          <a:p>
            <a:pPr lvl="3">
              <a:buFont typeface="+mj-ea"/>
              <a:buAutoNum type="circleNumDbPlain"/>
              <a:defRPr/>
            </a:pPr>
            <a:r>
              <a:rPr lang="zh-CN" altLang="en-US" dirty="0" smtClean="0">
                <a:solidFill>
                  <a:prstClr val="black"/>
                </a:solidFill>
              </a:rPr>
              <a:t>虽然求解问题的高阶多项式时间可能是很长的，但是一旦一个问题的多项式时间的算法发现后，往往随即就会有不断的可观改进。</a:t>
            </a:r>
            <a:endParaRPr lang="en-US" altLang="zh-CN" dirty="0" smtClean="0">
              <a:solidFill>
                <a:prstClr val="black"/>
              </a:solidFill>
            </a:endParaRPr>
          </a:p>
          <a:p>
            <a:pPr lvl="1">
              <a:buFont typeface="Wingdings" panose="05000000000000000000" pitchFamily="2" charset="2"/>
              <a:buAutoNum type="arabicParenBoth"/>
              <a:defRPr/>
            </a:pPr>
            <a:r>
              <a:rPr lang="en-US" altLang="zh-CN" b="1" dirty="0" smtClean="0"/>
              <a:t>NP</a:t>
            </a:r>
            <a:r>
              <a:rPr lang="zh-CN" altLang="en-US" b="1" dirty="0"/>
              <a:t>类问题及其</a:t>
            </a:r>
            <a:r>
              <a:rPr lang="zh-CN" altLang="en-US" b="1" dirty="0" smtClean="0"/>
              <a:t>多项式时间的验证</a:t>
            </a:r>
            <a:endParaRPr lang="en-US" altLang="zh-CN" b="1" dirty="0" smtClean="0"/>
          </a:p>
          <a:p>
            <a:pPr lvl="2">
              <a:lnSpc>
                <a:spcPct val="100000"/>
              </a:lnSpc>
              <a:spcBef>
                <a:spcPts val="300"/>
              </a:spcBef>
              <a:defRPr/>
            </a:pPr>
            <a:r>
              <a:rPr lang="en-US" altLang="zh-CN" b="1" dirty="0" smtClean="0"/>
              <a:t>NP</a:t>
            </a:r>
            <a:r>
              <a:rPr lang="zh-CN" altLang="en-US" b="1" dirty="0" smtClean="0"/>
              <a:t>类问题定义</a:t>
            </a:r>
            <a:r>
              <a:rPr lang="zh-CN" altLang="en-US" dirty="0" smtClean="0"/>
              <a:t>：</a:t>
            </a:r>
            <a:endParaRPr lang="en-US" altLang="zh-CN" dirty="0" smtClean="0"/>
          </a:p>
          <a:p>
            <a:pPr lvl="3">
              <a:spcBef>
                <a:spcPts val="200"/>
              </a:spcBef>
              <a:defRPr/>
            </a:pPr>
            <a:r>
              <a:rPr lang="en-US" altLang="zh-CN" b="1" dirty="0" smtClean="0"/>
              <a:t>NP</a:t>
            </a:r>
            <a:r>
              <a:rPr lang="zh-CN" altLang="en-US" b="1" dirty="0" smtClean="0"/>
              <a:t>类问题一般定义</a:t>
            </a:r>
            <a:r>
              <a:rPr lang="zh-CN" altLang="en-US" dirty="0" smtClean="0"/>
              <a:t>：在</a:t>
            </a:r>
            <a:r>
              <a:rPr lang="zh-CN" altLang="en-US" dirty="0"/>
              <a:t>非确定的</a:t>
            </a:r>
            <a:r>
              <a:rPr lang="zh-CN" altLang="en-US" dirty="0" smtClean="0"/>
              <a:t>图灵机上，多项式时间内可验证的一类问题称为</a:t>
            </a:r>
            <a:r>
              <a:rPr lang="en-US" altLang="zh-CN" dirty="0" smtClean="0"/>
              <a:t>NP</a:t>
            </a:r>
            <a:r>
              <a:rPr lang="zh-CN" altLang="en-US" dirty="0" smtClean="0"/>
              <a:t>类问题。例如验证一条回路是否是一条</a:t>
            </a:r>
            <a:r>
              <a:rPr lang="zh-CN" altLang="en-US" b="1" dirty="0" smtClean="0"/>
              <a:t>欧拉回路</a:t>
            </a:r>
            <a:r>
              <a:rPr lang="zh-CN" altLang="en-US" dirty="0" smtClean="0"/>
              <a:t>（从原点出发，不重复地访问每一条边一次且仅一次，又回到原点的一条回路）就是个</a:t>
            </a:r>
            <a:r>
              <a:rPr lang="en-US" altLang="zh-CN" dirty="0" smtClean="0"/>
              <a:t>NP</a:t>
            </a:r>
            <a:r>
              <a:rPr lang="zh-CN" altLang="en-US" dirty="0" smtClean="0"/>
              <a:t>问题。它只要检查此回路是否包含了所有的顶点且每个顶点仅经过一次。</a:t>
            </a:r>
            <a:endParaRPr lang="zh-CN" altLang="en-US" dirty="0"/>
          </a:p>
          <a:p>
            <a:pPr marL="1538288" lvl="4" indent="0">
              <a:spcBef>
                <a:spcPts val="200"/>
              </a:spcBef>
              <a:buNone/>
              <a:defRPr/>
            </a:pPr>
            <a:r>
              <a:rPr lang="en-US" altLang="zh-CN" sz="1400" dirty="0"/>
              <a:t>[</a:t>
            </a:r>
            <a:r>
              <a:rPr lang="zh-CN" altLang="en-US" sz="1400" dirty="0"/>
              <a:t>注</a:t>
            </a:r>
            <a:r>
              <a:rPr lang="en-US" altLang="zh-CN" sz="1400" dirty="0"/>
              <a:t>]</a:t>
            </a:r>
            <a:r>
              <a:rPr lang="zh-CN" altLang="en-US" sz="1400" dirty="0" smtClean="0"/>
              <a:t>：但找出</a:t>
            </a:r>
            <a:r>
              <a:rPr lang="en-US" altLang="zh-CN" sz="1400" dirty="0" smtClean="0"/>
              <a:t>n</a:t>
            </a:r>
            <a:r>
              <a:rPr lang="zh-CN" altLang="en-US" sz="1400" dirty="0" smtClean="0"/>
              <a:t>点无向图中的欧拉回路却是个</a:t>
            </a:r>
            <a:r>
              <a:rPr lang="en-US" altLang="zh-CN" sz="1400" dirty="0" smtClean="0"/>
              <a:t>NP</a:t>
            </a:r>
            <a:r>
              <a:rPr lang="zh-CN" altLang="en-US" sz="1400" dirty="0" smtClean="0"/>
              <a:t>完全问题（通常用穷举法，列出所有顶点的排列（</a:t>
            </a:r>
            <a:r>
              <a:rPr lang="en-US" altLang="zh-CN" sz="1400" dirty="0" smtClean="0"/>
              <a:t>n!</a:t>
            </a:r>
            <a:r>
              <a:rPr lang="zh-CN" altLang="en-US" sz="1400" dirty="0" smtClean="0"/>
              <a:t>），然后检查每一种排列是否是一条欧拉回路，其时间是指数级的）。</a:t>
            </a:r>
            <a:endParaRPr lang="zh-CN" altLang="en-US" sz="1400" dirty="0"/>
          </a:p>
        </p:txBody>
      </p:sp>
      <p:sp>
        <p:nvSpPr>
          <p:cNvPr id="4" name="灯片编号占位符 3"/>
          <p:cNvSpPr>
            <a:spLocks noGrp="1"/>
          </p:cNvSpPr>
          <p:nvPr>
            <p:ph type="sldNum" sz="quarter" idx="10"/>
          </p:nvPr>
        </p:nvSpPr>
        <p:spPr/>
        <p:txBody>
          <a:bodyPr/>
          <a:lstStyle/>
          <a:p>
            <a:pPr>
              <a:defRPr/>
            </a:pPr>
            <a:fld id="{7B2C5E71-C718-487F-A962-7187061272F4}" type="slidenum">
              <a:rPr lang="zh-CN" altLang="en-US" smtClean="0"/>
              <a:pPr>
                <a:defRPr/>
              </a:pPr>
              <a:t>7</a:t>
            </a:fld>
            <a:endParaRPr lang="zh-CN" altLang="en-US" dirty="0"/>
          </a:p>
        </p:txBody>
      </p:sp>
    </p:spTree>
    <p:extLst>
      <p:ext uri="{BB962C8B-B14F-4D97-AF65-F5344CB8AC3E}">
        <p14:creationId xmlns:p14="http://schemas.microsoft.com/office/powerpoint/2010/main" val="2486396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0825" y="44450"/>
            <a:ext cx="8642350" cy="792163"/>
          </a:xfrm>
        </p:spPr>
        <p:txBody>
          <a:bodyPr/>
          <a:lstStyle/>
          <a:p>
            <a:r>
              <a:rPr lang="en-US" altLang="zh-CN" dirty="0" smtClean="0"/>
              <a:t>3</a:t>
            </a:r>
            <a:r>
              <a:rPr lang="zh-CN" altLang="en-US" dirty="0" smtClean="0"/>
              <a:t>、</a:t>
            </a:r>
            <a:r>
              <a:rPr lang="en-US" altLang="zh-CN" dirty="0" smtClean="0"/>
              <a:t>P</a:t>
            </a:r>
            <a:r>
              <a:rPr lang="zh-CN" altLang="en-US" dirty="0" smtClean="0"/>
              <a:t>类问题与</a:t>
            </a:r>
            <a:r>
              <a:rPr lang="en-US" altLang="zh-CN" dirty="0" smtClean="0"/>
              <a:t>NP</a:t>
            </a:r>
            <a:r>
              <a:rPr lang="zh-CN" altLang="en-US" dirty="0" smtClean="0"/>
              <a:t>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0825" y="836613"/>
                <a:ext cx="8642350" cy="5905500"/>
              </a:xfrm>
            </p:spPr>
            <p:txBody>
              <a:bodyPr/>
              <a:lstStyle/>
              <a:p>
                <a:pPr lvl="3">
                  <a:spcBef>
                    <a:spcPts val="200"/>
                  </a:spcBef>
                  <a:defRPr/>
                </a:pPr>
                <a:r>
                  <a:rPr lang="en-US" altLang="zh-CN" b="1" dirty="0" smtClean="0"/>
                  <a:t>NP</a:t>
                </a:r>
                <a:r>
                  <a:rPr lang="zh-CN" altLang="en-US" b="1" dirty="0" smtClean="0"/>
                  <a:t>类问题严格定义</a:t>
                </a:r>
                <a:r>
                  <a:rPr lang="zh-CN" altLang="en-US" dirty="0" smtClean="0"/>
                  <a:t>：给定问题</a:t>
                </a:r>
                <a:r>
                  <a:rPr lang="en-US" altLang="zh-CN" dirty="0" smtClean="0"/>
                  <a:t>π</a:t>
                </a:r>
                <a:r>
                  <a:rPr lang="zh-CN" altLang="en-US" dirty="0" smtClean="0"/>
                  <a:t>的实例</a:t>
                </a:r>
                <a:r>
                  <a:rPr lang="en-US" altLang="zh-CN" dirty="0" smtClean="0"/>
                  <a:t>I</a:t>
                </a:r>
                <a:r>
                  <a:rPr lang="zh-CN" altLang="en-US" dirty="0" smtClean="0"/>
                  <a:t>和可能解</a:t>
                </a:r>
                <a:r>
                  <a:rPr lang="en-US" altLang="zh-CN" dirty="0" smtClean="0"/>
                  <a:t>S</a:t>
                </a:r>
                <a:r>
                  <a:rPr lang="zh-CN" altLang="en-US" dirty="0" smtClean="0"/>
                  <a:t>，若存在一个算法</a:t>
                </a:r>
                <a:r>
                  <a:rPr lang="en-US" altLang="zh-CN" dirty="0" smtClean="0"/>
                  <a:t>A(I,S)</a:t>
                </a:r>
                <a:r>
                  <a:rPr lang="zh-CN" altLang="en-US" dirty="0" smtClean="0"/>
                  <a:t>，其输出为真，当且仅当</a:t>
                </a:r>
                <a:r>
                  <a:rPr lang="en-US" altLang="zh-CN" dirty="0" smtClean="0"/>
                  <a:t>S</a:t>
                </a:r>
                <a:r>
                  <a:rPr lang="zh-CN" altLang="en-US" dirty="0"/>
                  <a:t>确实</a:t>
                </a:r>
                <a:r>
                  <a:rPr lang="zh-CN" altLang="en-US" dirty="0" smtClean="0"/>
                  <a:t>是</a:t>
                </a:r>
                <a:r>
                  <a:rPr lang="en-US" altLang="zh-CN" dirty="0" smtClean="0"/>
                  <a:t>I</a:t>
                </a:r>
                <a:r>
                  <a:rPr lang="zh-CN" altLang="en-US" dirty="0" smtClean="0"/>
                  <a:t>的解，并且算法</a:t>
                </a:r>
                <a:r>
                  <a:rPr lang="en-US" altLang="zh-CN" dirty="0" smtClean="0"/>
                  <a:t>A</a:t>
                </a:r>
                <a:r>
                  <a:rPr lang="zh-CN" altLang="en-US" dirty="0" smtClean="0"/>
                  <a:t>的运算时间是输入规模</a:t>
                </a:r>
                <a:r>
                  <a:rPr lang="en-US" altLang="zh-CN" dirty="0" smtClean="0"/>
                  <a:t>|I|</a:t>
                </a:r>
                <a:r>
                  <a:rPr lang="zh-CN" altLang="en-US" dirty="0" smtClean="0"/>
                  <a:t>的多项式函数，则称</a:t>
                </a:r>
                <a:r>
                  <a:rPr lang="en-US" altLang="zh-CN" dirty="0" smtClean="0"/>
                  <a:t>π</a:t>
                </a:r>
                <a:r>
                  <a:rPr lang="zh-CN" altLang="en-US" dirty="0" smtClean="0"/>
                  <a:t>属于</a:t>
                </a:r>
                <a:r>
                  <a:rPr lang="en-US" altLang="zh-CN" dirty="0" smtClean="0"/>
                  <a:t>NP</a:t>
                </a:r>
                <a:r>
                  <a:rPr lang="zh-CN" altLang="en-US" dirty="0" smtClean="0"/>
                  <a:t>类。</a:t>
                </a:r>
                <a:endParaRPr lang="zh-CN" altLang="en-US" dirty="0"/>
              </a:p>
              <a:p>
                <a:pPr marL="1538288" lvl="4" indent="0" hangingPunct="1">
                  <a:spcBef>
                    <a:spcPts val="200"/>
                  </a:spcBef>
                  <a:buNone/>
                  <a:defRPr/>
                </a:pPr>
                <a:r>
                  <a:rPr lang="en-US" altLang="zh-CN" dirty="0"/>
                  <a:t>[</a:t>
                </a:r>
                <a:r>
                  <a:rPr lang="zh-CN" altLang="en-US" dirty="0"/>
                  <a:t>注</a:t>
                </a:r>
                <a:r>
                  <a:rPr lang="en-US" altLang="zh-CN" dirty="0"/>
                  <a:t>]</a:t>
                </a:r>
                <a:r>
                  <a:rPr lang="zh-CN" altLang="en-US" dirty="0" smtClean="0"/>
                  <a:t>：</a:t>
                </a:r>
                <a:r>
                  <a:rPr lang="en-US" altLang="zh-CN" dirty="0" smtClean="0"/>
                  <a:t>NP</a:t>
                </a:r>
                <a:r>
                  <a:rPr lang="zh-CN" altLang="en-US" dirty="0" smtClean="0"/>
                  <a:t>类问题的求解一般步骤：</a:t>
                </a:r>
                <a:endParaRPr lang="en-US" altLang="zh-CN" dirty="0" smtClean="0"/>
              </a:p>
              <a:p>
                <a:pPr lvl="5" indent="-342900">
                  <a:spcBef>
                    <a:spcPts val="200"/>
                  </a:spcBef>
                  <a:buFont typeface="+mj-ea"/>
                  <a:buAutoNum type="circleNumDbPlain"/>
                  <a:defRPr/>
                </a:pPr>
                <a:r>
                  <a:rPr lang="zh-CN" altLang="en-US" sz="1600" dirty="0" smtClean="0">
                    <a:latin typeface="Bell MT" pitchFamily="18" charset="0"/>
                  </a:rPr>
                  <a:t>对于问题实例</a:t>
                </a:r>
                <a:r>
                  <a:rPr lang="en-US" altLang="zh-CN" sz="1600" dirty="0" smtClean="0">
                    <a:latin typeface="Bell MT" pitchFamily="18" charset="0"/>
                  </a:rPr>
                  <a:t>I</a:t>
                </a:r>
                <a:r>
                  <a:rPr lang="zh-CN" altLang="en-US" sz="1600" dirty="0" smtClean="0">
                    <a:latin typeface="Bell MT" pitchFamily="18" charset="0"/>
                  </a:rPr>
                  <a:t>和可能解</a:t>
                </a:r>
                <a:r>
                  <a:rPr lang="en-US" altLang="zh-CN" sz="1600" dirty="0" smtClean="0">
                    <a:latin typeface="Bell MT" pitchFamily="18" charset="0"/>
                  </a:rPr>
                  <a:t>S</a:t>
                </a:r>
                <a:r>
                  <a:rPr lang="zh-CN" altLang="en-US" sz="1600" dirty="0" smtClean="0">
                    <a:latin typeface="Bell MT" pitchFamily="18" charset="0"/>
                  </a:rPr>
                  <a:t>，设计一个猜测（验证）算法，</a:t>
                </a:r>
                <a:endParaRPr lang="en-US" altLang="zh-CN" sz="1600" dirty="0" smtClean="0">
                  <a:latin typeface="Bell MT" pitchFamily="18" charset="0"/>
                </a:endParaRPr>
              </a:p>
              <a:p>
                <a:pPr lvl="5" indent="-342900">
                  <a:spcBef>
                    <a:spcPts val="200"/>
                  </a:spcBef>
                  <a:buFont typeface="+mj-ea"/>
                  <a:buAutoNum type="circleNumDbPlain"/>
                  <a:defRPr/>
                </a:pPr>
                <a:r>
                  <a:rPr lang="zh-CN" altLang="en-US" sz="1600" dirty="0">
                    <a:latin typeface="Bell MT" pitchFamily="18" charset="0"/>
                  </a:rPr>
                  <a:t>给</a:t>
                </a:r>
                <a:r>
                  <a:rPr lang="zh-CN" altLang="en-US" sz="1600" dirty="0" smtClean="0">
                    <a:latin typeface="Bell MT" pitchFamily="18" charset="0"/>
                  </a:rPr>
                  <a:t>出问题解的一个证书</a:t>
                </a:r>
                <a:r>
                  <a:rPr lang="en-US" altLang="zh-CN" sz="1600" dirty="0" smtClean="0">
                    <a:latin typeface="Bell MT" pitchFamily="18" charset="0"/>
                  </a:rPr>
                  <a:t>y</a:t>
                </a:r>
                <a:r>
                  <a:rPr lang="zh-CN" altLang="en-US" sz="1600" dirty="0" smtClean="0">
                    <a:latin typeface="Bell MT" pitchFamily="18" charset="0"/>
                  </a:rPr>
                  <a:t>，</a:t>
                </a:r>
                <a:endParaRPr lang="en-US" altLang="zh-CN" sz="1600" dirty="0" smtClean="0">
                  <a:latin typeface="Bell MT" pitchFamily="18" charset="0"/>
                </a:endParaRPr>
              </a:p>
              <a:p>
                <a:pPr lvl="5" indent="-342900">
                  <a:spcBef>
                    <a:spcPts val="200"/>
                  </a:spcBef>
                  <a:buFont typeface="+mj-ea"/>
                  <a:buAutoNum type="circleNumDbPlain"/>
                  <a:defRPr/>
                </a:pPr>
                <a:r>
                  <a:rPr lang="zh-CN" altLang="en-US" sz="1600" dirty="0" smtClean="0">
                    <a:latin typeface="Bell MT" pitchFamily="18" charset="0"/>
                  </a:rPr>
                  <a:t>由猜测算法验证</a:t>
                </a:r>
                <a:r>
                  <a:rPr lang="en-US" altLang="zh-CN" sz="1600" dirty="0" smtClean="0">
                    <a:latin typeface="Bell MT" pitchFamily="18" charset="0"/>
                  </a:rPr>
                  <a:t>y</a:t>
                </a:r>
                <a:r>
                  <a:rPr lang="zh-CN" altLang="en-US" sz="1600" dirty="0" smtClean="0">
                    <a:latin typeface="Bell MT" pitchFamily="18" charset="0"/>
                  </a:rPr>
                  <a:t>是否是</a:t>
                </a:r>
                <a:r>
                  <a:rPr lang="en-US" altLang="zh-CN" sz="1600" dirty="0" smtClean="0">
                    <a:latin typeface="Bell MT" pitchFamily="18" charset="0"/>
                  </a:rPr>
                  <a:t>I</a:t>
                </a:r>
                <a:r>
                  <a:rPr lang="zh-CN" altLang="en-US" sz="1600" dirty="0" smtClean="0">
                    <a:latin typeface="Bell MT" pitchFamily="18" charset="0"/>
                  </a:rPr>
                  <a:t>的解</a:t>
                </a:r>
                <a:r>
                  <a:rPr lang="en-US" altLang="zh-CN" sz="1600" dirty="0" smtClean="0">
                    <a:latin typeface="Bell MT" pitchFamily="18" charset="0"/>
                  </a:rPr>
                  <a:t>S</a:t>
                </a:r>
                <a:r>
                  <a:rPr lang="zh-CN" altLang="en-US" sz="1600" dirty="0" smtClean="0">
                    <a:latin typeface="Bell MT" pitchFamily="18" charset="0"/>
                  </a:rPr>
                  <a:t>。</a:t>
                </a:r>
                <a:endParaRPr lang="zh-CN" altLang="en-US" sz="1600" dirty="0">
                  <a:latin typeface="Bell MT" pitchFamily="18" charset="0"/>
                </a:endParaRPr>
              </a:p>
              <a:p>
                <a:pPr lvl="2">
                  <a:spcBef>
                    <a:spcPts val="300"/>
                  </a:spcBef>
                  <a:buFont typeface="+mj-ea"/>
                  <a:buAutoNum type="circleNumDbPlain" startAt="2"/>
                  <a:defRPr/>
                </a:pPr>
                <a:r>
                  <a:rPr lang="en-US" altLang="zh-CN" b="1" dirty="0" smtClean="0">
                    <a:solidFill>
                      <a:prstClr val="black"/>
                    </a:solidFill>
                  </a:rPr>
                  <a:t>NP</a:t>
                </a:r>
                <a:r>
                  <a:rPr lang="zh-CN" altLang="en-US" b="1" dirty="0" smtClean="0">
                    <a:solidFill>
                      <a:prstClr val="black"/>
                    </a:solidFill>
                  </a:rPr>
                  <a:t>类问题验证算法求解</a:t>
                </a:r>
                <a:endParaRPr lang="en-US" altLang="zh-CN" b="1" dirty="0" smtClean="0">
                  <a:solidFill>
                    <a:prstClr val="black"/>
                  </a:solidFill>
                </a:endParaRPr>
              </a:p>
              <a:p>
                <a:pPr lvl="3">
                  <a:spcBef>
                    <a:spcPts val="200"/>
                  </a:spcBef>
                  <a:defRPr/>
                </a:pPr>
                <a:r>
                  <a:rPr lang="zh-CN" altLang="en-US" b="1" dirty="0" smtClean="0"/>
                  <a:t>如何证明语言</a:t>
                </a:r>
                <a:r>
                  <a:rPr lang="en-US" altLang="zh-CN" b="1" dirty="0" smtClean="0"/>
                  <a:t>L</a:t>
                </a:r>
                <a:r>
                  <a:rPr lang="zh-CN" altLang="en-US" b="1" dirty="0" smtClean="0"/>
                  <a:t>是属于</a:t>
                </a:r>
                <a:r>
                  <a:rPr lang="en-US" altLang="zh-CN" b="1" dirty="0" smtClean="0"/>
                  <a:t>NP</a:t>
                </a:r>
                <a:r>
                  <a:rPr lang="zh-CN" altLang="en-US" b="1" dirty="0" smtClean="0"/>
                  <a:t>类的（</a:t>
                </a:r>
                <a:r>
                  <a:rPr lang="en-US" altLang="zh-CN" b="1" dirty="0" smtClean="0"/>
                  <a:t>L</a:t>
                </a:r>
                <a:r>
                  <a:rPr lang="zh-CN" altLang="en-US" b="1" dirty="0" smtClean="0"/>
                  <a:t>∈</a:t>
                </a:r>
                <a:r>
                  <a:rPr lang="en-US" altLang="zh-CN" b="1" dirty="0" smtClean="0"/>
                  <a:t>NP</a:t>
                </a:r>
                <a:r>
                  <a:rPr lang="zh-CN" altLang="en-US" b="1" dirty="0" smtClean="0"/>
                  <a:t>？）</a:t>
                </a:r>
                <a:r>
                  <a:rPr lang="zh-CN" altLang="en-US" dirty="0" smtClean="0"/>
                  <a:t>：欲证明语言</a:t>
                </a:r>
                <a:r>
                  <a:rPr lang="en-US" altLang="zh-CN" dirty="0" smtClean="0"/>
                  <a:t>L</a:t>
                </a:r>
                <a:r>
                  <a:rPr lang="zh-CN" altLang="en-US" dirty="0" smtClean="0"/>
                  <a:t>∈</a:t>
                </a:r>
                <a:r>
                  <a:rPr lang="en-US" altLang="zh-CN" dirty="0" smtClean="0"/>
                  <a:t>NP</a:t>
                </a:r>
                <a:r>
                  <a:rPr lang="zh-CN" altLang="en-US" dirty="0" smtClean="0"/>
                  <a:t>，实际上就是要构造一个两输入的</a:t>
                </a:r>
                <a:r>
                  <a:rPr lang="zh-CN" altLang="en-US" b="1" dirty="0" smtClean="0"/>
                  <a:t>验证算法</a:t>
                </a:r>
                <a:r>
                  <a:rPr lang="en-US" altLang="zh-CN" dirty="0" smtClean="0"/>
                  <a:t>A(</a:t>
                </a:r>
                <a:r>
                  <a:rPr lang="en-US" altLang="zh-CN" dirty="0" err="1" smtClean="0"/>
                  <a:t>x,y</a:t>
                </a:r>
                <a:r>
                  <a:rPr lang="en-US" altLang="zh-CN" dirty="0" smtClean="0"/>
                  <a:t>)</a:t>
                </a:r>
                <a:r>
                  <a:rPr lang="zh-CN" altLang="en-US" dirty="0" smtClean="0"/>
                  <a:t>，其中</a:t>
                </a:r>
                <a:r>
                  <a:rPr lang="en-US" altLang="zh-CN" dirty="0" smtClean="0"/>
                  <a:t>x</a:t>
                </a:r>
                <a:r>
                  <a:rPr lang="zh-CN" altLang="en-US" dirty="0" smtClean="0"/>
                  <a:t>为输入问题实例，</a:t>
                </a:r>
                <a:r>
                  <a:rPr lang="en-US" altLang="zh-CN" dirty="0" smtClean="0"/>
                  <a:t>y</a:t>
                </a:r>
                <a:r>
                  <a:rPr lang="zh-CN" altLang="en-US" dirty="0" smtClean="0"/>
                  <a:t>称为</a:t>
                </a:r>
                <a:r>
                  <a:rPr lang="zh-CN" altLang="en-US" b="1" dirty="0" smtClean="0"/>
                  <a:t>证书</a:t>
                </a:r>
                <a:r>
                  <a:rPr lang="zh-CN" altLang="en-US" dirty="0" smtClean="0"/>
                  <a:t>（</a:t>
                </a:r>
                <a:r>
                  <a:rPr lang="en-US" altLang="zh-CN" dirty="0" smtClean="0"/>
                  <a:t>Witness</a:t>
                </a:r>
                <a:r>
                  <a:rPr lang="zh-CN" altLang="en-US" dirty="0" smtClean="0"/>
                  <a:t>），使得语言</a:t>
                </a:r>
                <a:r>
                  <a:rPr lang="en-US" altLang="zh-CN" dirty="0" smtClean="0"/>
                  <a:t>L</a:t>
                </a:r>
                <a:r>
                  <a:rPr lang="zh-CN" altLang="en-US" dirty="0" smtClean="0"/>
                  <a:t>在多项式时间内由算法</a:t>
                </a:r>
                <a:r>
                  <a:rPr lang="en-US" altLang="zh-CN" dirty="0" smtClean="0"/>
                  <a:t>A(</a:t>
                </a:r>
                <a:r>
                  <a:rPr lang="en-US" altLang="zh-CN" dirty="0" err="1" smtClean="0"/>
                  <a:t>x,y</a:t>
                </a:r>
                <a:r>
                  <a:rPr lang="en-US" altLang="zh-CN" dirty="0" smtClean="0"/>
                  <a:t>)</a:t>
                </a:r>
                <a:r>
                  <a:rPr lang="zh-CN" altLang="en-US" dirty="0" smtClean="0"/>
                  <a:t>所验证。</a:t>
                </a:r>
                <a:endParaRPr lang="zh-CN" altLang="en-US" sz="1400" dirty="0"/>
              </a:p>
              <a:p>
                <a:pPr lvl="3">
                  <a:spcBef>
                    <a:spcPts val="200"/>
                  </a:spcBef>
                  <a:defRPr/>
                </a:pPr>
                <a:r>
                  <a:rPr lang="zh-CN" altLang="en-US" b="1" dirty="0" smtClean="0"/>
                  <a:t>验证算法</a:t>
                </a:r>
                <a:r>
                  <a:rPr lang="en-US" altLang="zh-CN" dirty="0" smtClean="0"/>
                  <a:t>A</a:t>
                </a:r>
                <a:r>
                  <a:rPr lang="zh-CN" altLang="en-US" dirty="0" smtClean="0"/>
                  <a:t>所能验证的语言</a:t>
                </a:r>
                <a:r>
                  <a:rPr lang="en-US" altLang="zh-CN" dirty="0" smtClean="0"/>
                  <a:t>L</a:t>
                </a:r>
                <a:r>
                  <a:rPr lang="zh-CN" altLang="en-US" dirty="0" smtClean="0"/>
                  <a:t>可形式化描述如下：</a:t>
                </a:r>
                <a:endParaRPr lang="en-US" altLang="zh-CN" dirty="0" smtClean="0"/>
              </a:p>
              <a:p>
                <a:pPr marL="1254125" lvl="3" indent="0">
                  <a:spcBef>
                    <a:spcPts val="200"/>
                  </a:spcBef>
                  <a:buNone/>
                  <a:defRPr/>
                </a:pPr>
                <a:r>
                  <a:rPr lang="en-US" altLang="zh-CN" dirty="0" smtClean="0"/>
                  <a:t>	</a:t>
                </a:r>
                <a14:m>
                  <m:oMath xmlns:m="http://schemas.openxmlformats.org/officeDocument/2006/math">
                    <m:r>
                      <a:rPr lang="zh-CN" altLang="en-US" dirty="0" smtClean="0">
                        <a:latin typeface="Cambria Math"/>
                      </a:rPr>
                      <m:t>对于</m:t>
                    </m:r>
                    <m:r>
                      <a:rPr lang="en-US" altLang="zh-CN" b="0" i="1" dirty="0" smtClean="0">
                        <a:latin typeface="Cambria Math"/>
                      </a:rPr>
                      <m:t>𝐿</m:t>
                    </m:r>
                    <m:r>
                      <a:rPr lang="en-US" altLang="zh-CN" b="0" i="1" dirty="0" smtClean="0">
                        <a:latin typeface="Cambria Math"/>
                      </a:rPr>
                      <m:t>=</m:t>
                    </m:r>
                    <m:d>
                      <m:dPr>
                        <m:begChr m:val="{"/>
                        <m:endChr m:val="}"/>
                        <m:ctrlPr>
                          <a:rPr lang="en-US" altLang="zh-CN" b="0" i="1" dirty="0" smtClean="0">
                            <a:latin typeface="Cambria Math"/>
                          </a:rPr>
                        </m:ctrlPr>
                      </m:dPr>
                      <m:e>
                        <m:r>
                          <a:rPr lang="en-US" altLang="zh-CN" b="0" i="1" dirty="0" smtClean="0">
                            <a:latin typeface="Cambria Math"/>
                          </a:rPr>
                          <m:t>𝑥</m:t>
                        </m:r>
                        <m:r>
                          <a:rPr lang="en-US" altLang="zh-CN" b="0" i="1" dirty="0" smtClean="0">
                            <a:latin typeface="Cambria Math"/>
                            <a:ea typeface="Cambria Math"/>
                          </a:rPr>
                          <m:t>∈</m:t>
                        </m:r>
                        <m:d>
                          <m:dPr>
                            <m:begChr m:val="{"/>
                            <m:endChr m:val="}"/>
                            <m:ctrlPr>
                              <a:rPr lang="en-US" altLang="zh-CN" b="0" i="1" dirty="0" smtClean="0">
                                <a:latin typeface="Cambria Math"/>
                                <a:ea typeface="Cambria Math"/>
                              </a:rPr>
                            </m:ctrlPr>
                          </m:dPr>
                          <m:e>
                            <m:r>
                              <a:rPr lang="en-US" altLang="zh-CN" b="0" i="1" dirty="0" smtClean="0">
                                <a:latin typeface="Cambria Math"/>
                                <a:ea typeface="Cambria Math"/>
                              </a:rPr>
                              <m:t>0,1</m:t>
                            </m:r>
                          </m:e>
                        </m:d>
                        <m:r>
                          <a:rPr lang="zh-CN" altLang="en-US" b="0" i="1" dirty="0" smtClean="0">
                            <a:latin typeface="Cambria Math"/>
                            <a:ea typeface="Cambria Math"/>
                          </a:rPr>
                          <m:t>：</m:t>
                        </m:r>
                        <m:r>
                          <a:rPr lang="zh-CN" altLang="en-US" i="1" dirty="0">
                            <a:latin typeface="Cambria Math"/>
                            <a:ea typeface="Cambria Math"/>
                          </a:rPr>
                          <m:t>存在</m:t>
                        </m:r>
                        <m:r>
                          <a:rPr lang="en-US" altLang="zh-CN" b="0" i="1" dirty="0" smtClean="0">
                            <a:latin typeface="Cambria Math"/>
                            <a:ea typeface="Cambria Math"/>
                          </a:rPr>
                          <m:t>𝑦</m:t>
                        </m:r>
                        <m:r>
                          <a:rPr lang="en-US" altLang="zh-CN" b="0" i="1" dirty="0" smtClean="0">
                            <a:latin typeface="Cambria Math"/>
                            <a:ea typeface="Cambria Math"/>
                          </a:rPr>
                          <m:t>∈</m:t>
                        </m:r>
                        <m:d>
                          <m:dPr>
                            <m:begChr m:val="{"/>
                            <m:endChr m:val="}"/>
                            <m:ctrlPr>
                              <a:rPr lang="en-US" altLang="zh-CN" b="0" i="1" dirty="0" smtClean="0">
                                <a:latin typeface="Cambria Math"/>
                                <a:ea typeface="Cambria Math"/>
                              </a:rPr>
                            </m:ctrlPr>
                          </m:dPr>
                          <m:e>
                            <m:r>
                              <a:rPr lang="en-US" altLang="zh-CN" b="0" i="1" dirty="0" smtClean="0">
                                <a:latin typeface="Cambria Math"/>
                                <a:ea typeface="Cambria Math"/>
                              </a:rPr>
                              <m:t>0,1</m:t>
                            </m:r>
                          </m:e>
                        </m:d>
                        <m:r>
                          <a:rPr lang="zh-CN" altLang="en-US" b="0" i="1" dirty="0" smtClean="0">
                            <a:latin typeface="Cambria Math"/>
                            <a:ea typeface="Cambria Math"/>
                          </a:rPr>
                          <m:t>，</m:t>
                        </m:r>
                        <m:r>
                          <a:rPr lang="zh-CN" altLang="en-US" i="1" dirty="0">
                            <a:latin typeface="Cambria Math"/>
                            <a:ea typeface="Cambria Math"/>
                          </a:rPr>
                          <m:t>满足</m:t>
                        </m:r>
                        <m:r>
                          <a:rPr lang="en-US" altLang="zh-CN" b="0" i="1" dirty="0" smtClean="0">
                            <a:latin typeface="Cambria Math"/>
                            <a:ea typeface="Cambria Math"/>
                          </a:rPr>
                          <m:t>𝐴</m:t>
                        </m:r>
                        <m:d>
                          <m:dPr>
                            <m:ctrlPr>
                              <a:rPr lang="en-US" altLang="zh-CN" b="0" i="1" dirty="0" smtClean="0">
                                <a:latin typeface="Cambria Math"/>
                                <a:ea typeface="Cambria Math"/>
                              </a:rPr>
                            </m:ctrlPr>
                          </m:dPr>
                          <m:e>
                            <m:r>
                              <a:rPr lang="en-US" altLang="zh-CN" b="0" i="1" dirty="0" smtClean="0">
                                <a:latin typeface="Cambria Math"/>
                                <a:ea typeface="Cambria Math"/>
                              </a:rPr>
                              <m:t>𝑥</m:t>
                            </m:r>
                            <m:r>
                              <a:rPr lang="en-US" altLang="zh-CN" b="0" i="1" dirty="0" smtClean="0">
                                <a:latin typeface="Cambria Math"/>
                                <a:ea typeface="Cambria Math"/>
                              </a:rPr>
                              <m:t>,</m:t>
                            </m:r>
                            <m:r>
                              <a:rPr lang="en-US" altLang="zh-CN" b="0" i="1" dirty="0" smtClean="0">
                                <a:latin typeface="Cambria Math"/>
                                <a:ea typeface="Cambria Math"/>
                              </a:rPr>
                              <m:t>𝑦</m:t>
                            </m:r>
                          </m:e>
                        </m:d>
                        <m:r>
                          <a:rPr lang="en-US" altLang="zh-CN" b="0" i="1" dirty="0" smtClean="0">
                            <a:latin typeface="Cambria Math"/>
                            <a:ea typeface="Cambria Math"/>
                          </a:rPr>
                          <m:t>=1</m:t>
                        </m:r>
                      </m:e>
                    </m:d>
                  </m:oMath>
                </a14:m>
                <a:endParaRPr lang="en-US" altLang="zh-CN" b="0" i="1" dirty="0" smtClean="0">
                  <a:latin typeface="Cambria Math"/>
                  <a:ea typeface="Cambria Math"/>
                </a:endParaRPr>
              </a:p>
              <a:p>
                <a:pPr marL="1254125" lvl="3" indent="0">
                  <a:spcBef>
                    <a:spcPts val="200"/>
                  </a:spcBef>
                  <a:buNone/>
                  <a:defRPr/>
                </a:pPr>
                <a:r>
                  <a:rPr lang="en-US" altLang="zh-CN" dirty="0" smtClean="0"/>
                  <a:t>	</a:t>
                </a:r>
                <a14:m>
                  <m:oMath xmlns:m="http://schemas.openxmlformats.org/officeDocument/2006/math">
                    <m:r>
                      <m:rPr>
                        <m:nor/>
                      </m:rPr>
                      <a:rPr lang="zh-CN" altLang="en-US" dirty="0"/>
                      <m:t>即</m:t>
                    </m:r>
                    <m:r>
                      <a:rPr lang="zh-CN" altLang="en-US" i="1" dirty="0" smtClean="0">
                        <a:latin typeface="Cambria Math"/>
                      </a:rPr>
                      <m:t>∀</m:t>
                    </m:r>
                    <m:r>
                      <a:rPr lang="en-US" altLang="zh-CN" b="0" i="1" dirty="0" smtClean="0">
                        <a:latin typeface="Cambria Math"/>
                      </a:rPr>
                      <m:t>𝑥</m:t>
                    </m:r>
                    <m:r>
                      <a:rPr lang="en-US" altLang="zh-CN" b="0" i="1" dirty="0" smtClean="0">
                        <a:latin typeface="Cambria Math"/>
                      </a:rPr>
                      <m:t> ∃</m:t>
                    </m:r>
                    <m:r>
                      <a:rPr lang="en-US" altLang="zh-CN" b="0" i="1" dirty="0" smtClean="0">
                        <a:latin typeface="Cambria Math"/>
                      </a:rPr>
                      <m:t>𝑦</m:t>
                    </m:r>
                    <m:r>
                      <a:rPr lang="en-US" altLang="zh-CN" b="0" i="1" dirty="0" smtClean="0">
                        <a:latin typeface="Cambria Math"/>
                      </a:rPr>
                      <m:t>|</m:t>
                    </m:r>
                    <m:r>
                      <a:rPr lang="en-US" altLang="zh-CN" b="0" i="1" dirty="0" smtClean="0">
                        <a:latin typeface="Cambria Math"/>
                      </a:rPr>
                      <m:t>𝑦</m:t>
                    </m:r>
                    <m:r>
                      <a:rPr lang="en-US" altLang="zh-CN" b="0" i="1" dirty="0" smtClean="0">
                        <a:latin typeface="Cambria Math"/>
                        <a:ea typeface="Cambria Math"/>
                      </a:rPr>
                      <m:t>≤</m:t>
                    </m:r>
                    <m:r>
                      <a:rPr lang="en-US" altLang="zh-CN" b="0" i="1" dirty="0" smtClean="0">
                        <a:latin typeface="Cambria Math"/>
                        <a:ea typeface="Cambria Math"/>
                      </a:rPr>
                      <m:t>𝑝𝑜𝑙𝑦</m:t>
                    </m:r>
                    <m:r>
                      <a:rPr lang="en-US" altLang="zh-CN" b="0" i="1" dirty="0" smtClean="0">
                        <a:latin typeface="Cambria Math"/>
                        <a:ea typeface="Cambria Math"/>
                      </a:rPr>
                      <m:t>|</m:t>
                    </m:r>
                    <m:r>
                      <a:rPr lang="en-US" altLang="zh-CN" b="0" i="1" dirty="0" smtClean="0">
                        <a:latin typeface="Cambria Math"/>
                        <a:ea typeface="Cambria Math"/>
                      </a:rPr>
                      <m:t>𝑥</m:t>
                    </m:r>
                    <m:r>
                      <a:rPr lang="en-US" altLang="zh-CN" b="0" i="1" dirty="0" smtClean="0">
                        <a:latin typeface="Cambria Math"/>
                        <a:ea typeface="Cambria Math"/>
                      </a:rPr>
                      <m:t>|⋀</m:t>
                    </m:r>
                    <m:r>
                      <a:rPr lang="en-US" altLang="zh-CN" b="0" i="1" dirty="0" smtClean="0">
                        <a:latin typeface="Cambria Math"/>
                        <a:ea typeface="Cambria Math"/>
                      </a:rPr>
                      <m:t>𝐴</m:t>
                    </m:r>
                    <m:d>
                      <m:dPr>
                        <m:ctrlPr>
                          <a:rPr lang="en-US" altLang="zh-CN" b="0" i="1" dirty="0" smtClean="0">
                            <a:latin typeface="Cambria Math"/>
                            <a:ea typeface="Cambria Math"/>
                          </a:rPr>
                        </m:ctrlPr>
                      </m:dPr>
                      <m:e>
                        <m:r>
                          <a:rPr lang="en-US" altLang="zh-CN" b="0" i="1" dirty="0" smtClean="0">
                            <a:latin typeface="Cambria Math"/>
                            <a:ea typeface="Cambria Math"/>
                          </a:rPr>
                          <m:t>𝑥</m:t>
                        </m:r>
                        <m:r>
                          <a:rPr lang="en-US" altLang="zh-CN" b="0" i="1" dirty="0" smtClean="0">
                            <a:latin typeface="Cambria Math"/>
                            <a:ea typeface="Cambria Math"/>
                          </a:rPr>
                          <m:t>,</m:t>
                        </m:r>
                        <m:r>
                          <a:rPr lang="en-US" altLang="zh-CN" b="0" i="1" dirty="0" smtClean="0">
                            <a:latin typeface="Cambria Math"/>
                            <a:ea typeface="Cambria Math"/>
                          </a:rPr>
                          <m:t>𝑦</m:t>
                        </m:r>
                      </m:e>
                    </m:d>
                    <m:r>
                      <a:rPr lang="en-US" altLang="zh-CN" b="0" i="1" dirty="0" smtClean="0">
                        <a:latin typeface="Cambria Math"/>
                        <a:ea typeface="Cambria Math"/>
                      </a:rPr>
                      <m:t>=1↔</m:t>
                    </m:r>
                    <m:r>
                      <a:rPr lang="en-US" altLang="zh-CN" b="0" i="1" dirty="0" smtClean="0">
                        <a:latin typeface="Cambria Math"/>
                        <a:ea typeface="Cambria Math"/>
                      </a:rPr>
                      <m:t>𝑥</m:t>
                    </m:r>
                    <m:r>
                      <a:rPr lang="en-US" altLang="zh-CN" b="0" i="1" dirty="0" smtClean="0">
                        <a:latin typeface="Cambria Math"/>
                        <a:ea typeface="Cambria Math"/>
                      </a:rPr>
                      <m:t>∈</m:t>
                    </m:r>
                    <m:r>
                      <a:rPr lang="en-US" altLang="zh-CN" b="0" i="1" dirty="0" smtClean="0">
                        <a:latin typeface="Cambria Math"/>
                        <a:ea typeface="Cambria Math"/>
                      </a:rPr>
                      <m:t>𝐿</m:t>
                    </m:r>
                    <m:r>
                      <a:rPr lang="en-US" altLang="zh-CN" b="0" i="1" dirty="0" smtClean="0">
                        <a:latin typeface="Cambria Math"/>
                        <a:ea typeface="Cambria Math"/>
                      </a:rPr>
                      <m:t> </m:t>
                    </m:r>
                  </m:oMath>
                </a14:m>
                <a:endParaRPr lang="en-US" altLang="zh-CN" b="0" dirty="0" smtClean="0">
                  <a:ea typeface="Cambria Math"/>
                </a:endParaRPr>
              </a:p>
              <a:p>
                <a:pPr marL="1254125" lvl="3" indent="0">
                  <a:spcBef>
                    <a:spcPts val="200"/>
                  </a:spcBef>
                  <a:buNone/>
                  <a:defRPr/>
                </a:pPr>
                <a:r>
                  <a:rPr lang="en-US" altLang="zh-CN" dirty="0" smtClean="0"/>
                  <a:t>	</a:t>
                </a:r>
                <a:r>
                  <a:rPr lang="zh-CN" altLang="en-US" dirty="0" smtClean="0"/>
                  <a:t>注意，上式中，量词</a:t>
                </a:r>
                <a14:m>
                  <m:oMath xmlns:m="http://schemas.openxmlformats.org/officeDocument/2006/math">
                    <m:r>
                      <a:rPr lang="zh-CN" altLang="en-US" i="1" dirty="0">
                        <a:latin typeface="Cambria Math"/>
                      </a:rPr>
                      <m:t>∀</m:t>
                    </m:r>
                  </m:oMath>
                </a14:m>
                <a:r>
                  <a:rPr lang="zh-CN" altLang="en-US" dirty="0"/>
                  <a:t> </a:t>
                </a:r>
                <a14:m>
                  <m:oMath xmlns:m="http://schemas.openxmlformats.org/officeDocument/2006/math">
                    <m:r>
                      <a:rPr lang="en-US" altLang="zh-CN" b="0" i="0" dirty="0" smtClean="0">
                        <a:latin typeface="Cambria Math"/>
                      </a:rPr>
                      <m:t>,</m:t>
                    </m:r>
                    <m:r>
                      <a:rPr lang="zh-CN" altLang="en-US" i="1" dirty="0">
                        <a:latin typeface="Cambria Math"/>
                      </a:rPr>
                      <m:t>∃</m:t>
                    </m:r>
                  </m:oMath>
                </a14:m>
                <a:r>
                  <a:rPr lang="zh-CN" altLang="en-US" dirty="0" smtClean="0"/>
                  <a:t>各出现一次，意即求解</a:t>
                </a:r>
                <a:r>
                  <a:rPr lang="en-US" altLang="zh-CN" dirty="0" smtClean="0"/>
                  <a:t>NP</a:t>
                </a:r>
                <a:r>
                  <a:rPr lang="zh-CN" altLang="en-US" dirty="0" smtClean="0"/>
                  <a:t>问题一次性交互即可。</a:t>
                </a:r>
              </a:p>
              <a:p>
                <a:pPr marL="1538288" lvl="4" indent="0" hangingPunct="1">
                  <a:spcBef>
                    <a:spcPts val="200"/>
                  </a:spcBef>
                  <a:buNone/>
                  <a:defRPr/>
                </a:pPr>
                <a:r>
                  <a:rPr lang="en-US" altLang="zh-CN" dirty="0" smtClean="0"/>
                  <a:t>[</a:t>
                </a:r>
                <a:r>
                  <a:rPr lang="zh-CN" altLang="en-US" dirty="0" smtClean="0"/>
                  <a:t>注</a:t>
                </a:r>
                <a:r>
                  <a:rPr lang="en-US" altLang="zh-CN" dirty="0" smtClean="0"/>
                  <a:t>]</a:t>
                </a:r>
                <a:r>
                  <a:rPr lang="zh-CN" altLang="en-US" dirty="0" smtClean="0"/>
                  <a:t>：直观上讲，验证算法一定伴有一个证书</a:t>
                </a:r>
                <a:r>
                  <a:rPr lang="en-US" altLang="zh-CN" dirty="0" smtClean="0"/>
                  <a:t>y</a:t>
                </a:r>
                <a:r>
                  <a:rPr lang="zh-CN" altLang="en-US" dirty="0" smtClean="0"/>
                  <a:t>，借助证书</a:t>
                </a:r>
                <a:r>
                  <a:rPr lang="en-US" altLang="zh-CN" dirty="0" smtClean="0"/>
                  <a:t>y</a:t>
                </a:r>
                <a:r>
                  <a:rPr lang="zh-CN" altLang="en-US" dirty="0" smtClean="0"/>
                  <a:t>与输入</a:t>
                </a:r>
                <a:r>
                  <a:rPr lang="en-US" altLang="zh-CN" dirty="0" smtClean="0"/>
                  <a:t>x</a:t>
                </a:r>
                <a:r>
                  <a:rPr lang="zh-CN" altLang="en-US" dirty="0" smtClean="0"/>
                  <a:t>一并来求解问题。</a:t>
                </a:r>
                <a:endParaRPr lang="zh-CN" altLang="en-US"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0825" y="836613"/>
                <a:ext cx="8642350" cy="5905500"/>
              </a:xfrm>
              <a:blipFill rotWithShape="1">
                <a:blip r:embed="rId3"/>
                <a:stretch>
                  <a:fillRect t="-619"/>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B2C5E71-C718-487F-A962-7187061272F4}" type="slidenum">
              <a:rPr lang="zh-CN" altLang="en-US" smtClean="0"/>
              <a:pPr>
                <a:defRPr/>
              </a:pPr>
              <a:t>8</a:t>
            </a:fld>
            <a:endParaRPr lang="zh-CN" altLang="en-US" dirty="0"/>
          </a:p>
        </p:txBody>
      </p:sp>
    </p:spTree>
    <p:extLst>
      <p:ext uri="{BB962C8B-B14F-4D97-AF65-F5344CB8AC3E}">
        <p14:creationId xmlns:p14="http://schemas.microsoft.com/office/powerpoint/2010/main" val="2650482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0825" y="44450"/>
            <a:ext cx="8642350" cy="792163"/>
          </a:xfrm>
        </p:spPr>
        <p:txBody>
          <a:bodyPr/>
          <a:lstStyle/>
          <a:p>
            <a:r>
              <a:rPr lang="en-US" altLang="zh-CN" dirty="0" smtClean="0"/>
              <a:t>3</a:t>
            </a:r>
            <a:r>
              <a:rPr lang="zh-CN" altLang="en-US" dirty="0" smtClean="0"/>
              <a:t>、</a:t>
            </a:r>
            <a:r>
              <a:rPr lang="en-US" altLang="zh-CN" dirty="0" smtClean="0"/>
              <a:t>P</a:t>
            </a:r>
            <a:r>
              <a:rPr lang="zh-CN" altLang="en-US" dirty="0" smtClean="0"/>
              <a:t>类问题与</a:t>
            </a:r>
            <a:r>
              <a:rPr lang="en-US" altLang="zh-CN" dirty="0" smtClean="0"/>
              <a:t>NP</a:t>
            </a:r>
            <a:r>
              <a:rPr lang="zh-CN" altLang="en-US" dirty="0" smtClean="0"/>
              <a:t>类问题</a:t>
            </a:r>
          </a:p>
        </p:txBody>
      </p:sp>
      <p:sp>
        <p:nvSpPr>
          <p:cNvPr id="3" name="内容占位符 2"/>
          <p:cNvSpPr>
            <a:spLocks noGrp="1"/>
          </p:cNvSpPr>
          <p:nvPr>
            <p:ph idx="1"/>
          </p:nvPr>
        </p:nvSpPr>
        <p:spPr>
          <a:xfrm>
            <a:off x="250825" y="751549"/>
            <a:ext cx="8642350" cy="5905500"/>
          </a:xfrm>
        </p:spPr>
        <p:txBody>
          <a:bodyPr/>
          <a:lstStyle/>
          <a:p>
            <a:pPr marL="361950" lvl="1" indent="0">
              <a:buNone/>
              <a:defRPr/>
            </a:pPr>
            <a:r>
              <a:rPr lang="zh-CN" altLang="en-US" b="1" dirty="0" smtClean="0"/>
              <a:t>（</a:t>
            </a:r>
            <a:r>
              <a:rPr lang="en-US" altLang="zh-CN" b="1" dirty="0" smtClean="0"/>
              <a:t>3</a:t>
            </a:r>
            <a:r>
              <a:rPr lang="zh-CN" altLang="en-US" b="1" dirty="0" smtClean="0"/>
              <a:t>）</a:t>
            </a:r>
            <a:r>
              <a:rPr lang="en-US" altLang="zh-CN" b="1" dirty="0" smtClean="0"/>
              <a:t>NP</a:t>
            </a:r>
            <a:r>
              <a:rPr lang="zh-CN" altLang="en-US" b="1" dirty="0" smtClean="0"/>
              <a:t>难（</a:t>
            </a:r>
            <a:r>
              <a:rPr lang="en-US" altLang="zh-CN" b="1" dirty="0" smtClean="0"/>
              <a:t>NPH</a:t>
            </a:r>
            <a:r>
              <a:rPr lang="zh-CN" altLang="en-US" b="1" dirty="0" smtClean="0"/>
              <a:t>）、</a:t>
            </a:r>
            <a:r>
              <a:rPr lang="en-US" altLang="zh-CN" b="1" dirty="0" smtClean="0"/>
              <a:t>NP</a:t>
            </a:r>
            <a:r>
              <a:rPr lang="zh-CN" altLang="en-US" b="1" dirty="0" smtClean="0"/>
              <a:t>完全（</a:t>
            </a:r>
            <a:r>
              <a:rPr lang="en-US" altLang="zh-CN" b="1" dirty="0" smtClean="0"/>
              <a:t>NPC</a:t>
            </a:r>
            <a:r>
              <a:rPr lang="zh-CN" altLang="en-US" b="1" dirty="0" smtClean="0"/>
              <a:t>）与</a:t>
            </a:r>
            <a:r>
              <a:rPr lang="en-US" altLang="zh-CN" b="1" dirty="0" smtClean="0"/>
              <a:t>P</a:t>
            </a:r>
            <a:r>
              <a:rPr lang="zh-CN" altLang="en-US" b="1" dirty="0" smtClean="0"/>
              <a:t>完全（</a:t>
            </a:r>
            <a:r>
              <a:rPr lang="en-US" altLang="zh-CN" b="1" dirty="0" smtClean="0"/>
              <a:t>PC</a:t>
            </a:r>
            <a:r>
              <a:rPr lang="zh-CN" altLang="en-US" b="1" dirty="0" smtClean="0"/>
              <a:t>）问题</a:t>
            </a:r>
            <a:endParaRPr lang="en-US" altLang="zh-CN" b="1" dirty="0"/>
          </a:p>
          <a:p>
            <a:pPr lvl="2">
              <a:lnSpc>
                <a:spcPct val="100000"/>
              </a:lnSpc>
              <a:spcBef>
                <a:spcPts val="200"/>
              </a:spcBef>
              <a:defRPr/>
            </a:pPr>
            <a:r>
              <a:rPr lang="zh-CN" altLang="en-US" sz="1600" b="1" dirty="0" smtClean="0"/>
              <a:t>多项式时间规约</a:t>
            </a:r>
            <a:r>
              <a:rPr lang="zh-CN" altLang="en-US" sz="1600" dirty="0" smtClean="0"/>
              <a:t>：对于问题</a:t>
            </a:r>
            <a:r>
              <a:rPr lang="en-US" altLang="zh-CN" sz="1600" dirty="0" smtClean="0"/>
              <a:t>L1</a:t>
            </a:r>
            <a:r>
              <a:rPr lang="zh-CN" altLang="en-US" sz="1600" dirty="0" smtClean="0"/>
              <a:t>和</a:t>
            </a:r>
            <a:r>
              <a:rPr lang="en-US" altLang="zh-CN" sz="1600" dirty="0" smtClean="0"/>
              <a:t>L2</a:t>
            </a:r>
            <a:r>
              <a:rPr lang="zh-CN" altLang="en-US" sz="1600" dirty="0" smtClean="0"/>
              <a:t>，如果存在一个多项式算法，可将问题</a:t>
            </a:r>
            <a:r>
              <a:rPr lang="en-US" altLang="zh-CN" sz="1600" dirty="0" smtClean="0"/>
              <a:t>L1</a:t>
            </a:r>
            <a:r>
              <a:rPr lang="zh-CN" altLang="en-US" sz="1600" dirty="0" smtClean="0"/>
              <a:t>的求解转换成</a:t>
            </a:r>
            <a:r>
              <a:rPr lang="en-US" altLang="zh-CN" sz="1600" dirty="0" smtClean="0"/>
              <a:t>L2 </a:t>
            </a:r>
            <a:r>
              <a:rPr lang="zh-CN" altLang="en-US" sz="1600" dirty="0" smtClean="0"/>
              <a:t>的求解，则称</a:t>
            </a:r>
            <a:r>
              <a:rPr lang="en-US" altLang="zh-CN" sz="1600" dirty="0" smtClean="0"/>
              <a:t>L1</a:t>
            </a:r>
            <a:r>
              <a:rPr lang="zh-CN" altLang="en-US" sz="1600" dirty="0" smtClean="0"/>
              <a:t>可多项式规约到</a:t>
            </a:r>
            <a:r>
              <a:rPr lang="en-US" altLang="zh-CN" sz="1600" dirty="0" smtClean="0"/>
              <a:t>L2</a:t>
            </a:r>
            <a:r>
              <a:rPr lang="zh-CN" altLang="en-US" sz="1600" dirty="0" smtClean="0"/>
              <a:t>，记之为：</a:t>
            </a:r>
            <a:r>
              <a:rPr lang="en-US" altLang="zh-CN" sz="1600" dirty="0" smtClean="0"/>
              <a:t>L1 </a:t>
            </a:r>
            <a:r>
              <a:rPr lang="zh-CN" altLang="en-US" sz="1600" dirty="0" smtClean="0"/>
              <a:t>≤</a:t>
            </a:r>
            <a:r>
              <a:rPr lang="en-US" altLang="zh-CN" sz="1600" baseline="-25000" dirty="0" smtClean="0"/>
              <a:t>P </a:t>
            </a:r>
            <a:r>
              <a:rPr lang="en-US" altLang="zh-CN" sz="1600" dirty="0" smtClean="0"/>
              <a:t>L2</a:t>
            </a:r>
            <a:r>
              <a:rPr lang="zh-CN" altLang="en-US" sz="1600" dirty="0" smtClean="0"/>
              <a:t>。</a:t>
            </a:r>
            <a:endParaRPr lang="en-US" altLang="zh-CN" sz="1600" dirty="0"/>
          </a:p>
          <a:p>
            <a:pPr lvl="2">
              <a:lnSpc>
                <a:spcPct val="100000"/>
              </a:lnSpc>
              <a:spcBef>
                <a:spcPts val="200"/>
              </a:spcBef>
              <a:defRPr/>
            </a:pPr>
            <a:r>
              <a:rPr lang="en-US" altLang="zh-CN" sz="1600" b="1" dirty="0" smtClean="0">
                <a:solidFill>
                  <a:prstClr val="black"/>
                </a:solidFill>
              </a:rPr>
              <a:t>NPC</a:t>
            </a:r>
            <a:r>
              <a:rPr lang="zh-CN" altLang="en-US" sz="1600" b="1" dirty="0" smtClean="0">
                <a:solidFill>
                  <a:prstClr val="black"/>
                </a:solidFill>
              </a:rPr>
              <a:t>与</a:t>
            </a:r>
            <a:r>
              <a:rPr lang="en-US" altLang="zh-CN" sz="1600" b="1" dirty="0" smtClean="0">
                <a:solidFill>
                  <a:prstClr val="black"/>
                </a:solidFill>
              </a:rPr>
              <a:t>NPH</a:t>
            </a:r>
            <a:r>
              <a:rPr lang="zh-CN" altLang="en-US" sz="1600" b="1" dirty="0" smtClean="0">
                <a:solidFill>
                  <a:prstClr val="black"/>
                </a:solidFill>
              </a:rPr>
              <a:t>的形式描述</a:t>
            </a:r>
            <a:r>
              <a:rPr lang="zh-CN" altLang="en-US" sz="1600" dirty="0" smtClean="0">
                <a:solidFill>
                  <a:prstClr val="black"/>
                </a:solidFill>
              </a:rPr>
              <a:t>：</a:t>
            </a:r>
            <a:r>
              <a:rPr lang="en-US" altLang="zh-CN" sz="1600" dirty="0" smtClean="0">
                <a:solidFill>
                  <a:prstClr val="black"/>
                </a:solidFill>
              </a:rPr>
              <a:t/>
            </a:r>
            <a:br>
              <a:rPr lang="en-US" altLang="zh-CN" sz="1600" dirty="0" smtClean="0">
                <a:solidFill>
                  <a:prstClr val="black"/>
                </a:solidFill>
              </a:rPr>
            </a:br>
            <a:r>
              <a:rPr lang="zh-CN" altLang="en-US" sz="1600" dirty="0" smtClean="0">
                <a:solidFill>
                  <a:prstClr val="black"/>
                </a:solidFill>
              </a:rPr>
              <a:t>语言</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{0,1}</a:t>
            </a:r>
            <a:r>
              <a:rPr lang="zh-CN" altLang="en-US" sz="1600" dirty="0" smtClean="0">
                <a:solidFill>
                  <a:prstClr val="black"/>
                </a:solidFill>
              </a:rPr>
              <a:t>是</a:t>
            </a:r>
            <a:r>
              <a:rPr lang="en-US" altLang="zh-CN" sz="1600" dirty="0" smtClean="0">
                <a:solidFill>
                  <a:prstClr val="black"/>
                </a:solidFill>
              </a:rPr>
              <a:t>NPC</a:t>
            </a:r>
            <a:r>
              <a:rPr lang="zh-CN" altLang="en-US" sz="1600" dirty="0" smtClean="0">
                <a:solidFill>
                  <a:prstClr val="black"/>
                </a:solidFill>
              </a:rPr>
              <a:t>的，如果：</a:t>
            </a:r>
            <a:r>
              <a:rPr lang="en-US" altLang="zh-CN" sz="1600" dirty="0" smtClean="0">
                <a:solidFill>
                  <a:prstClr val="black"/>
                </a:solidFill>
              </a:rPr>
              <a:t/>
            </a:r>
            <a:br>
              <a:rPr lang="en-US" altLang="zh-CN" sz="1600" dirty="0" smtClean="0">
                <a:solidFill>
                  <a:prstClr val="black"/>
                </a:solidFill>
              </a:rPr>
            </a:br>
            <a:r>
              <a:rPr lang="en-US" altLang="zh-CN" sz="1400" dirty="0" smtClean="0">
                <a:solidFill>
                  <a:prstClr val="black"/>
                </a:solidFill>
              </a:rPr>
              <a:t>1</a:t>
            </a:r>
            <a:r>
              <a:rPr lang="zh-CN" altLang="en-US" sz="1400" baseline="30000" dirty="0" smtClean="0">
                <a:solidFill>
                  <a:prstClr val="black"/>
                </a:solidFill>
              </a:rPr>
              <a:t>。</a:t>
            </a:r>
            <a:r>
              <a:rPr lang="en-US" altLang="zh-CN" sz="1400" dirty="0" smtClean="0">
                <a:solidFill>
                  <a:prstClr val="black"/>
                </a:solidFill>
              </a:rPr>
              <a:t>L</a:t>
            </a:r>
            <a:r>
              <a:rPr lang="zh-CN" altLang="en-US" sz="1400" dirty="0" smtClean="0">
                <a:solidFill>
                  <a:prstClr val="black"/>
                </a:solidFill>
              </a:rPr>
              <a:t>∈</a:t>
            </a:r>
            <a:r>
              <a:rPr lang="en-US" altLang="zh-CN" sz="1400" dirty="0" smtClean="0">
                <a:solidFill>
                  <a:prstClr val="black"/>
                </a:solidFill>
              </a:rPr>
              <a:t>NP</a:t>
            </a:r>
            <a:r>
              <a:rPr lang="zh-CN" altLang="en-US" sz="1400" dirty="0" smtClean="0">
                <a:solidFill>
                  <a:prstClr val="black"/>
                </a:solidFill>
              </a:rPr>
              <a:t>；</a:t>
            </a:r>
            <a:r>
              <a:rPr lang="en-US" altLang="zh-CN" sz="1400" dirty="0" smtClean="0">
                <a:solidFill>
                  <a:prstClr val="black"/>
                </a:solidFill>
              </a:rPr>
              <a:t/>
            </a:r>
            <a:br>
              <a:rPr lang="en-US" altLang="zh-CN" sz="1400" dirty="0" smtClean="0">
                <a:solidFill>
                  <a:prstClr val="black"/>
                </a:solidFill>
              </a:rPr>
            </a:br>
            <a:r>
              <a:rPr lang="en-US" altLang="zh-CN" sz="1400" dirty="0" smtClean="0">
                <a:solidFill>
                  <a:prstClr val="black"/>
                </a:solidFill>
              </a:rPr>
              <a:t>2</a:t>
            </a:r>
            <a:r>
              <a:rPr lang="zh-CN" altLang="en-US" sz="1400" baseline="30000" dirty="0" smtClean="0">
                <a:solidFill>
                  <a:prstClr val="black"/>
                </a:solidFill>
              </a:rPr>
              <a:t>。</a:t>
            </a:r>
            <a:r>
              <a:rPr lang="en-US" altLang="zh-CN" sz="1400" dirty="0" smtClean="0">
                <a:solidFill>
                  <a:prstClr val="black"/>
                </a:solidFill>
              </a:rPr>
              <a:t>L</a:t>
            </a:r>
            <a:r>
              <a:rPr lang="zh-CN" altLang="en-US" sz="1400" dirty="0" smtClean="0">
                <a:solidFill>
                  <a:prstClr val="black"/>
                </a:solidFill>
              </a:rPr>
              <a:t>∈</a:t>
            </a:r>
            <a:r>
              <a:rPr lang="en-US" altLang="zh-CN" sz="1400" dirty="0" smtClean="0">
                <a:solidFill>
                  <a:prstClr val="black"/>
                </a:solidFill>
              </a:rPr>
              <a:t>NPH</a:t>
            </a:r>
            <a:r>
              <a:rPr lang="zh-CN" altLang="en-US" sz="1400" dirty="0" smtClean="0">
                <a:solidFill>
                  <a:prstClr val="black"/>
                </a:solidFill>
              </a:rPr>
              <a:t>，即对于每个</a:t>
            </a:r>
            <a:r>
              <a:rPr lang="en-US" altLang="zh-CN" sz="1400" dirty="0" smtClean="0">
                <a:solidFill>
                  <a:prstClr val="black"/>
                </a:solidFill>
              </a:rPr>
              <a:t>L’</a:t>
            </a:r>
            <a:r>
              <a:rPr lang="zh-CN" altLang="en-US" sz="1400" dirty="0" smtClean="0">
                <a:solidFill>
                  <a:prstClr val="black"/>
                </a:solidFill>
              </a:rPr>
              <a:t>∈</a:t>
            </a:r>
            <a:r>
              <a:rPr lang="en-US" altLang="zh-CN" sz="1400" dirty="0" smtClean="0">
                <a:solidFill>
                  <a:prstClr val="black"/>
                </a:solidFill>
              </a:rPr>
              <a:t>NP</a:t>
            </a:r>
            <a:r>
              <a:rPr lang="zh-CN" altLang="en-US" sz="1400" dirty="0" smtClean="0">
                <a:solidFill>
                  <a:prstClr val="black"/>
                </a:solidFill>
              </a:rPr>
              <a:t>，则有</a:t>
            </a:r>
            <a:r>
              <a:rPr lang="en-US" altLang="zh-CN" sz="1400" dirty="0" smtClean="0">
                <a:solidFill>
                  <a:prstClr val="black"/>
                </a:solidFill>
              </a:rPr>
              <a:t>L’</a:t>
            </a:r>
            <a:r>
              <a:rPr lang="zh-CN" altLang="en-US" sz="1400" dirty="0"/>
              <a:t> ≤</a:t>
            </a:r>
            <a:r>
              <a:rPr lang="en-US" altLang="zh-CN" sz="1400" baseline="-25000" dirty="0"/>
              <a:t>P </a:t>
            </a:r>
            <a:r>
              <a:rPr lang="en-US" altLang="zh-CN" sz="1400" dirty="0" smtClean="0"/>
              <a:t>L</a:t>
            </a:r>
            <a:r>
              <a:rPr lang="zh-CN" altLang="en-US" sz="1400" dirty="0" smtClean="0"/>
              <a:t>。</a:t>
            </a:r>
            <a:endParaRPr lang="en-US" altLang="zh-CN" sz="1400" dirty="0" smtClean="0"/>
          </a:p>
          <a:p>
            <a:pPr lvl="2">
              <a:lnSpc>
                <a:spcPct val="100000"/>
              </a:lnSpc>
              <a:spcBef>
                <a:spcPts val="200"/>
              </a:spcBef>
              <a:defRPr/>
            </a:pPr>
            <a:r>
              <a:rPr lang="en-US" altLang="zh-CN" sz="1600" b="1" dirty="0" smtClean="0">
                <a:solidFill>
                  <a:prstClr val="black"/>
                </a:solidFill>
              </a:rPr>
              <a:t>P</a:t>
            </a:r>
            <a:r>
              <a:rPr lang="zh-CN" altLang="en-US" sz="1600" b="1" dirty="0" smtClean="0">
                <a:solidFill>
                  <a:prstClr val="black"/>
                </a:solidFill>
              </a:rPr>
              <a:t>完全（</a:t>
            </a:r>
            <a:r>
              <a:rPr lang="en-US" altLang="zh-CN" sz="1600" b="1" dirty="0" smtClean="0">
                <a:solidFill>
                  <a:prstClr val="black"/>
                </a:solidFill>
              </a:rPr>
              <a:t>PC</a:t>
            </a:r>
            <a:r>
              <a:rPr lang="zh-CN" altLang="en-US" sz="1600" b="1" dirty="0" smtClean="0">
                <a:solidFill>
                  <a:prstClr val="black"/>
                </a:solidFill>
              </a:rPr>
              <a:t>）的形式描述</a:t>
            </a:r>
            <a:r>
              <a:rPr lang="zh-CN" altLang="en-US" sz="1600" dirty="0" smtClean="0">
                <a:solidFill>
                  <a:prstClr val="black"/>
                </a:solidFill>
              </a:rPr>
              <a:t>：</a:t>
            </a:r>
            <a:r>
              <a:rPr lang="en-US" altLang="zh-CN" sz="1600" dirty="0" smtClean="0">
                <a:solidFill>
                  <a:prstClr val="black"/>
                </a:solidFill>
              </a:rPr>
              <a:t/>
            </a:r>
            <a:br>
              <a:rPr lang="en-US" altLang="zh-CN" sz="1600" dirty="0" smtClean="0">
                <a:solidFill>
                  <a:prstClr val="black"/>
                </a:solidFill>
              </a:rPr>
            </a:br>
            <a:r>
              <a:rPr lang="zh-CN" altLang="en-US" sz="1600" dirty="0">
                <a:solidFill>
                  <a:prstClr val="black"/>
                </a:solidFill>
              </a:rPr>
              <a:t>语言</a:t>
            </a:r>
            <a:r>
              <a:rPr lang="en-US" altLang="zh-CN" sz="1600" dirty="0">
                <a:solidFill>
                  <a:prstClr val="black"/>
                </a:solidFill>
              </a:rPr>
              <a:t>L</a:t>
            </a:r>
            <a:r>
              <a:rPr lang="zh-CN" altLang="en-US" sz="1600" dirty="0">
                <a:solidFill>
                  <a:prstClr val="black"/>
                </a:solidFill>
              </a:rPr>
              <a:t>∈</a:t>
            </a:r>
            <a:r>
              <a:rPr lang="en-US" altLang="zh-CN" sz="1600" dirty="0">
                <a:solidFill>
                  <a:prstClr val="black"/>
                </a:solidFill>
              </a:rPr>
              <a:t>{0,1}</a:t>
            </a:r>
            <a:r>
              <a:rPr lang="zh-CN" altLang="en-US" sz="1600" dirty="0" smtClean="0">
                <a:solidFill>
                  <a:prstClr val="black"/>
                </a:solidFill>
              </a:rPr>
              <a:t>是</a:t>
            </a:r>
            <a:r>
              <a:rPr lang="en-US" altLang="zh-CN" sz="1600" dirty="0" smtClean="0">
                <a:solidFill>
                  <a:prstClr val="black"/>
                </a:solidFill>
              </a:rPr>
              <a:t>PC</a:t>
            </a:r>
            <a:r>
              <a:rPr lang="zh-CN" altLang="en-US" sz="1600" dirty="0">
                <a:solidFill>
                  <a:prstClr val="black"/>
                </a:solidFill>
              </a:rPr>
              <a:t>的，如果：</a:t>
            </a:r>
            <a:r>
              <a:rPr lang="en-US" altLang="zh-CN" sz="1600" dirty="0">
                <a:solidFill>
                  <a:prstClr val="black"/>
                </a:solidFill>
              </a:rPr>
              <a:t/>
            </a:r>
            <a:br>
              <a:rPr lang="en-US" altLang="zh-CN" sz="1600" dirty="0">
                <a:solidFill>
                  <a:prstClr val="black"/>
                </a:solidFill>
              </a:rPr>
            </a:br>
            <a:r>
              <a:rPr lang="en-US" altLang="zh-CN" sz="1400" dirty="0" smtClean="0">
                <a:solidFill>
                  <a:prstClr val="black"/>
                </a:solidFill>
              </a:rPr>
              <a:t>1</a:t>
            </a:r>
            <a:r>
              <a:rPr lang="zh-CN" altLang="en-US" sz="1400" baseline="30000" dirty="0">
                <a:solidFill>
                  <a:prstClr val="black"/>
                </a:solidFill>
              </a:rPr>
              <a:t>。</a:t>
            </a:r>
            <a:r>
              <a:rPr lang="en-US" altLang="zh-CN" sz="1400" dirty="0">
                <a:solidFill>
                  <a:prstClr val="black"/>
                </a:solidFill>
              </a:rPr>
              <a:t>L</a:t>
            </a:r>
            <a:r>
              <a:rPr lang="zh-CN" altLang="en-US" sz="1400" dirty="0" smtClean="0">
                <a:solidFill>
                  <a:prstClr val="black"/>
                </a:solidFill>
              </a:rPr>
              <a:t>∈</a:t>
            </a:r>
            <a:r>
              <a:rPr lang="en-US" altLang="zh-CN" sz="1400" dirty="0" smtClean="0">
                <a:solidFill>
                  <a:prstClr val="black"/>
                </a:solidFill>
              </a:rPr>
              <a:t>P</a:t>
            </a:r>
            <a:r>
              <a:rPr lang="zh-CN" altLang="en-US" sz="1400" dirty="0" smtClean="0">
                <a:solidFill>
                  <a:prstClr val="black"/>
                </a:solidFill>
              </a:rPr>
              <a:t>；</a:t>
            </a:r>
            <a:r>
              <a:rPr lang="en-US" altLang="zh-CN" sz="1400" dirty="0" smtClean="0">
                <a:solidFill>
                  <a:prstClr val="black"/>
                </a:solidFill>
              </a:rPr>
              <a:t/>
            </a:r>
            <a:br>
              <a:rPr lang="en-US" altLang="zh-CN" sz="1400" dirty="0" smtClean="0">
                <a:solidFill>
                  <a:prstClr val="black"/>
                </a:solidFill>
              </a:rPr>
            </a:br>
            <a:r>
              <a:rPr lang="en-US" altLang="zh-CN" sz="1400" dirty="0" smtClean="0">
                <a:solidFill>
                  <a:prstClr val="black"/>
                </a:solidFill>
              </a:rPr>
              <a:t>2</a:t>
            </a:r>
            <a:r>
              <a:rPr lang="zh-CN" altLang="en-US" sz="1400" baseline="30000" dirty="0" smtClean="0">
                <a:solidFill>
                  <a:prstClr val="black"/>
                </a:solidFill>
              </a:rPr>
              <a:t>。</a:t>
            </a:r>
            <a:r>
              <a:rPr lang="zh-CN" altLang="en-US" sz="1400" dirty="0" smtClean="0">
                <a:solidFill>
                  <a:prstClr val="black"/>
                </a:solidFill>
              </a:rPr>
              <a:t>对于</a:t>
            </a:r>
            <a:r>
              <a:rPr lang="zh-CN" altLang="en-US" sz="1400" dirty="0">
                <a:solidFill>
                  <a:prstClr val="black"/>
                </a:solidFill>
              </a:rPr>
              <a:t>每个</a:t>
            </a:r>
            <a:r>
              <a:rPr lang="en-US" altLang="zh-CN" sz="1400" dirty="0">
                <a:solidFill>
                  <a:prstClr val="black"/>
                </a:solidFill>
              </a:rPr>
              <a:t>L’</a:t>
            </a:r>
            <a:r>
              <a:rPr lang="zh-CN" altLang="en-US" sz="1400" dirty="0" smtClean="0">
                <a:solidFill>
                  <a:prstClr val="black"/>
                </a:solidFill>
              </a:rPr>
              <a:t>∈</a:t>
            </a:r>
            <a:r>
              <a:rPr lang="en-US" altLang="zh-CN" sz="1400" dirty="0" smtClean="0">
                <a:solidFill>
                  <a:prstClr val="black"/>
                </a:solidFill>
              </a:rPr>
              <a:t>P</a:t>
            </a:r>
            <a:r>
              <a:rPr lang="zh-CN" altLang="en-US" sz="1400" dirty="0">
                <a:solidFill>
                  <a:prstClr val="black"/>
                </a:solidFill>
              </a:rPr>
              <a:t>，则有</a:t>
            </a:r>
            <a:r>
              <a:rPr lang="en-US" altLang="zh-CN" sz="1400" dirty="0">
                <a:solidFill>
                  <a:prstClr val="black"/>
                </a:solidFill>
              </a:rPr>
              <a:t>L’</a:t>
            </a:r>
            <a:r>
              <a:rPr lang="zh-CN" altLang="en-US" sz="1400" dirty="0"/>
              <a:t> </a:t>
            </a:r>
            <a:r>
              <a:rPr lang="zh-CN" altLang="en-US" sz="1400" dirty="0" smtClean="0"/>
              <a:t>≤</a:t>
            </a:r>
            <a:r>
              <a:rPr lang="en-US" altLang="zh-CN" sz="1400" i="1" baseline="-25000" dirty="0" smtClean="0"/>
              <a:t>l</a:t>
            </a:r>
            <a:r>
              <a:rPr lang="en-US" altLang="zh-CN" sz="1400" baseline="-25000" dirty="0" smtClean="0"/>
              <a:t> </a:t>
            </a:r>
            <a:r>
              <a:rPr lang="en-US" altLang="zh-CN" sz="1400" dirty="0" smtClean="0"/>
              <a:t>L</a:t>
            </a:r>
            <a:r>
              <a:rPr lang="zh-CN" altLang="en-US" sz="1400" dirty="0" smtClean="0"/>
              <a:t>（“</a:t>
            </a:r>
            <a:r>
              <a:rPr lang="en-US" altLang="zh-CN" sz="1400" i="1" dirty="0" smtClean="0"/>
              <a:t>l</a:t>
            </a:r>
            <a:r>
              <a:rPr lang="zh-CN" altLang="en-US" sz="1400" dirty="0" smtClean="0"/>
              <a:t>”表示对数空间规约）。</a:t>
            </a:r>
            <a:endParaRPr lang="en-US" altLang="zh-CN" sz="1400" dirty="0" smtClean="0"/>
          </a:p>
          <a:p>
            <a:pPr marL="1797050" lvl="2" indent="-627063">
              <a:lnSpc>
                <a:spcPct val="100000"/>
              </a:lnSpc>
              <a:spcBef>
                <a:spcPts val="200"/>
              </a:spcBef>
              <a:buNone/>
              <a:tabLst>
                <a:tab pos="1616075" algn="l"/>
              </a:tabLst>
              <a:defRPr/>
            </a:pPr>
            <a:r>
              <a:rPr lang="en-US" altLang="zh-CN" sz="1600" dirty="0" smtClean="0">
                <a:solidFill>
                  <a:prstClr val="black"/>
                </a:solidFill>
              </a:rPr>
              <a:t>[</a:t>
            </a:r>
            <a:r>
              <a:rPr lang="zh-CN" altLang="en-US" sz="1600" dirty="0" smtClean="0">
                <a:solidFill>
                  <a:prstClr val="black"/>
                </a:solidFill>
              </a:rPr>
              <a:t>注</a:t>
            </a:r>
            <a:r>
              <a:rPr lang="en-US" altLang="zh-CN" sz="1600" dirty="0" smtClean="0">
                <a:solidFill>
                  <a:prstClr val="black"/>
                </a:solidFill>
              </a:rPr>
              <a:t>]</a:t>
            </a:r>
            <a:r>
              <a:rPr lang="zh-CN" altLang="en-US" sz="1600" dirty="0" smtClean="0">
                <a:solidFill>
                  <a:prstClr val="black"/>
                </a:solidFill>
              </a:rPr>
              <a:t>①若果要证明</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NP</a:t>
            </a:r>
            <a:r>
              <a:rPr lang="zh-CN" altLang="en-US" sz="1600" dirty="0" smtClean="0">
                <a:solidFill>
                  <a:prstClr val="black"/>
                </a:solidFill>
              </a:rPr>
              <a:t>，即要设计一个双输入的</a:t>
            </a:r>
            <a:r>
              <a:rPr lang="zh-CN" altLang="en-US" sz="1600" b="1" dirty="0" smtClean="0">
                <a:solidFill>
                  <a:prstClr val="black"/>
                </a:solidFill>
              </a:rPr>
              <a:t>验证算法</a:t>
            </a:r>
            <a:r>
              <a:rPr lang="en-US" altLang="zh-CN" sz="1600" dirty="0" smtClean="0">
                <a:solidFill>
                  <a:prstClr val="black"/>
                </a:solidFill>
              </a:rPr>
              <a:t>A</a:t>
            </a:r>
            <a:r>
              <a:rPr lang="zh-CN" altLang="en-US" sz="1600" dirty="0" smtClean="0">
                <a:solidFill>
                  <a:prstClr val="black"/>
                </a:solidFill>
              </a:rPr>
              <a:t>，使问题</a:t>
            </a:r>
            <a:r>
              <a:rPr lang="en-US" altLang="zh-CN" sz="1600" dirty="0" smtClean="0">
                <a:solidFill>
                  <a:prstClr val="black"/>
                </a:solidFill>
              </a:rPr>
              <a:t>L</a:t>
            </a:r>
            <a:r>
              <a:rPr lang="zh-CN" altLang="en-US" sz="1600" dirty="0" smtClean="0">
                <a:solidFill>
                  <a:prstClr val="black"/>
                </a:solidFill>
              </a:rPr>
              <a:t>在多项式时间内由</a:t>
            </a:r>
            <a:r>
              <a:rPr lang="en-US" altLang="zh-CN" sz="1600" dirty="0" smtClean="0">
                <a:solidFill>
                  <a:prstClr val="black"/>
                </a:solidFill>
              </a:rPr>
              <a:t>A</a:t>
            </a:r>
            <a:r>
              <a:rPr lang="zh-CN" altLang="en-US" sz="1600" dirty="0" smtClean="0">
                <a:solidFill>
                  <a:prstClr val="black"/>
                </a:solidFill>
              </a:rPr>
              <a:t>所验证。</a:t>
            </a:r>
            <a:endParaRPr lang="en-US" altLang="zh-CN" sz="1600" dirty="0" smtClean="0">
              <a:solidFill>
                <a:prstClr val="black"/>
              </a:solidFill>
            </a:endParaRPr>
          </a:p>
          <a:p>
            <a:pPr marL="1797050" lvl="2" indent="-627063">
              <a:lnSpc>
                <a:spcPct val="100000"/>
              </a:lnSpc>
              <a:spcBef>
                <a:spcPts val="200"/>
              </a:spcBef>
              <a:buNone/>
              <a:tabLst>
                <a:tab pos="1616075" algn="l"/>
              </a:tabLst>
              <a:defRPr/>
            </a:pPr>
            <a:r>
              <a:rPr lang="en-US" altLang="zh-CN" sz="1600" dirty="0">
                <a:solidFill>
                  <a:prstClr val="black"/>
                </a:solidFill>
              </a:rPr>
              <a:t> </a:t>
            </a:r>
            <a:r>
              <a:rPr lang="en-US" altLang="zh-CN" sz="1600" dirty="0" smtClean="0">
                <a:solidFill>
                  <a:prstClr val="black"/>
                </a:solidFill>
              </a:rPr>
              <a:t>        </a:t>
            </a:r>
            <a:r>
              <a:rPr lang="zh-CN" altLang="en-US" sz="1600" dirty="0" smtClean="0">
                <a:solidFill>
                  <a:prstClr val="black"/>
                </a:solidFill>
              </a:rPr>
              <a:t>②如果要证明</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NPH</a:t>
            </a:r>
            <a:r>
              <a:rPr lang="zh-CN" altLang="en-US" sz="1600" dirty="0" smtClean="0">
                <a:solidFill>
                  <a:prstClr val="black"/>
                </a:solidFill>
              </a:rPr>
              <a:t>，即要设计一个</a:t>
            </a:r>
            <a:r>
              <a:rPr lang="zh-CN" altLang="en-US" sz="1600" b="1" dirty="0" smtClean="0">
                <a:solidFill>
                  <a:prstClr val="black"/>
                </a:solidFill>
              </a:rPr>
              <a:t>规约算法</a:t>
            </a:r>
            <a:r>
              <a:rPr lang="en-US" altLang="zh-CN" sz="1600" dirty="0" smtClean="0">
                <a:solidFill>
                  <a:prstClr val="black"/>
                </a:solidFill>
              </a:rPr>
              <a:t>F</a:t>
            </a:r>
            <a:r>
              <a:rPr lang="zh-CN" altLang="en-US" sz="1600" dirty="0" smtClean="0">
                <a:solidFill>
                  <a:prstClr val="black"/>
                </a:solidFill>
              </a:rPr>
              <a:t>，使</a:t>
            </a:r>
            <a:r>
              <a:rPr lang="en-US" altLang="zh-CN" sz="1600" dirty="0" smtClean="0">
                <a:solidFill>
                  <a:prstClr val="black"/>
                </a:solidFill>
              </a:rPr>
              <a:t>NP</a:t>
            </a:r>
            <a:r>
              <a:rPr lang="zh-CN" altLang="en-US" sz="1600" dirty="0" smtClean="0">
                <a:solidFill>
                  <a:prstClr val="black"/>
                </a:solidFill>
              </a:rPr>
              <a:t>中的每个问题</a:t>
            </a:r>
            <a:r>
              <a:rPr lang="en-US" altLang="zh-CN" sz="1600" dirty="0" smtClean="0">
                <a:solidFill>
                  <a:prstClr val="black"/>
                </a:solidFill>
              </a:rPr>
              <a:t>L’</a:t>
            </a:r>
            <a:r>
              <a:rPr lang="zh-CN" altLang="en-US" sz="1600" dirty="0" smtClean="0">
                <a:solidFill>
                  <a:prstClr val="black"/>
                </a:solidFill>
              </a:rPr>
              <a:t>均可在多项式时间内规约到</a:t>
            </a:r>
            <a:r>
              <a:rPr lang="en-US" altLang="zh-CN" sz="1600" dirty="0" smtClean="0">
                <a:solidFill>
                  <a:prstClr val="black"/>
                </a:solidFill>
              </a:rPr>
              <a:t>L</a:t>
            </a:r>
            <a:r>
              <a:rPr lang="zh-CN" altLang="en-US" sz="1600" dirty="0" smtClean="0">
                <a:solidFill>
                  <a:prstClr val="black"/>
                </a:solidFill>
              </a:rPr>
              <a:t>。</a:t>
            </a:r>
            <a:endParaRPr lang="en-US" altLang="zh-CN" sz="1600" dirty="0" smtClean="0">
              <a:solidFill>
                <a:prstClr val="black"/>
              </a:solidFill>
            </a:endParaRPr>
          </a:p>
          <a:p>
            <a:pPr marL="1797050" lvl="2" indent="-627063">
              <a:lnSpc>
                <a:spcPct val="100000"/>
              </a:lnSpc>
              <a:spcBef>
                <a:spcPts val="200"/>
              </a:spcBef>
              <a:buNone/>
              <a:tabLst>
                <a:tab pos="1616075" algn="l"/>
              </a:tabLst>
              <a:defRPr/>
            </a:pPr>
            <a:r>
              <a:rPr lang="en-US" altLang="zh-CN" sz="1600" dirty="0">
                <a:solidFill>
                  <a:prstClr val="black"/>
                </a:solidFill>
              </a:rPr>
              <a:t> </a:t>
            </a:r>
            <a:r>
              <a:rPr lang="en-US" altLang="zh-CN" sz="1600" dirty="0" smtClean="0">
                <a:solidFill>
                  <a:prstClr val="black"/>
                </a:solidFill>
              </a:rPr>
              <a:t>        </a:t>
            </a:r>
            <a:r>
              <a:rPr lang="zh-CN" altLang="en-US" sz="1600" dirty="0" smtClean="0">
                <a:solidFill>
                  <a:prstClr val="black"/>
                </a:solidFill>
              </a:rPr>
              <a:t>③如果要证明</a:t>
            </a:r>
            <a:r>
              <a:rPr lang="en-US" altLang="zh-CN" sz="1600" dirty="0" smtClean="0">
                <a:solidFill>
                  <a:prstClr val="black"/>
                </a:solidFill>
              </a:rPr>
              <a:t>L</a:t>
            </a:r>
            <a:r>
              <a:rPr lang="zh-CN" altLang="en-US" sz="1600" dirty="0">
                <a:solidFill>
                  <a:prstClr val="black"/>
                </a:solidFill>
              </a:rPr>
              <a:t>∈</a:t>
            </a:r>
            <a:r>
              <a:rPr lang="en-US" altLang="zh-CN" sz="1600" dirty="0" smtClean="0">
                <a:solidFill>
                  <a:prstClr val="black"/>
                </a:solidFill>
              </a:rPr>
              <a:t>NPC</a:t>
            </a:r>
            <a:r>
              <a:rPr lang="zh-CN" altLang="en-US" sz="1600" dirty="0" smtClean="0">
                <a:solidFill>
                  <a:prstClr val="black"/>
                </a:solidFill>
              </a:rPr>
              <a:t>，则先要证明</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NP</a:t>
            </a:r>
            <a:r>
              <a:rPr lang="zh-CN" altLang="en-US" sz="1600" dirty="0" smtClean="0">
                <a:solidFill>
                  <a:prstClr val="black"/>
                </a:solidFill>
              </a:rPr>
              <a:t>，再要证明</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NPH</a:t>
            </a:r>
            <a:r>
              <a:rPr lang="zh-CN" altLang="en-US" sz="1600" dirty="0" smtClean="0">
                <a:solidFill>
                  <a:prstClr val="black"/>
                </a:solidFill>
              </a:rPr>
              <a:t>。</a:t>
            </a:r>
            <a:endParaRPr lang="en-US" altLang="zh-CN" sz="1600" dirty="0" smtClean="0">
              <a:solidFill>
                <a:prstClr val="black"/>
              </a:solidFill>
            </a:endParaRPr>
          </a:p>
          <a:p>
            <a:pPr marL="1797050" lvl="2" indent="-627063">
              <a:lnSpc>
                <a:spcPct val="100000"/>
              </a:lnSpc>
              <a:spcBef>
                <a:spcPts val="200"/>
              </a:spcBef>
              <a:buNone/>
              <a:tabLst>
                <a:tab pos="1616075" algn="l"/>
              </a:tabLst>
              <a:defRPr/>
            </a:pPr>
            <a:r>
              <a:rPr lang="en-US" altLang="zh-CN" sz="1600" dirty="0">
                <a:solidFill>
                  <a:prstClr val="black"/>
                </a:solidFill>
              </a:rPr>
              <a:t> </a:t>
            </a:r>
            <a:r>
              <a:rPr lang="en-US" altLang="zh-CN" sz="1600" dirty="0" smtClean="0">
                <a:solidFill>
                  <a:prstClr val="black"/>
                </a:solidFill>
              </a:rPr>
              <a:t>        </a:t>
            </a:r>
            <a:r>
              <a:rPr lang="zh-CN" altLang="en-US" sz="1600" dirty="0" smtClean="0">
                <a:solidFill>
                  <a:prstClr val="black"/>
                </a:solidFill>
              </a:rPr>
              <a:t>④如果要证明</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PC</a:t>
            </a:r>
            <a:r>
              <a:rPr lang="zh-CN" altLang="en-US" sz="1600" dirty="0" smtClean="0">
                <a:solidFill>
                  <a:prstClr val="black"/>
                </a:solidFill>
              </a:rPr>
              <a:t>，则先要证明</a:t>
            </a:r>
            <a:r>
              <a:rPr lang="en-US" altLang="zh-CN" sz="1600" dirty="0" smtClean="0">
                <a:solidFill>
                  <a:prstClr val="black"/>
                </a:solidFill>
              </a:rPr>
              <a:t>L</a:t>
            </a:r>
            <a:r>
              <a:rPr lang="zh-CN" altLang="en-US" sz="1600" dirty="0" smtClean="0">
                <a:solidFill>
                  <a:prstClr val="black"/>
                </a:solidFill>
              </a:rPr>
              <a:t>∈</a:t>
            </a:r>
            <a:r>
              <a:rPr lang="en-US" altLang="zh-CN" sz="1600" dirty="0" smtClean="0">
                <a:solidFill>
                  <a:prstClr val="black"/>
                </a:solidFill>
              </a:rPr>
              <a:t>P</a:t>
            </a:r>
            <a:r>
              <a:rPr lang="zh-CN" altLang="en-US" sz="1600" dirty="0" smtClean="0">
                <a:solidFill>
                  <a:prstClr val="black"/>
                </a:solidFill>
              </a:rPr>
              <a:t>，再要设计一个规约算法，</a:t>
            </a:r>
            <a:r>
              <a:rPr lang="en-US" altLang="zh-CN" sz="1600" dirty="0" smtClean="0">
                <a:solidFill>
                  <a:prstClr val="black"/>
                </a:solidFill>
              </a:rPr>
              <a:t/>
            </a:r>
            <a:br>
              <a:rPr lang="en-US" altLang="zh-CN" sz="1600" dirty="0" smtClean="0">
                <a:solidFill>
                  <a:prstClr val="black"/>
                </a:solidFill>
              </a:rPr>
            </a:br>
            <a:r>
              <a:rPr lang="zh-CN" altLang="en-US" sz="1600" dirty="0" smtClean="0">
                <a:solidFill>
                  <a:prstClr val="black"/>
                </a:solidFill>
              </a:rPr>
              <a:t>使</a:t>
            </a:r>
            <a:r>
              <a:rPr lang="en-US" altLang="zh-CN" sz="1600" dirty="0" smtClean="0">
                <a:solidFill>
                  <a:prstClr val="black"/>
                </a:solidFill>
              </a:rPr>
              <a:t>P</a:t>
            </a:r>
            <a:r>
              <a:rPr lang="zh-CN" altLang="en-US" sz="1600" dirty="0" smtClean="0">
                <a:solidFill>
                  <a:prstClr val="black"/>
                </a:solidFill>
              </a:rPr>
              <a:t>中的每个问题</a:t>
            </a:r>
            <a:r>
              <a:rPr lang="en-US" altLang="zh-CN" sz="1600" dirty="0" smtClean="0">
                <a:solidFill>
                  <a:prstClr val="black"/>
                </a:solidFill>
              </a:rPr>
              <a:t>L’</a:t>
            </a:r>
            <a:r>
              <a:rPr lang="zh-CN" altLang="en-US" sz="1600" dirty="0" smtClean="0">
                <a:solidFill>
                  <a:prstClr val="black"/>
                </a:solidFill>
              </a:rPr>
              <a:t>均可在对数空间内规约到</a:t>
            </a:r>
            <a:r>
              <a:rPr lang="en-US" altLang="zh-CN" sz="1600" dirty="0" smtClean="0">
                <a:solidFill>
                  <a:prstClr val="black"/>
                </a:solidFill>
              </a:rPr>
              <a:t>L</a:t>
            </a:r>
            <a:r>
              <a:rPr lang="zh-CN" altLang="en-US" sz="1600" dirty="0" smtClean="0">
                <a:solidFill>
                  <a:prstClr val="black"/>
                </a:solidFill>
              </a:rPr>
              <a:t>。</a:t>
            </a:r>
            <a:endParaRPr lang="en-US" altLang="zh-CN" sz="1600" dirty="0" smtClean="0">
              <a:solidFill>
                <a:prstClr val="black"/>
              </a:solidFill>
            </a:endParaRPr>
          </a:p>
          <a:p>
            <a:pPr marL="1797050" lvl="2" indent="-627063">
              <a:lnSpc>
                <a:spcPct val="100000"/>
              </a:lnSpc>
              <a:buNone/>
              <a:tabLst>
                <a:tab pos="1616075" algn="l"/>
              </a:tabLst>
              <a:defRPr/>
            </a:pPr>
            <a:r>
              <a:rPr lang="en-US" altLang="zh-CN" sz="1600" dirty="0" smtClean="0">
                <a:solidFill>
                  <a:prstClr val="black"/>
                </a:solidFill>
              </a:rPr>
              <a:t>[</a:t>
            </a:r>
            <a:r>
              <a:rPr lang="zh-CN" altLang="en-US" sz="1600" dirty="0" smtClean="0">
                <a:solidFill>
                  <a:prstClr val="black"/>
                </a:solidFill>
              </a:rPr>
              <a:t>注</a:t>
            </a:r>
            <a:r>
              <a:rPr lang="en-US" altLang="zh-CN" sz="1600" dirty="0" smtClean="0">
                <a:solidFill>
                  <a:prstClr val="black"/>
                </a:solidFill>
              </a:rPr>
              <a:t>]</a:t>
            </a:r>
            <a:r>
              <a:rPr lang="zh-CN" altLang="en-US" sz="1600" dirty="0" smtClean="0">
                <a:solidFill>
                  <a:prstClr val="black"/>
                </a:solidFill>
              </a:rPr>
              <a:t>复杂类包含关系图：</a:t>
            </a:r>
            <a:endParaRPr lang="zh-CN" altLang="en-US" sz="1400" dirty="0"/>
          </a:p>
        </p:txBody>
      </p:sp>
      <p:sp>
        <p:nvSpPr>
          <p:cNvPr id="4" name="灯片编号占位符 3"/>
          <p:cNvSpPr>
            <a:spLocks noGrp="1"/>
          </p:cNvSpPr>
          <p:nvPr>
            <p:ph type="sldNum" sz="quarter" idx="10"/>
          </p:nvPr>
        </p:nvSpPr>
        <p:spPr/>
        <p:txBody>
          <a:bodyPr/>
          <a:lstStyle/>
          <a:p>
            <a:pPr>
              <a:defRPr/>
            </a:pPr>
            <a:fld id="{7B2C5E71-C718-487F-A962-7187061272F4}" type="slidenum">
              <a:rPr lang="zh-CN" altLang="en-US" smtClean="0"/>
              <a:pPr>
                <a:defRPr/>
              </a:pPr>
              <a:t>9</a:t>
            </a:fld>
            <a:endParaRPr lang="zh-CN" altLang="en-US" dirty="0"/>
          </a:p>
        </p:txBody>
      </p:sp>
      <p:grpSp>
        <p:nvGrpSpPr>
          <p:cNvPr id="6" name="组合 14"/>
          <p:cNvGrpSpPr>
            <a:grpSpLocks/>
          </p:cNvGrpSpPr>
          <p:nvPr/>
        </p:nvGrpSpPr>
        <p:grpSpPr bwMode="auto">
          <a:xfrm>
            <a:off x="862850" y="3160168"/>
            <a:ext cx="7896126" cy="3692812"/>
            <a:chOff x="-4844459" y="1700808"/>
            <a:chExt cx="7904290" cy="1979401"/>
          </a:xfrm>
        </p:grpSpPr>
        <p:grpSp>
          <p:nvGrpSpPr>
            <p:cNvPr id="7" name="组合 13"/>
            <p:cNvGrpSpPr>
              <a:grpSpLocks/>
            </p:cNvGrpSpPr>
            <p:nvPr/>
          </p:nvGrpSpPr>
          <p:grpSpPr bwMode="auto">
            <a:xfrm>
              <a:off x="-4844459" y="1700808"/>
              <a:ext cx="7904290" cy="1969036"/>
              <a:chOff x="-4844459" y="1700808"/>
              <a:chExt cx="7904290" cy="1969036"/>
            </a:xfrm>
          </p:grpSpPr>
          <p:sp>
            <p:nvSpPr>
              <p:cNvPr id="12" name="椭圆 11"/>
              <p:cNvSpPr/>
              <p:nvPr/>
            </p:nvSpPr>
            <p:spPr>
              <a:xfrm>
                <a:off x="1907704" y="2636823"/>
                <a:ext cx="1152127" cy="86453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弧形 12"/>
              <p:cNvSpPr/>
              <p:nvPr/>
            </p:nvSpPr>
            <p:spPr>
              <a:xfrm>
                <a:off x="2123827" y="3141421"/>
                <a:ext cx="715114" cy="528423"/>
              </a:xfrm>
              <a:prstGeom prst="arc">
                <a:avLst>
                  <a:gd name="adj1" fmla="val 10813075"/>
                  <a:gd name="adj2" fmla="val 224284"/>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 name="弧形 13"/>
              <p:cNvSpPr/>
              <p:nvPr/>
            </p:nvSpPr>
            <p:spPr>
              <a:xfrm rot="10800000">
                <a:off x="2117471" y="1700808"/>
                <a:ext cx="715114" cy="1224479"/>
              </a:xfrm>
              <a:prstGeom prst="arc">
                <a:avLst>
                  <a:gd name="adj1" fmla="val 10813075"/>
                  <a:gd name="adj2" fmla="val 21583434"/>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3" name="椭圆 22"/>
              <p:cNvSpPr/>
              <p:nvPr/>
            </p:nvSpPr>
            <p:spPr>
              <a:xfrm>
                <a:off x="-2200344" y="3002283"/>
                <a:ext cx="1094672" cy="49907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椭圆 25"/>
              <p:cNvSpPr/>
              <p:nvPr/>
            </p:nvSpPr>
            <p:spPr>
              <a:xfrm>
                <a:off x="-3929922" y="3136422"/>
                <a:ext cx="700054" cy="17691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椭圆 26"/>
              <p:cNvSpPr/>
              <p:nvPr/>
            </p:nvSpPr>
            <p:spPr>
              <a:xfrm>
                <a:off x="-1989834" y="3256123"/>
                <a:ext cx="596785" cy="214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椭圆 27"/>
              <p:cNvSpPr/>
              <p:nvPr/>
            </p:nvSpPr>
            <p:spPr>
              <a:xfrm>
                <a:off x="-568114" y="2930370"/>
                <a:ext cx="1829076" cy="57607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椭圆 28"/>
              <p:cNvSpPr/>
              <p:nvPr/>
            </p:nvSpPr>
            <p:spPr>
              <a:xfrm>
                <a:off x="-283097" y="3241204"/>
                <a:ext cx="596785" cy="214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椭圆 31"/>
              <p:cNvSpPr/>
              <p:nvPr/>
            </p:nvSpPr>
            <p:spPr>
              <a:xfrm>
                <a:off x="-4844459" y="3037112"/>
                <a:ext cx="1829076" cy="46424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4560024" y="3251138"/>
                <a:ext cx="596785" cy="214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椭圆 35"/>
              <p:cNvSpPr/>
              <p:nvPr/>
            </p:nvSpPr>
            <p:spPr>
              <a:xfrm>
                <a:off x="313689" y="3086143"/>
                <a:ext cx="807296" cy="26420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TextBox 6"/>
            <p:cNvSpPr txBox="1">
              <a:spLocks noChangeArrowheads="1"/>
            </p:cNvSpPr>
            <p:nvPr/>
          </p:nvSpPr>
          <p:spPr bwMode="auto">
            <a:xfrm>
              <a:off x="2224311" y="2472979"/>
              <a:ext cx="508652" cy="14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a:latin typeface="Arial" pitchFamily="34" charset="0"/>
                </a:rPr>
                <a:t>NPH</a:t>
              </a:r>
              <a:endParaRPr lang="zh-CN" altLang="en-US" sz="1200">
                <a:latin typeface="Arial" pitchFamily="34" charset="0"/>
              </a:endParaRPr>
            </a:p>
          </p:txBody>
        </p:sp>
        <p:sp>
          <p:nvSpPr>
            <p:cNvPr id="9" name="TextBox 9"/>
            <p:cNvSpPr txBox="1">
              <a:spLocks noChangeArrowheads="1"/>
            </p:cNvSpPr>
            <p:nvPr/>
          </p:nvSpPr>
          <p:spPr bwMode="auto">
            <a:xfrm>
              <a:off x="2234752" y="2671937"/>
              <a:ext cx="508652" cy="14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a:latin typeface="Arial" pitchFamily="34" charset="0"/>
                </a:rPr>
                <a:t>NPC</a:t>
              </a:r>
              <a:endParaRPr lang="zh-CN" altLang="en-US" sz="1200">
                <a:latin typeface="Arial" pitchFamily="34" charset="0"/>
              </a:endParaRPr>
            </a:p>
          </p:txBody>
        </p:sp>
        <p:sp>
          <p:nvSpPr>
            <p:cNvPr id="10" name="TextBox 10"/>
            <p:cNvSpPr txBox="1">
              <a:spLocks noChangeArrowheads="1"/>
            </p:cNvSpPr>
            <p:nvPr/>
          </p:nvSpPr>
          <p:spPr bwMode="auto">
            <a:xfrm>
              <a:off x="1942038" y="2974890"/>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a:latin typeface="Arial" pitchFamily="34" charset="0"/>
                </a:rPr>
                <a:t>NP</a:t>
              </a:r>
              <a:endParaRPr lang="zh-CN" altLang="en-US" sz="1200" dirty="0">
                <a:latin typeface="Arial" pitchFamily="34" charset="0"/>
              </a:endParaRPr>
            </a:p>
          </p:txBody>
        </p:sp>
        <p:sp>
          <p:nvSpPr>
            <p:cNvPr id="11" name="TextBox 11"/>
            <p:cNvSpPr txBox="1">
              <a:spLocks noChangeArrowheads="1"/>
            </p:cNvSpPr>
            <p:nvPr/>
          </p:nvSpPr>
          <p:spPr bwMode="auto">
            <a:xfrm>
              <a:off x="2340526" y="3212456"/>
              <a:ext cx="287359" cy="14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a:latin typeface="Arial" pitchFamily="34" charset="0"/>
                </a:rPr>
                <a:t>P</a:t>
              </a:r>
              <a:endParaRPr lang="zh-CN" altLang="en-US" sz="1200">
                <a:latin typeface="Arial" pitchFamily="34" charset="0"/>
              </a:endParaRPr>
            </a:p>
          </p:txBody>
        </p:sp>
        <p:sp>
          <p:nvSpPr>
            <p:cNvPr id="18" name="TextBox 10"/>
            <p:cNvSpPr txBox="1">
              <a:spLocks noChangeArrowheads="1"/>
            </p:cNvSpPr>
            <p:nvPr/>
          </p:nvSpPr>
          <p:spPr bwMode="auto">
            <a:xfrm>
              <a:off x="-1927918" y="3116994"/>
              <a:ext cx="330882"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a:latin typeface="Arial" pitchFamily="34" charset="0"/>
                </a:rPr>
                <a:t>I</a:t>
              </a:r>
              <a:r>
                <a:rPr lang="en-US" altLang="zh-CN" sz="1200" dirty="0" smtClean="0">
                  <a:latin typeface="Arial" pitchFamily="34" charset="0"/>
                </a:rPr>
                <a:t>P</a:t>
              </a:r>
              <a:endParaRPr lang="zh-CN" altLang="en-US" sz="1200" dirty="0">
                <a:latin typeface="Arial" pitchFamily="34" charset="0"/>
              </a:endParaRPr>
            </a:p>
          </p:txBody>
        </p:sp>
        <p:sp>
          <p:nvSpPr>
            <p:cNvPr id="19" name="TextBox 10"/>
            <p:cNvSpPr txBox="1">
              <a:spLocks noChangeArrowheads="1"/>
            </p:cNvSpPr>
            <p:nvPr/>
          </p:nvSpPr>
          <p:spPr bwMode="auto">
            <a:xfrm>
              <a:off x="-1927919" y="3328753"/>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a:latin typeface="Arial" pitchFamily="34" charset="0"/>
                </a:rPr>
                <a:t>NP</a:t>
              </a:r>
              <a:endParaRPr lang="zh-CN" altLang="en-US" sz="1200" dirty="0">
                <a:latin typeface="Arial" pitchFamily="34" charset="0"/>
              </a:endParaRPr>
            </a:p>
          </p:txBody>
        </p:sp>
        <p:sp>
          <p:nvSpPr>
            <p:cNvPr id="22" name="TextBox 10"/>
            <p:cNvSpPr txBox="1">
              <a:spLocks noChangeArrowheads="1"/>
            </p:cNvSpPr>
            <p:nvPr/>
          </p:nvSpPr>
          <p:spPr bwMode="auto">
            <a:xfrm>
              <a:off x="-3826653" y="3164857"/>
              <a:ext cx="508999"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NPC</a:t>
              </a:r>
              <a:endParaRPr lang="zh-CN" altLang="en-US" sz="1200" dirty="0">
                <a:latin typeface="Arial" pitchFamily="34" charset="0"/>
              </a:endParaRPr>
            </a:p>
          </p:txBody>
        </p:sp>
        <p:sp>
          <p:nvSpPr>
            <p:cNvPr id="30" name="TextBox 10"/>
            <p:cNvSpPr txBox="1">
              <a:spLocks noChangeArrowheads="1"/>
            </p:cNvSpPr>
            <p:nvPr/>
          </p:nvSpPr>
          <p:spPr bwMode="auto">
            <a:xfrm>
              <a:off x="-221181" y="3067878"/>
              <a:ext cx="287555"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P</a:t>
              </a:r>
              <a:endParaRPr lang="zh-CN" altLang="en-US" sz="1200" dirty="0">
                <a:latin typeface="Arial" pitchFamily="34" charset="0"/>
              </a:endParaRPr>
            </a:p>
          </p:txBody>
        </p:sp>
        <p:sp>
          <p:nvSpPr>
            <p:cNvPr id="31" name="TextBox 10"/>
            <p:cNvSpPr txBox="1">
              <a:spLocks noChangeArrowheads="1"/>
            </p:cNvSpPr>
            <p:nvPr/>
          </p:nvSpPr>
          <p:spPr bwMode="auto">
            <a:xfrm>
              <a:off x="-221182" y="3279637"/>
              <a:ext cx="406300"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NC</a:t>
              </a:r>
              <a:endParaRPr lang="zh-CN" altLang="en-US" sz="1200" dirty="0">
                <a:latin typeface="Arial" pitchFamily="34" charset="0"/>
              </a:endParaRPr>
            </a:p>
          </p:txBody>
        </p:sp>
        <p:sp>
          <p:nvSpPr>
            <p:cNvPr id="34" name="TextBox 10"/>
            <p:cNvSpPr txBox="1">
              <a:spLocks noChangeArrowheads="1"/>
            </p:cNvSpPr>
            <p:nvPr/>
          </p:nvSpPr>
          <p:spPr bwMode="auto">
            <a:xfrm>
              <a:off x="-4550745" y="3111921"/>
              <a:ext cx="534286"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a:latin typeface="Arial" pitchFamily="34" charset="0"/>
                </a:rPr>
                <a:t>NP</a:t>
              </a:r>
              <a:endParaRPr lang="zh-CN" altLang="en-US" sz="1200" dirty="0">
                <a:latin typeface="Arial" pitchFamily="34" charset="0"/>
              </a:endParaRPr>
            </a:p>
          </p:txBody>
        </p:sp>
        <p:sp>
          <p:nvSpPr>
            <p:cNvPr id="35" name="TextBox 10"/>
            <p:cNvSpPr txBox="1">
              <a:spLocks noChangeArrowheads="1"/>
            </p:cNvSpPr>
            <p:nvPr/>
          </p:nvSpPr>
          <p:spPr bwMode="auto">
            <a:xfrm>
              <a:off x="-4457272" y="3322895"/>
              <a:ext cx="440813"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P</a:t>
              </a:r>
              <a:endParaRPr lang="zh-CN" altLang="en-US" sz="1200" dirty="0">
                <a:latin typeface="Arial" pitchFamily="34" charset="0"/>
              </a:endParaRPr>
            </a:p>
          </p:txBody>
        </p:sp>
        <p:sp>
          <p:nvSpPr>
            <p:cNvPr id="37" name="TextBox 10"/>
            <p:cNvSpPr txBox="1">
              <a:spLocks noChangeArrowheads="1"/>
            </p:cNvSpPr>
            <p:nvPr/>
          </p:nvSpPr>
          <p:spPr bwMode="auto">
            <a:xfrm>
              <a:off x="524199" y="3114578"/>
              <a:ext cx="398277"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PC</a:t>
              </a:r>
              <a:endParaRPr lang="zh-CN" altLang="en-US" sz="1200" dirty="0">
                <a:latin typeface="Arial" pitchFamily="34" charset="0"/>
              </a:endParaRPr>
            </a:p>
          </p:txBody>
        </p:sp>
        <p:sp>
          <p:nvSpPr>
            <p:cNvPr id="38" name="TextBox 10"/>
            <p:cNvSpPr txBox="1">
              <a:spLocks noChangeArrowheads="1"/>
            </p:cNvSpPr>
            <p:nvPr/>
          </p:nvSpPr>
          <p:spPr bwMode="auto">
            <a:xfrm>
              <a:off x="-4150328" y="3531514"/>
              <a:ext cx="440813"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(a)</a:t>
              </a:r>
              <a:endParaRPr lang="zh-CN" altLang="en-US" sz="1200" dirty="0">
                <a:latin typeface="Arial" pitchFamily="34" charset="0"/>
              </a:endParaRPr>
            </a:p>
          </p:txBody>
        </p:sp>
        <p:sp>
          <p:nvSpPr>
            <p:cNvPr id="39" name="TextBox 10"/>
            <p:cNvSpPr txBox="1">
              <a:spLocks noChangeArrowheads="1"/>
            </p:cNvSpPr>
            <p:nvPr/>
          </p:nvSpPr>
          <p:spPr bwMode="auto">
            <a:xfrm>
              <a:off x="-1911848" y="3508421"/>
              <a:ext cx="440813"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(b)</a:t>
              </a:r>
              <a:endParaRPr lang="zh-CN" altLang="en-US" sz="1200" dirty="0">
                <a:latin typeface="Arial" pitchFamily="34" charset="0"/>
              </a:endParaRPr>
            </a:p>
          </p:txBody>
        </p:sp>
        <p:sp>
          <p:nvSpPr>
            <p:cNvPr id="40" name="TextBox 10"/>
            <p:cNvSpPr txBox="1">
              <a:spLocks noChangeArrowheads="1"/>
            </p:cNvSpPr>
            <p:nvPr/>
          </p:nvSpPr>
          <p:spPr bwMode="auto">
            <a:xfrm>
              <a:off x="126017" y="3531734"/>
              <a:ext cx="440813"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(c)</a:t>
              </a:r>
              <a:endParaRPr lang="zh-CN" altLang="en-US" sz="1200" dirty="0">
                <a:latin typeface="Arial" pitchFamily="34" charset="0"/>
              </a:endParaRPr>
            </a:p>
          </p:txBody>
        </p:sp>
        <p:sp>
          <p:nvSpPr>
            <p:cNvPr id="41" name="TextBox 10"/>
            <p:cNvSpPr txBox="1">
              <a:spLocks noChangeArrowheads="1"/>
            </p:cNvSpPr>
            <p:nvPr/>
          </p:nvSpPr>
          <p:spPr bwMode="auto">
            <a:xfrm>
              <a:off x="2304536" y="3514636"/>
              <a:ext cx="440813" cy="1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1200" dirty="0" smtClean="0">
                  <a:latin typeface="Arial" pitchFamily="34" charset="0"/>
                </a:rPr>
                <a:t>(d)</a:t>
              </a:r>
              <a:endParaRPr lang="zh-CN" altLang="en-US" sz="1200" dirty="0">
                <a:latin typeface="Arial" pitchFamily="34" charset="0"/>
              </a:endParaRPr>
            </a:p>
          </p:txBody>
        </p:sp>
      </p:grpSp>
    </p:spTree>
    <p:extLst>
      <p:ext uri="{BB962C8B-B14F-4D97-AF65-F5344CB8AC3E}">
        <p14:creationId xmlns:p14="http://schemas.microsoft.com/office/powerpoint/2010/main" val="3139923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eaLnBrk="1" hangingPunct="1">
          <a:spcBef>
            <a:spcPct val="0"/>
          </a:spcBef>
          <a:buFontTx/>
          <a:buNone/>
          <a:defRPr sz="1600" b="1" dirty="0" smtClean="0">
            <a:latin typeface="宋体" pitchFamily="2" charset="-122"/>
            <a:ea typeface="Arial Unicode MS" pitchFamily="34" charset="-122"/>
            <a:cs typeface="Arial Unicode MS" pitchFamily="34" charset="-122"/>
          </a:defRPr>
        </a:defPPr>
      </a:lstStyle>
    </a:tx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33720</TotalTime>
  <Words>2217</Words>
  <Application>Microsoft Office PowerPoint</Application>
  <PresentationFormat>全屏显示(4:3)</PresentationFormat>
  <Paragraphs>177</Paragraphs>
  <Slides>13</Slides>
  <Notes>9</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Office 主题</vt:lpstr>
      <vt:lpstr>自定义设计方案</vt:lpstr>
      <vt:lpstr>大数据并行与交互式计算 Parallel and Interactive Computing of Big Data</vt:lpstr>
      <vt:lpstr>PowerPoint 演示文稿</vt:lpstr>
      <vt:lpstr>PowerPoint 演示文稿</vt:lpstr>
      <vt:lpstr>PowerPoint 演示文稿</vt:lpstr>
      <vt:lpstr>1、计算模型与计算复杂性</vt:lpstr>
      <vt:lpstr>2、问题的确定性与非确定性求解</vt:lpstr>
      <vt:lpstr>3、P类问题与NP类问题</vt:lpstr>
      <vt:lpstr>3、P类问题与NP类问题</vt:lpstr>
      <vt:lpstr>3、P类问题与NP类问题</vt:lpstr>
      <vt:lpstr>4、P类问题的并行求解</vt:lpstr>
      <vt:lpstr>5、NP类问题的交互求解</vt:lpstr>
      <vt:lpstr>6、结论：大数据计算框架</vt:lpstr>
      <vt:lpstr>鸣谢  李廉教授在交互式证明系统方面给予了帮助，深表感谢！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个人高性能计算机PHPC: Personal High Performance Computer</dc:title>
  <dc:creator>glchen</dc:creator>
  <cp:lastModifiedBy>Sky123.Org</cp:lastModifiedBy>
  <cp:revision>1306</cp:revision>
  <cp:lastPrinted>2015-11-04T07:42:20Z</cp:lastPrinted>
  <dcterms:created xsi:type="dcterms:W3CDTF">2010-04-22T08:18:40Z</dcterms:created>
  <dcterms:modified xsi:type="dcterms:W3CDTF">2018-08-20T05:49:42Z</dcterms:modified>
</cp:coreProperties>
</file>