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973" r:id="rId2"/>
    <p:sldId id="1022" r:id="rId3"/>
    <p:sldId id="1018" r:id="rId4"/>
    <p:sldId id="988" r:id="rId5"/>
    <p:sldId id="1007" r:id="rId6"/>
    <p:sldId id="975" r:id="rId7"/>
    <p:sldId id="902" r:id="rId8"/>
    <p:sldId id="1020" r:id="rId9"/>
    <p:sldId id="1019" r:id="rId10"/>
    <p:sldId id="1021" r:id="rId11"/>
    <p:sldId id="978" r:id="rId12"/>
    <p:sldId id="1008" r:id="rId13"/>
    <p:sldId id="982" r:id="rId14"/>
    <p:sldId id="984" r:id="rId15"/>
    <p:sldId id="1009" r:id="rId16"/>
    <p:sldId id="985" r:id="rId17"/>
    <p:sldId id="972" r:id="rId18"/>
    <p:sldId id="1016" r:id="rId19"/>
    <p:sldId id="992" r:id="rId20"/>
    <p:sldId id="993" r:id="rId21"/>
    <p:sldId id="989" r:id="rId22"/>
    <p:sldId id="1012" r:id="rId23"/>
    <p:sldId id="1017" r:id="rId24"/>
    <p:sldId id="994" r:id="rId25"/>
    <p:sldId id="995" r:id="rId26"/>
    <p:sldId id="1014" r:id="rId27"/>
    <p:sldId id="996" r:id="rId28"/>
    <p:sldId id="997" r:id="rId29"/>
    <p:sldId id="998" r:id="rId30"/>
    <p:sldId id="1023" r:id="rId31"/>
    <p:sldId id="999" r:id="rId32"/>
    <p:sldId id="1000" r:id="rId33"/>
    <p:sldId id="1001" r:id="rId34"/>
    <p:sldId id="1006" r:id="rId35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ylaptop" initials="h" lastIdx="2" clrIdx="0">
    <p:extLst>
      <p:ext uri="{19B8F6BF-5375-455C-9EA6-DF929625EA0E}">
        <p15:presenceInfo xmlns:p15="http://schemas.microsoft.com/office/powerpoint/2012/main" userId="hjylapt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88946" autoAdjust="0"/>
  </p:normalViewPr>
  <p:slideViewPr>
    <p:cSldViewPr>
      <p:cViewPr varScale="1">
        <p:scale>
          <a:sx n="78" d="100"/>
          <a:sy n="78" d="100"/>
        </p:scale>
        <p:origin x="9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4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>
              <a:defRPr sz="1200"/>
            </a:lvl1pPr>
          </a:lstStyle>
          <a:p>
            <a:fld id="{72C4309C-D0A3-4BEE-8816-6EB41175ED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3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>
              <a:defRPr sz="1200"/>
            </a:lvl1pPr>
          </a:lstStyle>
          <a:p>
            <a:fld id="{459F011E-7B1A-46FB-83FB-FD333BE49341}" type="datetimeFigureOut">
              <a:rPr lang="zh-CN" altLang="en-US" smtClean="0"/>
              <a:pPr/>
              <a:t>2018/8/25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>
              <a:defRPr sz="1200"/>
            </a:lvl1pPr>
          </a:lstStyle>
          <a:p>
            <a:fld id="{ACEB09F5-630B-47A9-8C77-50AD89F19D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1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4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23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3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2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1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计世资讯</a:t>
            </a:r>
            <a:r>
              <a:rPr lang="en-US" altLang="zh-CN" sz="1100" dirty="0" smtClean="0"/>
              <a:t>(CCW Research)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B09F5-630B-47A9-8C77-50AD89F19D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6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13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7904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8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B09F5-630B-47A9-8C77-50AD89F19DE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ChangeArrowheads="1"/>
          </p:cNvSpPr>
          <p:nvPr userDrawn="1"/>
        </p:nvSpPr>
        <p:spPr bwMode="ltGray">
          <a:xfrm>
            <a:off x="0" y="6553200"/>
            <a:ext cx="9153525" cy="3190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419600"/>
            <a:ext cx="8458200" cy="533400"/>
          </a:xfrm>
        </p:spPr>
        <p:txBody>
          <a:bodyPr/>
          <a:lstStyle>
            <a:lvl1pPr algn="ctr">
              <a:defRPr sz="4000" b="0"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838200" y="5257800"/>
            <a:ext cx="7772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457200"/>
            <a:ext cx="2038350" cy="57578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57200"/>
            <a:ext cx="5962650" cy="5757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8001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262063"/>
            <a:ext cx="77724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62063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262063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angle 77"/>
          <p:cNvSpPr>
            <a:spLocks noChangeArrowheads="1"/>
          </p:cNvSpPr>
          <p:nvPr/>
        </p:nvSpPr>
        <p:spPr bwMode="gray">
          <a:xfrm>
            <a:off x="3779838" y="0"/>
            <a:ext cx="5364162" cy="12684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ltGray">
          <a:xfrm>
            <a:off x="0" y="6535738"/>
            <a:ext cx="9144000" cy="3333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gray">
          <a:xfrm>
            <a:off x="755650" y="333375"/>
            <a:ext cx="8388350" cy="8048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620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35738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FAAAD533-23A4-4828-9D48-C4EB433F828B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1105" name="Picture 8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33375"/>
            <a:ext cx="827088" cy="80486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90600" y="457200"/>
            <a:ext cx="8001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363658" y="333375"/>
            <a:ext cx="780342" cy="8048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bg2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bg2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5786" y="357166"/>
            <a:ext cx="2873577" cy="776080"/>
          </a:xfrm>
          <a:prstGeom prst="rect">
            <a:avLst/>
          </a:prstGeom>
        </p:spPr>
        <p:txBody>
          <a:bodyPr lIns="76746" tIns="38373" rIns="76746" bIns="38373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zh-CN" altLang="en-US" sz="4500" dirty="0" smtClean="0">
              <a:solidFill>
                <a:schemeClr val="bg1"/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276872"/>
            <a:ext cx="9144000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</a:t>
            </a:r>
            <a:r>
              <a:rPr lang="zh-CN" altLang="en-US" sz="3600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分</a:t>
            </a:r>
            <a:r>
              <a:rPr lang="zh-CN" altLang="en-US" sz="3600" dirty="0">
                <a:solidFill>
                  <a:schemeClr val="bg1"/>
                </a:solidFill>
                <a:latin typeface="Arial Unicode MS" panose="020B0604020202020204" pitchFamily="34" charset="-122"/>
              </a:rPr>
              <a:t>布</a:t>
            </a:r>
            <a:r>
              <a:rPr lang="zh-CN" altLang="en-US" sz="3600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式数据</a:t>
            </a:r>
            <a:r>
              <a:rPr lang="zh-CN" altLang="en-US" sz="3600" dirty="0">
                <a:solidFill>
                  <a:schemeClr val="bg1"/>
                </a:solidFill>
                <a:latin typeface="Arial Unicode MS" panose="020B0604020202020204" pitchFamily="34" charset="-122"/>
              </a:rPr>
              <a:t>库</a:t>
            </a:r>
            <a:endParaRPr lang="en-US" altLang="zh-CN" sz="3600" dirty="0" smtClean="0">
              <a:solidFill>
                <a:schemeClr val="bg1"/>
              </a:solidFill>
              <a:latin typeface="Arial Unicode MS" panose="020B0604020202020204" pitchFamily="34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                     —— </a:t>
            </a:r>
            <a:r>
              <a:rPr lang="zh-CN" altLang="en-US" sz="3600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大数</a:t>
            </a:r>
            <a:r>
              <a:rPr lang="zh-CN" altLang="en-US" sz="3600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据</a:t>
            </a:r>
            <a:r>
              <a:rPr lang="zh-CN" altLang="en-US" sz="3600" dirty="0">
                <a:solidFill>
                  <a:schemeClr val="bg1"/>
                </a:solidFill>
                <a:latin typeface="Arial Unicode MS" panose="020B0604020202020204" pitchFamily="34" charset="-122"/>
              </a:rPr>
              <a:t>管理</a:t>
            </a:r>
            <a:r>
              <a:rPr lang="zh-CN" altLang="en-US" sz="3600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技</a:t>
            </a:r>
            <a:r>
              <a:rPr lang="zh-CN" altLang="en-US" sz="3600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术的基础</a:t>
            </a:r>
            <a:endParaRPr lang="zh-CN" altLang="en-US" sz="3600" dirty="0">
              <a:solidFill>
                <a:schemeClr val="bg1"/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74" y="4221088"/>
            <a:ext cx="54726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                      </a:t>
            </a:r>
            <a:r>
              <a:rPr lang="zh-CN" altLang="en-US" sz="2400" dirty="0" smtClean="0">
                <a:solidFill>
                  <a:schemeClr val="tx2"/>
                </a:solidFill>
              </a:rPr>
              <a:t>韩京宇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南京邮电大学计算机学院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9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5786" y="357166"/>
            <a:ext cx="2873577" cy="776080"/>
          </a:xfrm>
          <a:prstGeom prst="rect">
            <a:avLst/>
          </a:prstGeom>
        </p:spPr>
        <p:txBody>
          <a:bodyPr lIns="76746" tIns="38373" rIns="76746" bIns="38373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zh-CN" altLang="en-US" sz="4500" dirty="0" smtClean="0">
              <a:solidFill>
                <a:schemeClr val="bg1"/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412776"/>
            <a:ext cx="7344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</a:rPr>
              <a:t>基础概</a:t>
            </a:r>
            <a:r>
              <a:rPr lang="zh-CN" altLang="en-US" sz="2400" dirty="0" smtClean="0">
                <a:solidFill>
                  <a:schemeClr val="tx2"/>
                </a:solidFill>
              </a:rPr>
              <a:t>念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</a:rPr>
              <a:t>数据分布技术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查询优化技术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事务提交技术（自学）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技术发展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457200"/>
            <a:ext cx="7253808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 smtClean="0"/>
              <a:t>讲课内容</a:t>
            </a: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17836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428604"/>
            <a:ext cx="8001000" cy="563563"/>
          </a:xfrm>
        </p:spPr>
        <p:txBody>
          <a:bodyPr/>
          <a:lstStyle/>
          <a:p>
            <a:r>
              <a:rPr lang="en-US" altLang="zh-CN" sz="2400" i="0" dirty="0" smtClean="0"/>
              <a:t/>
            </a:r>
            <a:br>
              <a:rPr lang="en-US" altLang="zh-CN" sz="2400" i="0" dirty="0" smtClean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目的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通过数据的合理分布，使大部分数据能够就地存取，以减少远距离的数据访问传输。</a:t>
            </a:r>
            <a:endParaRPr lang="en-US" altLang="zh-CN" sz="2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分布方式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、划分式（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partitioned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、重复式（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replicated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、混合式（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partially replicated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white">
          <a:xfrm>
            <a:off x="928718" y="428604"/>
            <a:ext cx="8001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sz="3200" i="0" kern="0" dirty="0" smtClean="0"/>
              <a:t>数据分布</a:t>
            </a:r>
            <a:endParaRPr lang="zh-CN" altLang="en-US" sz="3200" i="0" kern="0" dirty="0"/>
          </a:p>
        </p:txBody>
      </p:sp>
      <p:sp>
        <p:nvSpPr>
          <p:cNvPr id="7" name="圆角矩形标注 6"/>
          <p:cNvSpPr/>
          <p:nvPr/>
        </p:nvSpPr>
        <p:spPr>
          <a:xfrm>
            <a:off x="5562600" y="4201960"/>
            <a:ext cx="2808312" cy="671395"/>
          </a:xfrm>
          <a:prstGeom prst="wedgeRoundRectCallout">
            <a:avLst>
              <a:gd name="adj1" fmla="val -110333"/>
              <a:gd name="adj2" fmla="val -71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accent6"/>
                </a:solidFill>
              </a:rPr>
              <a:t>每个结点拥有数据的一个副本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387964" y="3395777"/>
            <a:ext cx="3888432" cy="580762"/>
          </a:xfrm>
          <a:prstGeom prst="wedgeRoundRectCallout">
            <a:avLst>
              <a:gd name="adj1" fmla="val -58367"/>
              <a:gd name="adj2" fmla="val -639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accent6"/>
                </a:solidFill>
              </a:rPr>
              <a:t>各个结点间，数据没有任何重复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332180" y="5152239"/>
            <a:ext cx="1912228" cy="671395"/>
          </a:xfrm>
          <a:prstGeom prst="wedgeRoundRectCallout">
            <a:avLst>
              <a:gd name="adj1" fmla="val -112695"/>
              <a:gd name="adj2" fmla="val -1819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accent6"/>
                </a:solidFill>
              </a:rPr>
              <a:t>介于两者之间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 smtClean="0"/>
              <a:t>数据分布单位</a:t>
            </a:r>
            <a:endParaRPr lang="zh-CN" altLang="en-US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0684" y="1196752"/>
            <a:ext cx="7643763" cy="4752528"/>
          </a:xfrm>
        </p:spPr>
        <p:txBody>
          <a:bodyPr/>
          <a:lstStyle/>
          <a:p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系数据模型的数据分布单位有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关系，即以整个关系为分布单位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）裂片，即将一个关系分成多个关系，前者称为全局关系（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relation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后者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是裂片（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一般有下列三种分割方式：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水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平分割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按照元组分割</a:t>
            </a: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垂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直分割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按照属性分割</a:t>
            </a: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合分割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交替水平或垂直分割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                           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2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428604"/>
            <a:ext cx="8001000" cy="563563"/>
          </a:xfrm>
        </p:spPr>
        <p:txBody>
          <a:bodyPr/>
          <a:lstStyle/>
          <a:p>
            <a:r>
              <a:rPr lang="en-US" altLang="zh-CN" sz="2400" i="0" dirty="0" smtClean="0"/>
              <a:t/>
            </a:r>
            <a:br>
              <a:rPr lang="en-US" altLang="zh-CN" sz="2400" i="0" dirty="0" smtClean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完备性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completeness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）：每个元组和属性都要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分配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到相应的裂片中，不能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丢失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数据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可重构性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reconstruction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）：可由裂片重构全局关系（裂片中一般</a:t>
            </a:r>
            <a:r>
              <a:rPr lang="zh-CN" alt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保留全局关系的主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键）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不相交性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disjointness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）：在水平分割的裂片中，应该没有重复的元组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white">
          <a:xfrm>
            <a:off x="990600" y="347888"/>
            <a:ext cx="8001000" cy="88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 smtClean="0"/>
              <a:t>数据分割准则</a:t>
            </a:r>
            <a:endParaRPr lang="zh-CN" altLang="en-US" i="0" kern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44460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176992" cy="9184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、水平分割：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用带谓词的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选择操作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来定义水平裂片，用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并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操作重构。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/>
        </p:nvSpPr>
        <p:spPr bwMode="white">
          <a:xfrm>
            <a:off x="990600" y="347888"/>
            <a:ext cx="7181800" cy="77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 smtClean="0"/>
              <a:t>三种分割方法</a:t>
            </a:r>
            <a:endParaRPr lang="zh-CN" altLang="en-US" i="0" kern="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87624" y="2962271"/>
            <a:ext cx="1871581" cy="152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2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j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select *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from 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where P</a:t>
            </a: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b="1" kern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000" b="1" kern="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kern="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000" b="1" kern="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kern="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000" b="1" kern="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kern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5076056" y="2962271"/>
                <a:ext cx="2736304" cy="1525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bg2"/>
                    </a:solidFill>
                    <a:latin typeface="+mj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200">
                    <a:solidFill>
                      <a:schemeClr val="bg2"/>
                    </a:solidFill>
                    <a:latin typeface="+mj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2"/>
                    </a:solidFill>
                    <a:latin typeface="+mj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altLang="zh-CN" sz="2400" kern="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2400" kern="0" baseline="-2500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sz="2400" kern="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(P</a:t>
                </a:r>
                <a:r>
                  <a:rPr lang="en-US" altLang="zh-CN" sz="2400" kern="0" baseline="-2500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kern="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zh-CN" sz="2400" kern="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...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zh-CN" sz="2400" kern="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2400" kern="0" baseline="-2500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kern="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altLang="zh-CN" sz="2400" kern="0" dirty="0" err="1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2400" kern="0" baseline="-25000" dirty="0" err="1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kern="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b="1" kern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zh-CN" b="1" kern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b="1" kern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                    </a:t>
                </a: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2962271"/>
                <a:ext cx="2736304" cy="1525304"/>
              </a:xfrm>
              <a:prstGeom prst="rect">
                <a:avLst/>
              </a:prstGeom>
              <a:blipFill rotWithShape="0">
                <a:blip r:embed="rId2"/>
                <a:stretch>
                  <a:fillRect l="-3563" t="-32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 bwMode="auto">
              <a:xfrm>
                <a:off x="859395" y="4850827"/>
                <a:ext cx="7272809" cy="932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bg2"/>
                    </a:solidFill>
                    <a:latin typeface="+mj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200">
                    <a:solidFill>
                      <a:schemeClr val="bg2"/>
                    </a:solidFill>
                    <a:latin typeface="+mj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2"/>
                    </a:solidFill>
                    <a:latin typeface="+mj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+mj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满足：</a:t>
                </a:r>
                <a:r>
                  <a:rPr lang="en-US" altLang="zh-CN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2400" kern="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∩</m:t>
                    </m:r>
                  </m:oMath>
                </a14:m>
                <a:r>
                  <a:rPr lang="en-US" altLang="zh-CN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2400" kern="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CN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=false(</a:t>
                </a:r>
                <a:r>
                  <a:rPr lang="en-US" altLang="zh-CN" sz="2400" kern="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i≠j</a:t>
                </a:r>
                <a:r>
                  <a:rPr lang="en-US" altLang="zh-CN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altLang="zh-CN" sz="2400" kern="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P</a:t>
                </a:r>
                <a:r>
                  <a:rPr lang="en-US" altLang="zh-CN" sz="2400" kern="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∪</m:t>
                    </m:r>
                    <m:r>
                      <a:rPr lang="en-US" altLang="zh-CN" sz="24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US" altLang="zh-CN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2400" kern="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kern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  <m:r>
                      <a:rPr lang="en-US" altLang="zh-CN" sz="24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∪ </m:t>
                    </m:r>
                    <m:r>
                      <a:rPr lang="en-US" altLang="zh-CN" sz="24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US" altLang="zh-CN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2400" kern="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CN" sz="2400" kern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kern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...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∪ </m:t>
                    </m:r>
                    <m:r>
                      <a:rPr lang="en-US" altLang="zh-CN" sz="24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US" altLang="zh-CN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2400" kern="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=true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b="1" kern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zh-CN" b="1" kern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sz="2000" b="1" kern="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b="1" kern="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                    </a:t>
                </a: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395" y="4850827"/>
                <a:ext cx="7272809" cy="932162"/>
              </a:xfrm>
              <a:prstGeom prst="rect">
                <a:avLst/>
              </a:prstGeom>
              <a:blipFill rotWithShape="0">
                <a:blip r:embed="rId3"/>
                <a:stretch>
                  <a:fillRect l="-1341" t="-7190" b="-1176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3089222" y="3482607"/>
            <a:ext cx="9784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84784"/>
                <a:ext cx="8176992" cy="4824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关系</a:t>
                </a:r>
                <a:r>
                  <a:rPr lang="en-US" altLang="zh-CN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en-US" altLang="zh-CN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teacher(</a:t>
                </a:r>
                <a:r>
                  <a:rPr lang="en-US" altLang="zh-CN" sz="2400" dirty="0" err="1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tname,dept</a:t>
                </a:r>
                <a:r>
                  <a:rPr lang="en-US" altLang="zh-CN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zh-CN" altLang="en-US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关系</a:t>
                </a:r>
                <a:r>
                  <a:rPr lang="en-US" altLang="zh-CN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en-US" altLang="zh-CN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course(</a:t>
                </a:r>
                <a:r>
                  <a:rPr lang="en-US" altLang="zh-CN" sz="2400" dirty="0" err="1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cname,tname</a:t>
                </a:r>
                <a:r>
                  <a:rPr lang="en-US" altLang="zh-CN" sz="2400" dirty="0" smtClean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teacher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已经按照</a:t>
                </a:r>
                <a:r>
                  <a:rPr lang="en-US" altLang="zh-CN" sz="2400" i="1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dept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进行分割，例如计算机系（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CS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）的教师可以定义成如下裂片：</a:t>
                </a: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teacher</a:t>
                </a:r>
                <a:r>
                  <a:rPr lang="en-US" altLang="zh-CN" sz="2400" baseline="300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CS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=select* from teacher where </a:t>
                </a: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dept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='CS'</a:t>
                </a:r>
              </a:p>
              <a:p>
                <a:pPr marL="0" indent="0">
                  <a:buNone/>
                </a:pP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关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系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course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虽然没有</a:t>
                </a:r>
                <a:r>
                  <a:rPr lang="en-US" altLang="zh-CN" sz="2400" i="1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dept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属性，但仍可按照教师所在的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系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对课程进行划分，即</a:t>
                </a: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course</a:t>
                </a:r>
                <a:r>
                  <a:rPr lang="en-US" altLang="zh-CN" sz="2400" baseline="300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CS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=  ∏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course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course </a:t>
                </a:r>
                <a:r>
                  <a:rPr lang="en-US" altLang="zh-CN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∞ </a:t>
                </a: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teacher</a:t>
                </a:r>
                <a:r>
                  <a:rPr lang="en-US" altLang="zh-CN" sz="2400" baseline="300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CS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= course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teacher</a:t>
                </a:r>
                <a:r>
                  <a:rPr lang="en-US" altLang="zh-CN" sz="2400" baseline="30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CS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是半连接操作，即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S=</a:t>
                </a:r>
                <a:r>
                  <a:rPr lang="en-US" altLang="zh-CN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∏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 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(R</a:t>
                </a:r>
                <a:r>
                  <a:rPr lang="en-US" altLang="zh-CN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∞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S)</a:t>
                </a:r>
              </a:p>
              <a:p>
                <a:pPr marL="0" indent="0">
                  <a:buNone/>
                </a:pPr>
                <a:endParaRPr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0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0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                   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484784"/>
                <a:ext cx="8176992" cy="4824536"/>
              </a:xfrm>
              <a:blipFill rotWithShape="0">
                <a:blip r:embed="rId2"/>
                <a:stretch>
                  <a:fillRect l="-1193" t="-1391" b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/>
        </p:nvSpPr>
        <p:spPr bwMode="white">
          <a:xfrm>
            <a:off x="990600" y="347888"/>
            <a:ext cx="7181800" cy="77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/>
              <a:t>导</a:t>
            </a:r>
            <a:r>
              <a:rPr lang="zh-CN" altLang="en-US" i="0" kern="0" dirty="0" smtClean="0"/>
              <a:t>出分割例子</a:t>
            </a: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7316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、垂直分割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垂直分割通过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投影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操作来实现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全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局关系的每个属性至少要在一个裂片中出现，满足完备性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一般每个裂片中含有全局关系的主键，保证可重构性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90600" y="347888"/>
            <a:ext cx="8001000" cy="883568"/>
          </a:xfrm>
        </p:spPr>
        <p:txBody>
          <a:bodyPr/>
          <a:lstStyle/>
          <a:p>
            <a:r>
              <a:rPr lang="zh-CN" altLang="en-US" i="0" dirty="0" smtClean="0"/>
              <a:t>三种分割方法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672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 smtClean="0"/>
              <a:t>三种分割方法之（</a:t>
            </a:r>
            <a:r>
              <a:rPr lang="en-US" altLang="zh-CN" i="0" dirty="0" smtClean="0"/>
              <a:t>3</a:t>
            </a:r>
            <a:r>
              <a:rPr lang="zh-CN" altLang="en-US" i="0" dirty="0" smtClean="0"/>
              <a:t>）混合分割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3"/>
            <a:ext cx="8104984" cy="6304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交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替使用垂直分割和水平分割</a:t>
            </a:r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83157"/>
            <a:ext cx="3661200" cy="47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5786" y="357166"/>
            <a:ext cx="2873577" cy="776080"/>
          </a:xfrm>
          <a:prstGeom prst="rect">
            <a:avLst/>
          </a:prstGeom>
        </p:spPr>
        <p:txBody>
          <a:bodyPr lIns="76746" tIns="38373" rIns="76746" bIns="38373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zh-CN" altLang="en-US" sz="4500" dirty="0" smtClean="0">
              <a:solidFill>
                <a:schemeClr val="bg1"/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772816"/>
            <a:ext cx="7344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基础概念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数据分布技术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</a:rPr>
              <a:t>查询优化技术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事务提交技术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技术发展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457200"/>
            <a:ext cx="7253808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 smtClean="0"/>
              <a:t>讲课内容</a:t>
            </a: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46814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/>
              <a:t>分布</a:t>
            </a:r>
            <a:r>
              <a:rPr lang="zh-CN" altLang="en-US" i="0" dirty="0" smtClean="0"/>
              <a:t>式查询优化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于分布式的查询优化，除了考虑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代价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代价，须考虑通信代价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C(x)=C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其中：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       x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是数据传输量，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       C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是初始化代价，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       C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网上传输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个数据的代价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42466"/>
            <a:ext cx="7253808" cy="563563"/>
          </a:xfrm>
        </p:spPr>
        <p:txBody>
          <a:bodyPr/>
          <a:lstStyle/>
          <a:p>
            <a:r>
              <a:rPr lang="zh-CN" altLang="en-US" i="0" dirty="0" smtClean="0"/>
              <a:t>应用场景</a:t>
            </a:r>
            <a:endParaRPr lang="zh-CN" altLang="en-US" i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132498"/>
            <a:ext cx="2880320" cy="23042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3744415" cy="237626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265213" y="23556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6760444" y="3659337"/>
            <a:ext cx="484632" cy="425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4325227" y="5022608"/>
            <a:ext cx="8948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 smtClean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749210" cy="22704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036251"/>
            <a:ext cx="3725660" cy="22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/>
              <a:t>半连</a:t>
            </a:r>
            <a:r>
              <a:rPr lang="zh-CN" altLang="en-US" i="0" dirty="0" smtClean="0"/>
              <a:t>接在分布连接中的应用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1472" y="1214422"/>
                <a:ext cx="8321008" cy="5095895"/>
              </a:xfrm>
            </p:spPr>
            <p:txBody>
              <a:bodyPr/>
              <a:lstStyle/>
              <a:p>
                <a:endParaRPr lang="en-US" altLang="zh-CN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问题：计算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 ∞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，其中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别位于结点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和结点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marL="0" indent="0">
                  <a:buNone/>
                </a:pP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采用半连接的策略：</a:t>
                </a:r>
                <a:endParaRPr lang="en-US" altLang="zh-CN" sz="24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∏</m:t>
                    </m:r>
                  </m:oMath>
                </a14:m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(R)       →   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结点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）在结点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，做连接操作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∏ </m:t>
                    </m:r>
                  </m:oMath>
                </a14:m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(R)∞S=S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    →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结点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）在结点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进行连接操作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R∞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=R∞S</a:t>
                </a: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72" y="1214422"/>
                <a:ext cx="8321008" cy="5095895"/>
              </a:xfrm>
              <a:blipFill rotWithShape="0"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标注 8"/>
          <p:cNvSpPr/>
          <p:nvPr/>
        </p:nvSpPr>
        <p:spPr>
          <a:xfrm>
            <a:off x="4139952" y="2204864"/>
            <a:ext cx="2668488" cy="648072"/>
          </a:xfrm>
          <a:prstGeom prst="wedgeRoundRectCallout">
            <a:avLst>
              <a:gd name="adj1" fmla="val -138091"/>
              <a:gd name="adj2" fmla="val 1142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6"/>
                </a:solidFill>
              </a:rPr>
              <a:t>连接属性</a:t>
            </a:r>
          </a:p>
        </p:txBody>
      </p:sp>
    </p:spTree>
    <p:extLst>
      <p:ext uri="{BB962C8B-B14F-4D97-AF65-F5344CB8AC3E}">
        <p14:creationId xmlns:p14="http://schemas.microsoft.com/office/powerpoint/2010/main" val="5959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/>
              <a:t>代</a:t>
            </a:r>
            <a:r>
              <a:rPr lang="zh-CN" altLang="en-US" i="0" dirty="0" smtClean="0"/>
              <a:t>价比较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1472" y="1214422"/>
                <a:ext cx="8572528" cy="50958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）直接连接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——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一次传输</a:t>
                </a: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+C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min(</a:t>
                </a: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r,s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)  ...............................................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rgbClr val="FF0000"/>
                        </a:solidFill>
                        <a:latin typeface="MS Gothic" panose="020B0609070205080204" pitchFamily="49" charset="-128"/>
                        <a:ea typeface="MS Gothic" panose="020B0609070205080204" pitchFamily="49" charset="-128"/>
                        <a:cs typeface="Times New Roman" pitchFamily="18" charset="0"/>
                      </a:rPr>
                      <m:t>①</m:t>
                    </m:r>
                  </m:oMath>
                </a14:m>
                <a:endParaRPr lang="en-US" altLang="zh-CN" sz="24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r,s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——|R|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|S|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关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系的大小）</a:t>
                </a:r>
                <a:endParaRPr lang="en-US" altLang="zh-CN" sz="24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）半连接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——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两次传输</a:t>
                </a: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min(2C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+C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r'+C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s'',</a:t>
                </a:r>
                <a:r>
                  <a:rPr lang="en-US" altLang="zh-CN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2C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+C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s'+C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r'')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= 2C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+C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min(</a:t>
                </a: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r'+s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'', </a:t>
                </a: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s'+r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'')  ................................ 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Times New Roman" pitchFamily="18" charset="0"/>
                  </a:rPr>
                  <a:t>②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r',s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'——∏</a:t>
                </a:r>
                <a:r>
                  <a:rPr lang="en-US" altLang="zh-CN" sz="2400" baseline="-250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(R), ∏</a:t>
                </a:r>
                <a:r>
                  <a:rPr lang="en-US" altLang="zh-CN" sz="2400" baseline="-25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(S),</a:t>
                </a:r>
              </a:p>
              <a:p>
                <a:pPr marL="0" indent="0">
                  <a:buNone/>
                </a:pPr>
                <a:r>
                  <a:rPr lang="en-US" altLang="zh-CN" sz="2400" dirty="0" err="1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r'',s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''——R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S,S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cs typeface="Times New Roman" pitchFamily="18" charset="0"/>
                  </a:rPr>
                  <a:t>结</a:t>
                </a:r>
                <a:r>
                  <a:rPr lang="zh-CN" altLang="en-US" sz="2400" dirty="0" smtClean="0">
                    <a:solidFill>
                      <a:schemeClr val="tx2"/>
                    </a:solidFill>
                    <a:cs typeface="Times New Roman" pitchFamily="18" charset="0"/>
                  </a:rPr>
                  <a:t>论：当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ea typeface="MS Gothic" panose="020B0609070205080204" pitchFamily="49" charset="-128"/>
                    <a:cs typeface="Times New Roman" pitchFamily="18" charset="0"/>
                  </a:rPr>
                  <a:t>①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MS Gothic" panose="020B0609070205080204" pitchFamily="49" charset="-128"/>
                    <a:cs typeface="Times New Roman" pitchFamily="18" charset="0"/>
                  </a:rPr>
                  <a:t>&gt;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ea typeface="MS Gothic" panose="020B0609070205080204" pitchFamily="49" charset="-128"/>
                    <a:cs typeface="Times New Roman" pitchFamily="18" charset="0"/>
                  </a:rPr>
                  <a:t>②</a:t>
                </a:r>
                <a:r>
                  <a:rPr lang="zh-CN" altLang="en-US" sz="2400" dirty="0" smtClean="0">
                    <a:solidFill>
                      <a:schemeClr val="tx2"/>
                    </a:solidFill>
                    <a:ea typeface="MS Gothic" panose="020B0609070205080204" pitchFamily="49" charset="-128"/>
                    <a:cs typeface="Times New Roman" pitchFamily="18" charset="0"/>
                  </a:rPr>
                  <a:t>时，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采用半连接才是合算的</a:t>
                </a:r>
                <a:endParaRPr lang="en-US" altLang="zh-CN" sz="2400" dirty="0" smtClean="0">
                  <a:solidFill>
                    <a:schemeClr val="tx2"/>
                  </a:solidFill>
                  <a:latin typeface="+mn-ea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:r>
                  <a:rPr lang="zh-CN" altLang="en-US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（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1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）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C</a:t>
                </a:r>
                <a:r>
                  <a:rPr lang="en-US" altLang="zh-CN" sz="2000" baseline="-25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0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必须小 </a:t>
                </a:r>
                <a:endParaRPr lang="en-US" altLang="zh-CN" sz="2000" dirty="0" smtClean="0">
                  <a:solidFill>
                    <a:schemeClr val="tx2"/>
                  </a:solidFill>
                  <a:latin typeface="+mn-ea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:r>
                  <a:rPr lang="zh-CN" altLang="en-US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（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2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）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R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或</a:t>
                </a:r>
                <a:r>
                  <a:rPr lang="en-US" altLang="zh-CN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S</a:t>
                </a:r>
                <a:r>
                  <a:rPr lang="zh-CN" altLang="en-US" sz="2000" dirty="0" smtClean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经过半连接后要大大减小</a:t>
                </a:r>
                <a:endParaRPr lang="en-US" altLang="zh-CN" sz="2000" dirty="0" smtClean="0">
                  <a:solidFill>
                    <a:schemeClr val="tx2"/>
                  </a:solidFill>
                  <a:latin typeface="+mn-ea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0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72" y="1214422"/>
                <a:ext cx="8572528" cy="5095895"/>
              </a:xfrm>
              <a:blipFill rotWithShape="0">
                <a:blip r:embed="rId2"/>
                <a:stretch>
                  <a:fillRect l="-1138"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6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 smtClean="0"/>
              <a:t>半连接的局限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）半连接着眼与减少通信开销，一般用于广域网环境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）如果是多元连接，则半连接代价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高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通常不用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）原来的存取路径，比如索引，就得不到利用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5786" y="357166"/>
            <a:ext cx="2873577" cy="776080"/>
          </a:xfrm>
          <a:prstGeom prst="rect">
            <a:avLst/>
          </a:prstGeom>
        </p:spPr>
        <p:txBody>
          <a:bodyPr lIns="76746" tIns="38373" rIns="76746" bIns="38373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zh-CN" altLang="en-US" sz="4500" dirty="0" smtClean="0">
              <a:solidFill>
                <a:schemeClr val="bg1"/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772816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基础概念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数据分布技术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查询优化技术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</a:rPr>
              <a:t>事务提交技术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最新发展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457200"/>
            <a:ext cx="7253808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 smtClean="0"/>
              <a:t>讲课内容</a:t>
            </a: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17963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 smtClean="0"/>
              <a:t>事务处理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  <a:cs typeface="Times New Roman" pitchFamily="18" charset="0"/>
              </a:rPr>
              <a:t>DDBMS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中事务是分布式事务，要求各个</a:t>
            </a:r>
            <a:r>
              <a:rPr lang="zh-CN" altLang="en-US" sz="2400" dirty="0">
                <a:solidFill>
                  <a:schemeClr val="tx2"/>
                </a:solidFill>
                <a:cs typeface="Times New Roman" pitchFamily="18" charset="0"/>
              </a:rPr>
              <a:t>结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点的子事务要么同时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itchFamily="18" charset="0"/>
              </a:rPr>
              <a:t>commit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，要么同时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itchFamily="18" charset="0"/>
              </a:rPr>
              <a:t>abort,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即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itchFamily="18" charset="0"/>
              </a:rPr>
              <a:t>nothing or all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的准则</a:t>
            </a:r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这种协调要靠通信，然而通信是不可靠的</a:t>
            </a:r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/>
              <a:t>两阶</a:t>
            </a:r>
            <a:r>
              <a:rPr lang="zh-CN" altLang="en-US" i="0" dirty="0" smtClean="0"/>
              <a:t>段提交协议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指定其中一个结点的事务管理器为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itchFamily="18" charset="0"/>
              </a:rPr>
              <a:t>协调者</a:t>
            </a:r>
            <a:endParaRPr lang="en-US" altLang="zh-CN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400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其他结点的事务管理器是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itchFamily="18" charset="0"/>
              </a:rPr>
              <a:t>参与者</a:t>
            </a:r>
            <a:endParaRPr lang="en-US" altLang="zh-CN" sz="2400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400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协调者和参与者按照下图所示的协议互相应答</a:t>
            </a:r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/>
              <a:t>两阶</a:t>
            </a:r>
            <a:r>
              <a:rPr lang="zh-CN" altLang="en-US" i="0" dirty="0" smtClean="0"/>
              <a:t>段提交协议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76646"/>
            <a:ext cx="5606213" cy="27918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2592" y="4666363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各</a:t>
            </a:r>
            <a:r>
              <a:rPr lang="zh-CN" altLang="en-US" dirty="0" smtClean="0">
                <a:solidFill>
                  <a:srgbClr val="FF0000"/>
                </a:solidFill>
              </a:rPr>
              <a:t>个参与者在回答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之前有自主权，可以随意放弃</a:t>
            </a:r>
            <a:r>
              <a:rPr lang="zh-CN" altLang="en-US" dirty="0" smtClean="0">
                <a:solidFill>
                  <a:schemeClr val="accent1"/>
                </a:solidFill>
              </a:rPr>
              <a:t>，但如果一旦回答了</a:t>
            </a:r>
            <a:r>
              <a:rPr lang="en-US" altLang="zh-CN" dirty="0" smtClean="0">
                <a:solidFill>
                  <a:schemeClr val="accent1"/>
                </a:solidFill>
              </a:rPr>
              <a:t>OK</a:t>
            </a:r>
            <a:r>
              <a:rPr lang="zh-CN" altLang="en-US" dirty="0" smtClean="0">
                <a:solidFill>
                  <a:schemeClr val="accent1"/>
                </a:solidFill>
              </a:rPr>
              <a:t>，便只能等待协调者的命令了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从发出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消息到收到协调者命令，对参与者是不确定期</a:t>
            </a:r>
            <a:r>
              <a:rPr lang="zh-CN" altLang="en-US" dirty="0" smtClean="0">
                <a:solidFill>
                  <a:schemeClr val="accent1"/>
                </a:solidFill>
              </a:rPr>
              <a:t>，如果协调者坏了，则参与者只能等待，处于阻塞状态，这是</a:t>
            </a:r>
            <a:r>
              <a:rPr lang="en-US" altLang="zh-CN" dirty="0" smtClean="0">
                <a:solidFill>
                  <a:schemeClr val="accent1"/>
                </a:solidFill>
              </a:rPr>
              <a:t>2PC</a:t>
            </a:r>
            <a:r>
              <a:rPr lang="zh-CN" altLang="en-US" dirty="0" smtClean="0">
                <a:solidFill>
                  <a:schemeClr val="accent1"/>
                </a:solidFill>
              </a:rPr>
              <a:t>的弱点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131312" y="399719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第一阶段确认各个子事务都已经成功执行；第二阶段发出</a:t>
            </a:r>
            <a:r>
              <a:rPr lang="en-US" altLang="zh-CN" dirty="0" smtClean="0">
                <a:solidFill>
                  <a:schemeClr val="accent1"/>
                </a:solidFill>
              </a:rPr>
              <a:t>commit</a:t>
            </a:r>
            <a:r>
              <a:rPr lang="zh-CN" altLang="en-US" dirty="0" smtClean="0">
                <a:solidFill>
                  <a:schemeClr val="accent1"/>
                </a:solidFill>
              </a:rPr>
              <a:t>命令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/>
              <a:t>两阶</a:t>
            </a:r>
            <a:r>
              <a:rPr lang="zh-CN" altLang="en-US" i="0" dirty="0" smtClean="0"/>
              <a:t>段协议的阻塞处理策略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7960968" cy="5095895"/>
          </a:xfrm>
        </p:spPr>
        <p:txBody>
          <a:bodyPr/>
          <a:lstStyle/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solidFill>
                  <a:schemeClr val="tx2"/>
                </a:solidFill>
                <a:cs typeface="Times New Roman" pitchFamily="18" charset="0"/>
              </a:rPr>
              <a:t>协调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者失效时，如果已知某个参与者已经收到协调者命令，即协调者在失效前，已经发出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itchFamily="18" charset="0"/>
              </a:rPr>
              <a:t>commit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或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itchFamily="18" charset="0"/>
              </a:rPr>
              <a:t>rollback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命令，不过有些结点未收到。则可按此命令结束。</a:t>
            </a:r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400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至少有一个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itchFamily="18" charset="0"/>
              </a:rPr>
              <a:t>not OK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则卷回</a:t>
            </a:r>
            <a:endParaRPr lang="en-US" altLang="zh-CN" sz="2400" dirty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400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轻</a:t>
            </a:r>
            <a:r>
              <a:rPr lang="zh-CN" altLang="en-US" sz="2400" smtClean="0">
                <a:solidFill>
                  <a:schemeClr val="tx2"/>
                </a:solidFill>
                <a:cs typeface="Times New Roman" pitchFamily="18" charset="0"/>
              </a:rPr>
              <a:t>型</a:t>
            </a:r>
            <a:r>
              <a:rPr lang="zh-CN" altLang="en-US" sz="2400" smtClean="0">
                <a:solidFill>
                  <a:schemeClr val="tx2"/>
                </a:solidFill>
                <a:cs typeface="Times New Roman" pitchFamily="18" charset="0"/>
              </a:rPr>
              <a:t>化（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针对移动应用）</a:t>
            </a:r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 smtClean="0"/>
              <a:t>三阶段提交协议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4077072"/>
            <a:ext cx="8032976" cy="2376264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阶段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：和两步提交协议一样，如果任一参与者回答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not OK,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则进入第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步；如果所有参与者都回答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，则进入第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步。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阶段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协调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者发出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prepare to commit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消息，参与者收到此消息后，记录在日志中，并回答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ack.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阶段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：协调者收到所有回答的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后，向参与者发出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命令。</a:t>
            </a:r>
            <a:endParaRPr lang="en-US" altLang="zh-CN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70" y="1076646"/>
            <a:ext cx="5580788" cy="27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 smtClean="0"/>
              <a:t>三阶段提交协议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如果协调者没有任何失效，第二步实际是浪费的。如果协调者在第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步失效，不会产生堵塞现象。因为各个参与者结点通过联络，选择出新的协调者，并检查各个参与者结点的本地日志，下面两种情况至少有一种发生：</a:t>
            </a:r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至少有一个参与者进入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itchFamily="18" charset="0"/>
              </a:rPr>
              <a:t>prepare to commit</a:t>
            </a:r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状态，此时事务可以安全提交，因为所有参与者肯定都回答了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itchFamily="18" charset="0"/>
              </a:rPr>
              <a:t>OK</a:t>
            </a:r>
          </a:p>
          <a:p>
            <a:endParaRPr lang="en-US" altLang="zh-CN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altLang="zh-CN" sz="2400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cs typeface="Times New Roman" pitchFamily="18" charset="0"/>
              </a:rPr>
              <a:t>否则，事务可以安全卷回</a:t>
            </a:r>
            <a:endParaRPr lang="en-US" altLang="zh-CN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5786" y="357166"/>
            <a:ext cx="2873577" cy="776080"/>
          </a:xfrm>
          <a:prstGeom prst="rect">
            <a:avLst/>
          </a:prstGeom>
        </p:spPr>
        <p:txBody>
          <a:bodyPr lIns="76746" tIns="38373" rIns="76746" bIns="38373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zh-CN" altLang="en-US" sz="4500" dirty="0" smtClean="0">
              <a:solidFill>
                <a:schemeClr val="bg1"/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71600" y="442466"/>
            <a:ext cx="7253808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 smtClean="0"/>
              <a:t>技术背景</a:t>
            </a:r>
            <a:endParaRPr lang="zh-CN" altLang="en-US" i="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2776"/>
            <a:ext cx="864096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5786" y="357166"/>
            <a:ext cx="2873577" cy="776080"/>
          </a:xfrm>
          <a:prstGeom prst="rect">
            <a:avLst/>
          </a:prstGeom>
        </p:spPr>
        <p:txBody>
          <a:bodyPr lIns="76746" tIns="38373" rIns="76746" bIns="38373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zh-CN" altLang="en-US" sz="4500" dirty="0" smtClean="0">
              <a:solidFill>
                <a:schemeClr val="bg1"/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772816"/>
            <a:ext cx="7344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基础概念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数据分布技术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查询优化技术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事务提交技术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</a:rPr>
              <a:t>延</a:t>
            </a:r>
            <a:r>
              <a:rPr lang="zh-CN" altLang="en-US" sz="2400" dirty="0" smtClean="0">
                <a:solidFill>
                  <a:srgbClr val="FF0000"/>
                </a:solidFill>
              </a:rPr>
              <a:t>伸发展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457200"/>
            <a:ext cx="7253808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 smtClean="0"/>
              <a:t>讲课内容</a:t>
            </a: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7867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 smtClean="0"/>
              <a:t>并行数据库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并行系统所支持的数据库系统（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据在多个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运行）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提高系统吞吐率</a:t>
            </a: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减少事务响应时间</a:t>
            </a: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 smtClean="0"/>
              <a:t>区别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3637"/>
              </p:ext>
            </p:extLst>
          </p:nvPr>
        </p:nvGraphicFramePr>
        <p:xfrm>
          <a:off x="1523864" y="1772816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68"/>
                <a:gridCol w="2304256"/>
                <a:gridCol w="2255776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并行数据库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分布式数据库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分割与分布的目的</a:t>
                      </a:r>
                      <a:endParaRPr lang="zh-CN" altLang="en-US" sz="24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提高处理的</a:t>
                      </a:r>
                      <a:r>
                        <a:rPr lang="zh-CN" altLang="en-US" sz="24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并行性</a:t>
                      </a:r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，充分利用并行机的并行处理能力</a:t>
                      </a:r>
                      <a:endParaRPr lang="zh-CN" altLang="en-US" sz="24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提高数据访问的</a:t>
                      </a:r>
                      <a:r>
                        <a:rPr lang="zh-CN" altLang="en-US" sz="24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局部性</a:t>
                      </a:r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，减少网上数据传输量</a:t>
                      </a:r>
                      <a:endParaRPr lang="zh-CN" altLang="en-US" sz="24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分布方式</a:t>
                      </a:r>
                      <a:endParaRPr lang="zh-CN" altLang="en-US" sz="24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在一台并行机上的</a:t>
                      </a:r>
                      <a:r>
                        <a:rPr lang="zh-CN" altLang="en-US" sz="24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多个处理器</a:t>
                      </a:r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上分布</a:t>
                      </a:r>
                      <a:endParaRPr lang="zh-CN" altLang="en-US" sz="24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在网络的</a:t>
                      </a:r>
                      <a:r>
                        <a:rPr lang="zh-CN" altLang="en-US" sz="24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多个结点</a:t>
                      </a:r>
                      <a:r>
                        <a:rPr lang="zh-CN" altLang="en-US" sz="24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上分布</a:t>
                      </a:r>
                      <a:endParaRPr lang="zh-CN" altLang="en-US" sz="24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632576" cy="609600"/>
          </a:xfrm>
        </p:spPr>
        <p:txBody>
          <a:bodyPr/>
          <a:lstStyle/>
          <a:p>
            <a:r>
              <a:rPr lang="zh-CN" altLang="en-US" i="0" dirty="0"/>
              <a:t>当</a:t>
            </a:r>
            <a:r>
              <a:rPr lang="zh-CN" altLang="en-US" i="0" dirty="0" smtClean="0"/>
              <a:t>前的分布式数据处理系统</a:t>
            </a:r>
            <a:endParaRPr lang="zh-CN" altLang="en-US" i="0" dirty="0"/>
          </a:p>
        </p:txBody>
      </p:sp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75356" y="1340768"/>
            <a:ext cx="8393016" cy="5095895"/>
          </a:xfrm>
        </p:spPr>
        <p:txBody>
          <a:bodyPr/>
          <a:lstStyle/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2004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年左右提出的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Google File System,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Bigtable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技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术，催生了云数据管理模式。</a:t>
            </a: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、开源的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（基于列、非结构化存储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），雅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虎的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PNUTS, Amazon 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Dynamo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云数据存储管理系统。</a:t>
            </a: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、新加坡国立大学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EPIC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epiC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an Extensible and Scalable System for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Processing Big Data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VLDB2014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）系统，是支持多类型数据（文本的、结构化的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）、双层索引的数据处理系统。</a:t>
            </a: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http://img4.imgtn.bdimg.com/it/u=2908846321,1425357889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4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6" descr="http://img4.imgtn.bdimg.com/it/u=1847939420,2274701180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772" name="AutoShape 4" descr="http://img4.imgtn.bdimg.com/it/u=2939705902,30412542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谢谢！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欢迎讨论！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联系方式：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hjymail@163.com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5786" y="357166"/>
            <a:ext cx="2873577" cy="776080"/>
          </a:xfrm>
          <a:prstGeom prst="rect">
            <a:avLst/>
          </a:prstGeom>
        </p:spPr>
        <p:txBody>
          <a:bodyPr lIns="76746" tIns="38373" rIns="76746" bIns="38373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zh-CN" altLang="en-US" sz="4500" dirty="0" smtClean="0">
              <a:solidFill>
                <a:schemeClr val="bg1"/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772816"/>
            <a:ext cx="73448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历史渊源：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分</a:t>
            </a:r>
            <a:r>
              <a:rPr lang="zh-CN" altLang="en-US" sz="2400" dirty="0">
                <a:solidFill>
                  <a:srgbClr val="FF0000"/>
                </a:solidFill>
              </a:rPr>
              <a:t>布式数据库</a:t>
            </a:r>
            <a:r>
              <a:rPr lang="zh-CN" altLang="en-US" sz="2400" dirty="0">
                <a:solidFill>
                  <a:schemeClr val="tx2"/>
                </a:solidFill>
              </a:rPr>
              <a:t>是传统的</a:t>
            </a:r>
            <a:r>
              <a:rPr lang="zh-CN" altLang="en-US" sz="2400" dirty="0">
                <a:solidFill>
                  <a:srgbClr val="FF0000"/>
                </a:solidFill>
              </a:rPr>
              <a:t>集中式数据</a:t>
            </a:r>
            <a:r>
              <a:rPr lang="zh-CN" altLang="en-US" sz="2400" dirty="0" smtClean="0">
                <a:solidFill>
                  <a:srgbClr val="FF0000"/>
                </a:solidFill>
              </a:rPr>
              <a:t>库</a:t>
            </a:r>
            <a:r>
              <a:rPr lang="zh-CN" altLang="en-US" sz="2400" dirty="0" smtClean="0">
                <a:solidFill>
                  <a:schemeClr val="tx2"/>
                </a:solidFill>
              </a:rPr>
              <a:t>在分布式系统上的拓展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/>
                </a:solidFill>
              </a:rPr>
              <a:t>满足地理上分布的</a:t>
            </a:r>
            <a:r>
              <a:rPr lang="zh-CN" altLang="en-US" sz="2400" dirty="0">
                <a:solidFill>
                  <a:schemeClr val="tx2"/>
                </a:solidFill>
              </a:rPr>
              <a:t>应用</a:t>
            </a:r>
            <a:r>
              <a:rPr lang="zh-CN" altLang="en-US" sz="2400" dirty="0" smtClean="0">
                <a:solidFill>
                  <a:schemeClr val="tx2"/>
                </a:solidFill>
              </a:rPr>
              <a:t>间的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数据集成</a:t>
            </a:r>
            <a:r>
              <a:rPr lang="zh-CN" altLang="en-US" sz="2400" dirty="0" smtClean="0">
                <a:solidFill>
                  <a:schemeClr val="tx2"/>
                </a:solidFill>
              </a:rPr>
              <a:t>需求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</a:rPr>
              <a:t>现实意义：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/>
                </a:solidFill>
              </a:rPr>
              <a:t>分布式是实现</a:t>
            </a:r>
            <a:r>
              <a:rPr lang="zh-CN" altLang="en-US" sz="2400" dirty="0" smtClean="0">
                <a:solidFill>
                  <a:srgbClr val="FF0000"/>
                </a:solidFill>
              </a:rPr>
              <a:t>海量吞吐、实时响应</a:t>
            </a:r>
            <a:r>
              <a:rPr lang="zh-CN" altLang="en-US" sz="2400" dirty="0" smtClean="0">
                <a:solidFill>
                  <a:schemeClr val="tx2"/>
                </a:solidFill>
              </a:rPr>
              <a:t>的根本技术</a:t>
            </a:r>
            <a:r>
              <a:rPr lang="zh-CN" altLang="en-US" sz="2400" dirty="0">
                <a:solidFill>
                  <a:schemeClr val="tx2"/>
                </a:solidFill>
              </a:rPr>
              <a:t>保</a:t>
            </a:r>
            <a:r>
              <a:rPr lang="zh-CN" altLang="en-US" sz="2400" dirty="0" smtClean="0">
                <a:solidFill>
                  <a:schemeClr val="tx2"/>
                </a:solidFill>
              </a:rPr>
              <a:t>障。比如智慧城市建设中的实时数据分析处</a:t>
            </a:r>
            <a:r>
              <a:rPr lang="zh-CN" altLang="en-US" sz="2400" dirty="0" smtClean="0">
                <a:solidFill>
                  <a:schemeClr val="tx2"/>
                </a:solidFill>
              </a:rPr>
              <a:t>理等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/>
                </a:solidFill>
              </a:rPr>
              <a:t>当前的云数据管理技术是分布式数据管理技术的发展。</a:t>
            </a:r>
            <a:r>
              <a:rPr lang="en-US" altLang="zh-CN" sz="2400" dirty="0" smtClean="0">
                <a:solidFill>
                  <a:schemeClr val="tx2"/>
                </a:solidFill>
              </a:rPr>
              <a:t>                                                 </a:t>
            </a: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457200"/>
            <a:ext cx="7253808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kern="0" smtClean="0"/>
              <a:t>分布式数据库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257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5786" y="357166"/>
            <a:ext cx="2873577" cy="776080"/>
          </a:xfrm>
          <a:prstGeom prst="rect">
            <a:avLst/>
          </a:prstGeom>
        </p:spPr>
        <p:txBody>
          <a:bodyPr lIns="76746" tIns="38373" rIns="76746" bIns="38373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zh-CN" altLang="en-US" sz="4500" dirty="0" smtClean="0">
              <a:solidFill>
                <a:schemeClr val="bg1"/>
              </a:solidFill>
              <a:latin typeface="微软雅黑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772816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</a:rPr>
              <a:t>基础概</a:t>
            </a:r>
            <a:r>
              <a:rPr lang="zh-CN" altLang="en-US" sz="2400" dirty="0" smtClean="0">
                <a:solidFill>
                  <a:srgbClr val="FF0000"/>
                </a:solidFill>
              </a:rPr>
              <a:t>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数据分布技术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查询优化技术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事务提交技术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2"/>
                </a:solidFill>
              </a:rPr>
              <a:t>技术发展</a:t>
            </a:r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457200"/>
            <a:ext cx="7253808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 smtClean="0"/>
              <a:t>讲课内容</a:t>
            </a: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8878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62000" y="1772816"/>
            <a:ext cx="8001000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kern="0" dirty="0" smtClean="0"/>
              <a:t>part 1:</a:t>
            </a:r>
            <a:r>
              <a:rPr lang="zh-CN" altLang="en-US" kern="0" dirty="0" smtClean="0"/>
              <a:t>从上班路上谈起</a:t>
            </a:r>
            <a:endParaRPr lang="zh-CN" altLang="en-US" kern="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90600" y="457200"/>
            <a:ext cx="7357628" cy="563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i="0" kern="0" dirty="0" smtClean="0"/>
              <a:t>分</a:t>
            </a:r>
            <a:r>
              <a:rPr lang="zh-CN" altLang="en-US" i="0" kern="0" dirty="0"/>
              <a:t>布</a:t>
            </a:r>
            <a:r>
              <a:rPr lang="zh-CN" altLang="en-US" i="0" kern="0" dirty="0" smtClean="0"/>
              <a:t>式数据库</a:t>
            </a:r>
            <a:endParaRPr lang="zh-CN" altLang="en-US" i="0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582712" y="1521946"/>
            <a:ext cx="835292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What is DDB</a:t>
            </a:r>
            <a:r>
              <a:rPr lang="zh-CN" altLang="en-US" sz="2800" dirty="0">
                <a:solidFill>
                  <a:srgbClr val="C00000"/>
                </a:solidFill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</a:rPr>
              <a:t>Distributed Database</a:t>
            </a:r>
            <a:r>
              <a:rPr lang="zh-CN" altLang="en-US" sz="2800" dirty="0" smtClean="0">
                <a:solidFill>
                  <a:srgbClr val="C00000"/>
                </a:solidFill>
              </a:rPr>
              <a:t>）</a:t>
            </a:r>
            <a:r>
              <a:rPr lang="en-US" altLang="zh-CN" sz="28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en-US" altLang="zh-CN" sz="3200" dirty="0" smtClean="0">
                <a:solidFill>
                  <a:schemeClr val="tx2"/>
                </a:solidFill>
              </a:rPr>
              <a:t>   </a:t>
            </a:r>
            <a:r>
              <a:rPr lang="en-US" altLang="zh-CN" sz="2800" dirty="0" smtClean="0">
                <a:solidFill>
                  <a:schemeClr val="tx2"/>
                </a:solidFill>
              </a:rPr>
              <a:t>DDB is collection of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correlated</a:t>
            </a:r>
            <a:r>
              <a:rPr lang="en-US" altLang="zh-CN" sz="2800" dirty="0" smtClean="0">
                <a:solidFill>
                  <a:schemeClr val="tx2"/>
                </a:solidFill>
              </a:rPr>
              <a:t> data which 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spread across </a:t>
            </a:r>
            <a:r>
              <a:rPr lang="en-US" altLang="zh-CN" sz="2800" dirty="0" smtClean="0">
                <a:solidFill>
                  <a:schemeClr val="tx2"/>
                </a:solidFill>
              </a:rPr>
              <a:t>network and managed by a software called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DDBMS</a:t>
            </a:r>
            <a:r>
              <a:rPr lang="en-US" altLang="zh-CN" sz="2800" dirty="0" smtClean="0">
                <a:solidFill>
                  <a:schemeClr val="tx2"/>
                </a:solidFill>
              </a:rPr>
              <a:t>. 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3372" y="3861048"/>
            <a:ext cx="77048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</a:pPr>
            <a:r>
              <a:rPr lang="zh-CN" altLang="en-US" sz="2400" dirty="0">
                <a:solidFill>
                  <a:schemeClr val="tx2"/>
                </a:solidFill>
                <a:latin typeface="+mj-lt"/>
              </a:rPr>
              <a:t>两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种</a:t>
            </a:r>
            <a:r>
              <a:rPr lang="zh-CN" altLang="en-US" sz="2400" dirty="0">
                <a:solidFill>
                  <a:schemeClr val="tx2"/>
                </a:solidFill>
                <a:latin typeface="+mj-lt"/>
              </a:rPr>
              <a:t>类型</a:t>
            </a:r>
            <a:endParaRPr lang="en-US" altLang="zh-CN" sz="24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rgbClr val="92D050"/>
              </a:buClr>
            </a:pPr>
            <a:endParaRPr lang="en-US" altLang="zh-CN" sz="2400" dirty="0">
              <a:solidFill>
                <a:schemeClr val="tx2"/>
              </a:solidFill>
              <a:latin typeface="+mj-lt"/>
            </a:endParaRPr>
          </a:p>
          <a:p>
            <a:pPr>
              <a:buClr>
                <a:srgbClr val="92D050"/>
              </a:buClr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）物理上分布、逻辑上集中（比如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SDD-1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u"/>
            </a:pPr>
            <a:endParaRPr lang="en-US" altLang="zh-CN" sz="24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rgbClr val="92D050"/>
              </a:buClr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）物理上分布、逻辑上分布（</a:t>
            </a:r>
            <a:r>
              <a:rPr lang="zh-CN" altLang="en-US" sz="2400" dirty="0">
                <a:solidFill>
                  <a:schemeClr val="tx2"/>
                </a:solidFill>
                <a:latin typeface="+mj-lt"/>
              </a:rPr>
              <a:t>联邦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式数据库系统）</a:t>
            </a:r>
            <a:endParaRPr lang="en-US" altLang="zh-CN" sz="2400" dirty="0">
              <a:solidFill>
                <a:schemeClr val="tx2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6804248" y="3286705"/>
            <a:ext cx="2158752" cy="971992"/>
          </a:xfrm>
          <a:prstGeom prst="wedgeRoundRectCallout">
            <a:avLst>
              <a:gd name="adj1" fmla="val -53350"/>
              <a:gd name="adj2" fmla="val 9640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6"/>
                </a:solidFill>
              </a:rPr>
              <a:t>美国计算机协会</a:t>
            </a:r>
            <a:r>
              <a:rPr lang="en-US" altLang="zh-CN" sz="2000" dirty="0" smtClean="0">
                <a:solidFill>
                  <a:schemeClr val="accent6"/>
                </a:solidFill>
              </a:rPr>
              <a:t>80</a:t>
            </a:r>
            <a:r>
              <a:rPr lang="zh-CN" altLang="en-US" sz="2000" dirty="0" smtClean="0">
                <a:solidFill>
                  <a:schemeClr val="accent6"/>
                </a:solidFill>
              </a:rPr>
              <a:t>年代开发</a:t>
            </a:r>
          </a:p>
        </p:txBody>
      </p:sp>
    </p:spTree>
    <p:extLst>
      <p:ext uri="{BB962C8B-B14F-4D97-AF65-F5344CB8AC3E}">
        <p14:creationId xmlns:p14="http://schemas.microsoft.com/office/powerpoint/2010/main" val="38910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428604"/>
            <a:ext cx="8001000" cy="563563"/>
          </a:xfrm>
        </p:spPr>
        <p:txBody>
          <a:bodyPr/>
          <a:lstStyle/>
          <a:p>
            <a:r>
              <a:rPr lang="en-US" altLang="zh-CN" sz="2400" i="0" dirty="0" smtClean="0"/>
              <a:t/>
            </a:r>
            <a:br>
              <a:rPr lang="en-US" altLang="zh-CN" sz="2400" i="0" dirty="0" smtClean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572528" cy="509589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数据是分布的</a:t>
            </a:r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分布的数据是相关的</a:t>
            </a:r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DDBMS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统一管理</a:t>
            </a:r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white">
          <a:xfrm>
            <a:off x="928718" y="428604"/>
            <a:ext cx="8001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i="0" kern="0" dirty="0" smtClean="0">
                <a:solidFill>
                  <a:srgbClr val="FFFFFF"/>
                </a:solidFill>
              </a:rPr>
              <a:t>DDS</a:t>
            </a:r>
            <a:r>
              <a:rPr lang="zh-CN" altLang="en-US" i="0" kern="0" dirty="0" smtClean="0">
                <a:solidFill>
                  <a:srgbClr val="FFFFFF"/>
                </a:solidFill>
              </a:rPr>
              <a:t>主要特点</a:t>
            </a:r>
            <a:endParaRPr lang="zh-CN" altLang="en-US" sz="3200" i="0" kern="0" dirty="0"/>
          </a:p>
        </p:txBody>
      </p:sp>
      <p:sp>
        <p:nvSpPr>
          <p:cNvPr id="4" name="圆角矩形标注 3"/>
          <p:cNvSpPr/>
          <p:nvPr/>
        </p:nvSpPr>
        <p:spPr>
          <a:xfrm>
            <a:off x="4283968" y="1621140"/>
            <a:ext cx="3816424" cy="727740"/>
          </a:xfrm>
          <a:prstGeom prst="wedgeRoundRectCallout">
            <a:avLst>
              <a:gd name="adj1" fmla="val -84618"/>
              <a:gd name="adj2" fmla="val 51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6"/>
                </a:solidFill>
              </a:rPr>
              <a:t>在不同的结点上分布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927647" y="3114297"/>
            <a:ext cx="3172745" cy="674743"/>
          </a:xfrm>
          <a:prstGeom prst="wedgeRoundRectCallout">
            <a:avLst>
              <a:gd name="adj1" fmla="val -84211"/>
              <a:gd name="adj2" fmla="val -243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6"/>
                </a:solidFill>
              </a:rPr>
              <a:t>是一个或多个应用的相关数据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4644008" y="4590674"/>
            <a:ext cx="2668488" cy="638526"/>
          </a:xfrm>
          <a:prstGeom prst="wedgeRoundRectCallout">
            <a:avLst>
              <a:gd name="adj1" fmla="val -84838"/>
              <a:gd name="adj2" fmla="val -4598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6"/>
                </a:solidFill>
              </a:rPr>
              <a:t>对用户是透明的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90600" y="457200"/>
            <a:ext cx="8001000" cy="563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noProof="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联邦</a:t>
            </a:r>
            <a:r>
              <a:rPr lang="zh-CN" altLang="en-US" sz="3600" b="1" kern="0" noProof="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式数据库体系架构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7958025" cy="4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AD533-23A4-4828-9D48-C4EB433F828B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67544" y="1340768"/>
            <a:ext cx="8424936" cy="41044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z="2400" dirty="0">
                <a:solidFill>
                  <a:srgbClr val="FF0000"/>
                </a:solidFill>
              </a:rPr>
              <a:t>物</a:t>
            </a:r>
            <a:r>
              <a:rPr lang="zh-CN" altLang="en-US" sz="2400" dirty="0" smtClean="0">
                <a:solidFill>
                  <a:srgbClr val="FF0000"/>
                </a:solidFill>
              </a:rPr>
              <a:t>理上分布、逻辑上分布的数据库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0"/>
            <a:endParaRPr lang="en-US" altLang="zh-CN" sz="3600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r>
              <a:rPr lang="zh-CN" altLang="en-US" sz="2400" dirty="0">
                <a:solidFill>
                  <a:schemeClr val="tx2"/>
                </a:solidFill>
              </a:rPr>
              <a:t>实现</a:t>
            </a:r>
            <a:r>
              <a:rPr lang="zh-CN" altLang="en-US" sz="2400" dirty="0" smtClean="0">
                <a:solidFill>
                  <a:srgbClr val="FF0000"/>
                </a:solidFill>
              </a:rPr>
              <a:t>现存的、分布的、异构</a:t>
            </a:r>
            <a:r>
              <a:rPr lang="zh-CN" altLang="en-US" sz="2400" dirty="0" smtClean="0">
                <a:solidFill>
                  <a:schemeClr val="tx2"/>
                </a:solidFill>
              </a:rPr>
              <a:t>的多个数据集合融合应用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0"/>
            <a:endParaRPr lang="en-US" altLang="zh-CN" sz="2400" dirty="0" smtClean="0">
              <a:solidFill>
                <a:schemeClr val="tx2"/>
              </a:solidFill>
            </a:endParaRPr>
          </a:p>
          <a:p>
            <a:pPr lvl="0"/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</a:rPr>
              <a:t>）各个结点独立自治，且协商合作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0"/>
            <a:endParaRPr lang="en-US" altLang="zh-CN" sz="2400" dirty="0" smtClean="0">
              <a:solidFill>
                <a:schemeClr val="tx2"/>
              </a:solidFill>
            </a:endParaRPr>
          </a:p>
          <a:p>
            <a:pPr lvl="0"/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</a:rPr>
              <a:t>3</a:t>
            </a:r>
            <a:r>
              <a:rPr lang="zh-CN" altLang="en-US" sz="2400" dirty="0" smtClean="0">
                <a:solidFill>
                  <a:schemeClr val="tx2"/>
                </a:solidFill>
              </a:rPr>
              <a:t>）无全局模式，联邦成员各自保持自己的</a:t>
            </a:r>
            <a:r>
              <a:rPr lang="zh-CN" altLang="en-US" sz="2400" dirty="0" smtClean="0">
                <a:solidFill>
                  <a:srgbClr val="FF0000"/>
                </a:solidFill>
              </a:rPr>
              <a:t>联邦模式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0"/>
            <a:endParaRPr lang="en-US" altLang="zh-CN" sz="2400" dirty="0" smtClean="0">
              <a:solidFill>
                <a:schemeClr val="tx2"/>
              </a:solidFill>
            </a:endParaRPr>
          </a:p>
          <a:p>
            <a:pPr lvl="0" algn="ctr"/>
            <a:endParaRPr kumimoji="0" lang="en-US" altLang="zh-CN" sz="4400" b="1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90600" y="457200"/>
            <a:ext cx="8001000" cy="563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noProof="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联邦</a:t>
            </a:r>
            <a:r>
              <a:rPr lang="zh-CN" altLang="en-US" sz="3600" b="1" kern="0" noProof="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式数据库体系架构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 Data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3200"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7594</TotalTime>
  <Words>2564</Words>
  <Application>Microsoft Office PowerPoint</Application>
  <PresentationFormat>全屏显示(4:3)</PresentationFormat>
  <Paragraphs>356</Paragraphs>
  <Slides>34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 Unicode MS</vt:lpstr>
      <vt:lpstr>MS Gothic</vt:lpstr>
      <vt:lpstr>宋体</vt:lpstr>
      <vt:lpstr>微软雅黑</vt:lpstr>
      <vt:lpstr>Arial</vt:lpstr>
      <vt:lpstr>Calibri</vt:lpstr>
      <vt:lpstr>Cambria Math</vt:lpstr>
      <vt:lpstr>Segoe UI Semilight</vt:lpstr>
      <vt:lpstr>Times New Roman</vt:lpstr>
      <vt:lpstr>Verdana</vt:lpstr>
      <vt:lpstr>Wingdings</vt:lpstr>
      <vt:lpstr>Big Data</vt:lpstr>
      <vt:lpstr>PowerPoint 演示文稿</vt:lpstr>
      <vt:lpstr>应用场景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 </vt:lpstr>
      <vt:lpstr>数据分布单位</vt:lpstr>
      <vt:lpstr> </vt:lpstr>
      <vt:lpstr>PowerPoint 演示文稿</vt:lpstr>
      <vt:lpstr>PowerPoint 演示文稿</vt:lpstr>
      <vt:lpstr>三种分割方法</vt:lpstr>
      <vt:lpstr>三种分割方法之（3）混合分割</vt:lpstr>
      <vt:lpstr>PowerPoint 演示文稿</vt:lpstr>
      <vt:lpstr>分布式查询优化</vt:lpstr>
      <vt:lpstr>半连接在分布连接中的应用</vt:lpstr>
      <vt:lpstr>代价比较</vt:lpstr>
      <vt:lpstr>半连接的局限</vt:lpstr>
      <vt:lpstr>PowerPoint 演示文稿</vt:lpstr>
      <vt:lpstr>事务处理</vt:lpstr>
      <vt:lpstr>两阶段提交协议</vt:lpstr>
      <vt:lpstr>两阶段提交协议</vt:lpstr>
      <vt:lpstr>两阶段协议的阻塞处理策略</vt:lpstr>
      <vt:lpstr>三阶段提交协议</vt:lpstr>
      <vt:lpstr>三阶段提交协议</vt:lpstr>
      <vt:lpstr>PowerPoint 演示文稿</vt:lpstr>
      <vt:lpstr>并行数据库</vt:lpstr>
      <vt:lpstr>区别</vt:lpstr>
      <vt:lpstr>当前的分布式数据处理系统</vt:lpstr>
      <vt:lpstr>PowerPoint 演示文稿</vt:lpstr>
    </vt:vector>
  </TitlesOfParts>
  <Company>ruc.idke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Big Challenge and Big Opportunity</dc:title>
  <dc:creator>cixiang</dc:creator>
  <cp:lastModifiedBy>hjylaptop</cp:lastModifiedBy>
  <cp:revision>1860</cp:revision>
  <dcterms:created xsi:type="dcterms:W3CDTF">2012-06-09T12:59:59Z</dcterms:created>
  <dcterms:modified xsi:type="dcterms:W3CDTF">2018-08-25T00:21:39Z</dcterms:modified>
</cp:coreProperties>
</file>