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8" r:id="rId2"/>
    <p:sldId id="257" r:id="rId3"/>
    <p:sldId id="351" r:id="rId4"/>
    <p:sldId id="323" r:id="rId5"/>
    <p:sldId id="267" r:id="rId6"/>
    <p:sldId id="271" r:id="rId7"/>
    <p:sldId id="272" r:id="rId8"/>
    <p:sldId id="273" r:id="rId9"/>
    <p:sldId id="274" r:id="rId10"/>
    <p:sldId id="276" r:id="rId11"/>
    <p:sldId id="277" r:id="rId12"/>
    <p:sldId id="385" r:id="rId13"/>
    <p:sldId id="278" r:id="rId14"/>
    <p:sldId id="279" r:id="rId15"/>
    <p:sldId id="268" r:id="rId16"/>
    <p:sldId id="282" r:id="rId17"/>
    <p:sldId id="320" r:id="rId18"/>
    <p:sldId id="269" r:id="rId19"/>
    <p:sldId id="324" r:id="rId20"/>
    <p:sldId id="280" r:id="rId21"/>
    <p:sldId id="281" r:id="rId22"/>
    <p:sldId id="284" r:id="rId23"/>
    <p:sldId id="303" r:id="rId24"/>
    <p:sldId id="304" r:id="rId25"/>
    <p:sldId id="287" r:id="rId26"/>
    <p:sldId id="290" r:id="rId27"/>
    <p:sldId id="325" r:id="rId28"/>
    <p:sldId id="305" r:id="rId29"/>
    <p:sldId id="399" r:id="rId30"/>
    <p:sldId id="327" r:id="rId31"/>
    <p:sldId id="328" r:id="rId32"/>
    <p:sldId id="332" r:id="rId33"/>
    <p:sldId id="333" r:id="rId34"/>
    <p:sldId id="337" r:id="rId35"/>
    <p:sldId id="336" r:id="rId36"/>
    <p:sldId id="335" r:id="rId37"/>
    <p:sldId id="334" r:id="rId38"/>
    <p:sldId id="308" r:id="rId39"/>
    <p:sldId id="309" r:id="rId40"/>
    <p:sldId id="344" r:id="rId41"/>
    <p:sldId id="339" r:id="rId42"/>
    <p:sldId id="340" r:id="rId43"/>
    <p:sldId id="341" r:id="rId44"/>
    <p:sldId id="342" r:id="rId45"/>
    <p:sldId id="343" r:id="rId46"/>
    <p:sldId id="345" r:id="rId47"/>
    <p:sldId id="293" r:id="rId48"/>
    <p:sldId id="294" r:id="rId49"/>
    <p:sldId id="295" r:id="rId50"/>
    <p:sldId id="319" r:id="rId51"/>
    <p:sldId id="298" r:id="rId52"/>
    <p:sldId id="350" r:id="rId53"/>
    <p:sldId id="396" r:id="rId54"/>
    <p:sldId id="400" r:id="rId55"/>
    <p:sldId id="352" r:id="rId56"/>
    <p:sldId id="444" r:id="rId57"/>
    <p:sldId id="445" r:id="rId58"/>
    <p:sldId id="446" r:id="rId59"/>
    <p:sldId id="447" r:id="rId60"/>
    <p:sldId id="448" r:id="rId61"/>
    <p:sldId id="449" r:id="rId62"/>
    <p:sldId id="450" r:id="rId63"/>
    <p:sldId id="451" r:id="rId64"/>
    <p:sldId id="452" r:id="rId65"/>
    <p:sldId id="453" r:id="rId66"/>
    <p:sldId id="417" r:id="rId67"/>
    <p:sldId id="418" r:id="rId68"/>
    <p:sldId id="419" r:id="rId69"/>
    <p:sldId id="420" r:id="rId70"/>
    <p:sldId id="421" r:id="rId71"/>
    <p:sldId id="422" r:id="rId72"/>
    <p:sldId id="423" r:id="rId73"/>
    <p:sldId id="424" r:id="rId74"/>
    <p:sldId id="425" r:id="rId75"/>
    <p:sldId id="426" r:id="rId76"/>
    <p:sldId id="427" r:id="rId77"/>
    <p:sldId id="428" r:id="rId78"/>
    <p:sldId id="429" r:id="rId79"/>
    <p:sldId id="430" r:id="rId80"/>
    <p:sldId id="431" r:id="rId81"/>
    <p:sldId id="432" r:id="rId82"/>
    <p:sldId id="433" r:id="rId83"/>
    <p:sldId id="434" r:id="rId84"/>
    <p:sldId id="435" r:id="rId85"/>
    <p:sldId id="436" r:id="rId86"/>
    <p:sldId id="437" r:id="rId87"/>
    <p:sldId id="438" r:id="rId88"/>
    <p:sldId id="439" r:id="rId89"/>
    <p:sldId id="440" r:id="rId90"/>
    <p:sldId id="441" r:id="rId91"/>
    <p:sldId id="442" r:id="rId92"/>
    <p:sldId id="443" r:id="rId9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6" autoAdjust="0"/>
    <p:restoredTop sz="94757" autoAdjust="0"/>
  </p:normalViewPr>
  <p:slideViewPr>
    <p:cSldViewPr snapToGrid="0">
      <p:cViewPr varScale="1">
        <p:scale>
          <a:sx n="65" d="100"/>
          <a:sy n="65" d="100"/>
        </p:scale>
        <p:origin x="-681" y="-5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514229-6C0B-459E-9B32-7DC00AD54E6A}" type="datetimeFigureOut">
              <a:rPr lang="zh-CN" altLang="en-US" smtClean="0"/>
              <a:pPr/>
              <a:t>2018/8/25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FBDE6-3775-4B36-BDF3-4C05EA14F94E}" type="slidenum">
              <a:rPr lang="zh-CN" altLang="en-US" smtClean="0"/>
              <a:pPr/>
              <a:t>‹#›</a:t>
            </a:fld>
            <a:endParaRPr lang="zh-CN" altLang="en-US"/>
          </a:p>
        </p:txBody>
      </p:sp>
    </p:spTree>
    <p:extLst>
      <p:ext uri="{BB962C8B-B14F-4D97-AF65-F5344CB8AC3E}">
        <p14:creationId xmlns:p14="http://schemas.microsoft.com/office/powerpoint/2010/main" xmlns="" val="4171883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2FBDE6-3775-4B36-BDF3-4C05EA14F94E}"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2FBDE6-3775-4B36-BDF3-4C05EA14F94E}" type="slidenum">
              <a:rPr lang="zh-CN" altLang="en-US" smtClean="0"/>
              <a:pPr/>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598B7D9B-2316-495D-ACD2-3F9596AE4CC1}" type="slidenum">
              <a:rPr lang="en-US" altLang="zh-CN" smtClean="0"/>
              <a:pPr>
                <a:defRPr/>
              </a:pPr>
              <a:t>68</a:t>
            </a:fld>
            <a:endParaRPr lang="en-US" altLang="zh-CN"/>
          </a:p>
        </p:txBody>
      </p:sp>
    </p:spTree>
    <p:extLst>
      <p:ext uri="{BB962C8B-B14F-4D97-AF65-F5344CB8AC3E}">
        <p14:creationId xmlns:p14="http://schemas.microsoft.com/office/powerpoint/2010/main" xmlns="" val="81024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5FE3C69-4152-4808-958E-5B18BFD8FF96}" type="datetimeFigureOut">
              <a:rPr lang="zh-CN" altLang="en-US" smtClean="0"/>
              <a:pPr/>
              <a:t>2018/8/25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0C55D0-AE5E-4195-B59C-ACDA77BF6F08}" type="slidenum">
              <a:rPr lang="zh-CN" altLang="en-US" smtClean="0"/>
              <a:pPr/>
              <a:t>‹#›</a:t>
            </a:fld>
            <a:endParaRPr lang="zh-CN" altLang="en-US"/>
          </a:p>
        </p:txBody>
      </p:sp>
    </p:spTree>
    <p:extLst>
      <p:ext uri="{BB962C8B-B14F-4D97-AF65-F5344CB8AC3E}">
        <p14:creationId xmlns:p14="http://schemas.microsoft.com/office/powerpoint/2010/main" xmlns="" val="2228782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FE3C69-4152-4808-958E-5B18BFD8FF96}" type="datetimeFigureOut">
              <a:rPr lang="zh-CN" altLang="en-US" smtClean="0"/>
              <a:pPr/>
              <a:t>2018/8/25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0C55D0-AE5E-4195-B59C-ACDA77BF6F08}" type="slidenum">
              <a:rPr lang="zh-CN" altLang="en-US" smtClean="0"/>
              <a:pPr/>
              <a:t>‹#›</a:t>
            </a:fld>
            <a:endParaRPr lang="zh-CN" altLang="en-US"/>
          </a:p>
        </p:txBody>
      </p:sp>
    </p:spTree>
    <p:extLst>
      <p:ext uri="{BB962C8B-B14F-4D97-AF65-F5344CB8AC3E}">
        <p14:creationId xmlns:p14="http://schemas.microsoft.com/office/powerpoint/2010/main" xmlns="" val="309189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FE3C69-4152-4808-958E-5B18BFD8FF96}" type="datetimeFigureOut">
              <a:rPr lang="zh-CN" altLang="en-US" smtClean="0"/>
              <a:pPr/>
              <a:t>2018/8/25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0C55D0-AE5E-4195-B59C-ACDA77BF6F08}" type="slidenum">
              <a:rPr lang="zh-CN" altLang="en-US" smtClean="0"/>
              <a:pPr/>
              <a:t>‹#›</a:t>
            </a:fld>
            <a:endParaRPr lang="zh-CN" altLang="en-US"/>
          </a:p>
        </p:txBody>
      </p:sp>
    </p:spTree>
    <p:extLst>
      <p:ext uri="{BB962C8B-B14F-4D97-AF65-F5344CB8AC3E}">
        <p14:creationId xmlns:p14="http://schemas.microsoft.com/office/powerpoint/2010/main" xmlns="" val="320213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99167" y="122238"/>
            <a:ext cx="100584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719263"/>
            <a:ext cx="53848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719264"/>
            <a:ext cx="53848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4000501"/>
            <a:ext cx="53848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fld id="{04CBCD4A-63DA-4808-9E67-A1CF1B51D17F}" type="datetime1">
              <a:rPr lang="zh-CN" altLang="en-US"/>
              <a:pPr>
                <a:defRPr/>
              </a:pPr>
              <a:t>2018/8/25</a:t>
            </a:fld>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2F6A5C85-E2F7-46BE-ACE5-4FAD048B54A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FE3C69-4152-4808-958E-5B18BFD8FF96}" type="datetimeFigureOut">
              <a:rPr lang="zh-CN" altLang="en-US" smtClean="0"/>
              <a:pPr/>
              <a:t>2018/8/25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0C55D0-AE5E-4195-B59C-ACDA77BF6F08}" type="slidenum">
              <a:rPr lang="zh-CN" altLang="en-US" smtClean="0"/>
              <a:pPr/>
              <a:t>‹#›</a:t>
            </a:fld>
            <a:endParaRPr lang="zh-CN" altLang="en-US"/>
          </a:p>
        </p:txBody>
      </p:sp>
      <p:pic>
        <p:nvPicPr>
          <p:cNvPr id="8" name="Picture 10" descr="http://parnec.nuaa.edu.cn/images/logo1.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0766316" y="91439"/>
            <a:ext cx="1277489" cy="350463"/>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https://timgsa.baidu.com/timg?image&amp;quality=80&amp;size=b9999_10000&amp;sec=1521281839729&amp;di=54c089e59b6bcd57730b8715a3c90bd9&amp;imgtype=jpg&amp;src=http%3A%2F%2Fimg0.imgtn.bdimg.com%2Fit%2Fu%3D3579946655%2C2344014537%26fm%3D214%26gp%3D0.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118412" y="91439"/>
            <a:ext cx="515815" cy="5029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2570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5FE3C69-4152-4808-958E-5B18BFD8FF96}" type="datetimeFigureOut">
              <a:rPr lang="zh-CN" altLang="en-US" smtClean="0"/>
              <a:pPr/>
              <a:t>2018/8/25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0C55D0-AE5E-4195-B59C-ACDA77BF6F08}" type="slidenum">
              <a:rPr lang="zh-CN" altLang="en-US" smtClean="0"/>
              <a:pPr/>
              <a:t>‹#›</a:t>
            </a:fld>
            <a:endParaRPr lang="zh-CN" altLang="en-US"/>
          </a:p>
        </p:txBody>
      </p:sp>
    </p:spTree>
    <p:extLst>
      <p:ext uri="{BB962C8B-B14F-4D97-AF65-F5344CB8AC3E}">
        <p14:creationId xmlns:p14="http://schemas.microsoft.com/office/powerpoint/2010/main" xmlns="" val="1972142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FE3C69-4152-4808-958E-5B18BFD8FF96}" type="datetimeFigureOut">
              <a:rPr lang="zh-CN" altLang="en-US" smtClean="0"/>
              <a:pPr/>
              <a:t>2018/8/25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0C55D0-AE5E-4195-B59C-ACDA77BF6F08}" type="slidenum">
              <a:rPr lang="zh-CN" altLang="en-US" smtClean="0"/>
              <a:pPr/>
              <a:t>‹#›</a:t>
            </a:fld>
            <a:endParaRPr lang="zh-CN" altLang="en-US"/>
          </a:p>
        </p:txBody>
      </p:sp>
    </p:spTree>
    <p:extLst>
      <p:ext uri="{BB962C8B-B14F-4D97-AF65-F5344CB8AC3E}">
        <p14:creationId xmlns:p14="http://schemas.microsoft.com/office/powerpoint/2010/main" xmlns="" val="46074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FE3C69-4152-4808-958E-5B18BFD8FF96}" type="datetimeFigureOut">
              <a:rPr lang="zh-CN" altLang="en-US" smtClean="0"/>
              <a:pPr/>
              <a:t>2018/8/25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0C55D0-AE5E-4195-B59C-ACDA77BF6F08}" type="slidenum">
              <a:rPr lang="zh-CN" altLang="en-US" smtClean="0"/>
              <a:pPr/>
              <a:t>‹#›</a:t>
            </a:fld>
            <a:endParaRPr lang="zh-CN" altLang="en-US"/>
          </a:p>
        </p:txBody>
      </p:sp>
    </p:spTree>
    <p:extLst>
      <p:ext uri="{BB962C8B-B14F-4D97-AF65-F5344CB8AC3E}">
        <p14:creationId xmlns:p14="http://schemas.microsoft.com/office/powerpoint/2010/main" xmlns="" val="325031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FE3C69-4152-4808-958E-5B18BFD8FF96}" type="datetimeFigureOut">
              <a:rPr lang="zh-CN" altLang="en-US" smtClean="0"/>
              <a:pPr/>
              <a:t>2018/8/25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0C55D0-AE5E-4195-B59C-ACDA77BF6F08}" type="slidenum">
              <a:rPr lang="zh-CN" altLang="en-US" smtClean="0"/>
              <a:pPr/>
              <a:t>‹#›</a:t>
            </a:fld>
            <a:endParaRPr lang="zh-CN" altLang="en-US"/>
          </a:p>
        </p:txBody>
      </p:sp>
      <p:sp>
        <p:nvSpPr>
          <p:cNvPr id="8" name="内容占位符 2"/>
          <p:cNvSpPr>
            <a:spLocks noGrp="1"/>
          </p:cNvSpPr>
          <p:nvPr>
            <p:ph idx="1"/>
          </p:nvPr>
        </p:nvSpPr>
        <p:spPr>
          <a:xfrm>
            <a:off x="843944" y="1903615"/>
            <a:ext cx="10519554" cy="39574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pic>
        <p:nvPicPr>
          <p:cNvPr id="9" name="Picture 8" descr="https://timgsa.baidu.com/timg?image&amp;quality=80&amp;size=b9999_10000&amp;sec=1521281839729&amp;di=54c089e59b6bcd57730b8715a3c90bd9&amp;imgtype=jpg&amp;src=http%3A%2F%2Fimg0.imgtn.bdimg.com%2Fit%2Fu%3D3579946655%2C2344014537%26fm%3D214%26gp%3D0.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18413" y="91439"/>
            <a:ext cx="515815" cy="502920"/>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0" descr="http://parnec.nuaa.edu.cn/images/logo1.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10766317" y="167667"/>
            <a:ext cx="1277489" cy="3504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9829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FE3C69-4152-4808-958E-5B18BFD8FF96}" type="datetimeFigureOut">
              <a:rPr lang="zh-CN" altLang="en-US" smtClean="0"/>
              <a:pPr/>
              <a:t>2018/8/25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0C55D0-AE5E-4195-B59C-ACDA77BF6F08}" type="slidenum">
              <a:rPr lang="zh-CN" altLang="en-US" smtClean="0"/>
              <a:pPr/>
              <a:t>‹#›</a:t>
            </a:fld>
            <a:endParaRPr lang="zh-CN" altLang="en-US"/>
          </a:p>
        </p:txBody>
      </p:sp>
    </p:spTree>
    <p:extLst>
      <p:ext uri="{BB962C8B-B14F-4D97-AF65-F5344CB8AC3E}">
        <p14:creationId xmlns:p14="http://schemas.microsoft.com/office/powerpoint/2010/main" xmlns="" val="259397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5FE3C69-4152-4808-958E-5B18BFD8FF96}" type="datetimeFigureOut">
              <a:rPr lang="zh-CN" altLang="en-US" smtClean="0"/>
              <a:pPr/>
              <a:t>2018/8/25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0C55D0-AE5E-4195-B59C-ACDA77BF6F08}" type="slidenum">
              <a:rPr lang="zh-CN" altLang="en-US" smtClean="0"/>
              <a:pPr/>
              <a:t>‹#›</a:t>
            </a:fld>
            <a:endParaRPr lang="zh-CN" altLang="en-US"/>
          </a:p>
        </p:txBody>
      </p:sp>
    </p:spTree>
    <p:extLst>
      <p:ext uri="{BB962C8B-B14F-4D97-AF65-F5344CB8AC3E}">
        <p14:creationId xmlns:p14="http://schemas.microsoft.com/office/powerpoint/2010/main" xmlns="" val="221583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5FE3C69-4152-4808-958E-5B18BFD8FF96}" type="datetimeFigureOut">
              <a:rPr lang="zh-CN" altLang="en-US" smtClean="0"/>
              <a:pPr/>
              <a:t>2018/8/25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0C55D0-AE5E-4195-B59C-ACDA77BF6F08}" type="slidenum">
              <a:rPr lang="zh-CN" altLang="en-US" smtClean="0"/>
              <a:pPr/>
              <a:t>‹#›</a:t>
            </a:fld>
            <a:endParaRPr lang="zh-CN" altLang="en-US"/>
          </a:p>
        </p:txBody>
      </p:sp>
    </p:spTree>
    <p:extLst>
      <p:ext uri="{BB962C8B-B14F-4D97-AF65-F5344CB8AC3E}">
        <p14:creationId xmlns:p14="http://schemas.microsoft.com/office/powerpoint/2010/main" xmlns="" val="97605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FE3C69-4152-4808-958E-5B18BFD8FF96}" type="datetimeFigureOut">
              <a:rPr lang="zh-CN" altLang="en-US" smtClean="0"/>
              <a:pPr/>
              <a:t>2018/8/25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C55D0-AE5E-4195-B59C-ACDA77BF6F08}" type="slidenum">
              <a:rPr lang="zh-CN" altLang="en-US" smtClean="0"/>
              <a:pPr/>
              <a:t>‹#›</a:t>
            </a:fld>
            <a:endParaRPr lang="zh-CN" altLang="en-US"/>
          </a:p>
        </p:txBody>
      </p:sp>
    </p:spTree>
    <p:extLst>
      <p:ext uri="{BB962C8B-B14F-4D97-AF65-F5344CB8AC3E}">
        <p14:creationId xmlns:p14="http://schemas.microsoft.com/office/powerpoint/2010/main" xmlns="" val="1432645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chen@nua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parnec.nuaa.edu.c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file:///D:\PPT_Out\nature-logo.jpg"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file:///D:\PPT_Out\nature-logo.jp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rodneybrooks.com/the-seven-deadly-sins-of-predicting-the-future-of-a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7715" y="1286328"/>
            <a:ext cx="10363200" cy="1470025"/>
          </a:xfrm>
        </p:spPr>
        <p:txBody>
          <a:bodyPr/>
          <a:lstStyle/>
          <a:p>
            <a:r>
              <a:rPr lang="zh-CN" altLang="en-US" dirty="0" smtClean="0"/>
              <a:t>人工智能</a:t>
            </a:r>
            <a:r>
              <a:rPr lang="en-US" altLang="zh-CN" dirty="0" smtClean="0"/>
              <a:t>(AI)</a:t>
            </a:r>
            <a:r>
              <a:rPr lang="zh-CN" altLang="en-US" dirty="0" smtClean="0"/>
              <a:t>及机器学习简介</a:t>
            </a:r>
            <a:endParaRPr lang="zh-CN" altLang="en-US" dirty="0"/>
          </a:p>
        </p:txBody>
      </p:sp>
      <p:sp>
        <p:nvSpPr>
          <p:cNvPr id="3" name="副标题 2"/>
          <p:cNvSpPr>
            <a:spLocks noGrp="1"/>
          </p:cNvSpPr>
          <p:nvPr>
            <p:ph type="subTitle" idx="1"/>
          </p:nvPr>
        </p:nvSpPr>
        <p:spPr>
          <a:xfrm>
            <a:off x="1836115" y="3460091"/>
            <a:ext cx="8534400" cy="2816352"/>
          </a:xfrm>
        </p:spPr>
        <p:txBody>
          <a:bodyPr>
            <a:normAutofit/>
          </a:bodyPr>
          <a:lstStyle/>
          <a:p>
            <a:r>
              <a:rPr lang="zh-CN" altLang="en-US" sz="2800" dirty="0" smtClean="0"/>
              <a:t>陈松灿</a:t>
            </a:r>
            <a:r>
              <a:rPr lang="en-US" altLang="zh-CN" sz="2800" dirty="0" smtClean="0"/>
              <a:t>(</a:t>
            </a:r>
            <a:r>
              <a:rPr lang="en-US" altLang="zh-CN" sz="2800" dirty="0" err="1" smtClean="0"/>
              <a:t>Songcan</a:t>
            </a:r>
            <a:r>
              <a:rPr lang="en-US" altLang="zh-CN" sz="2800" dirty="0" smtClean="0"/>
              <a:t> Chen)</a:t>
            </a:r>
          </a:p>
          <a:p>
            <a:endParaRPr lang="en-US" altLang="zh-CN" dirty="0" smtClean="0"/>
          </a:p>
          <a:p>
            <a:r>
              <a:rPr lang="zh-CN" altLang="en-US" dirty="0" smtClean="0"/>
              <a:t>    南京航空航天大学计算机科学与技术学院</a:t>
            </a:r>
            <a:endParaRPr lang="en-US" altLang="zh-CN" dirty="0" smtClean="0"/>
          </a:p>
          <a:p>
            <a:r>
              <a:rPr lang="en-US" altLang="zh-CN" dirty="0" smtClean="0">
                <a:hlinkClick r:id="rId3"/>
              </a:rPr>
              <a:t>s.chen@nuaa.edu.cn</a:t>
            </a:r>
            <a:endParaRPr lang="en-US" altLang="zh-CN" dirty="0" smtClean="0"/>
          </a:p>
          <a:p>
            <a:r>
              <a:rPr lang="en-US" altLang="zh-CN" dirty="0" smtClean="0">
                <a:hlinkClick r:id="rId4"/>
              </a:rPr>
              <a:t>http://parnec.nuaa.edu.cn</a:t>
            </a:r>
            <a:endParaRPr lang="en-US" altLang="zh-CN" dirty="0" smtClean="0"/>
          </a:p>
          <a:p>
            <a:r>
              <a:rPr lang="en-US" altLang="zh-CN" dirty="0" smtClean="0"/>
              <a:t>2018-04-12</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48213"/>
          </a:xfrm>
        </p:spPr>
        <p:txBody>
          <a:bodyPr/>
          <a:lstStyle/>
          <a:p>
            <a:r>
              <a:rPr lang="zh-CN" altLang="en-US" b="1" dirty="0" smtClean="0"/>
              <a:t>无人驾驶</a:t>
            </a:r>
            <a:r>
              <a:rPr lang="en-US" altLang="zh-CN" b="1" dirty="0" smtClean="0"/>
              <a:t>(</a:t>
            </a:r>
            <a:r>
              <a:rPr lang="zh-CN" altLang="en-US" b="1" dirty="0" smtClean="0"/>
              <a:t>车辆</a:t>
            </a:r>
            <a:r>
              <a:rPr lang="en-US" altLang="zh-CN" b="1" dirty="0" smtClean="0"/>
              <a:t>/</a:t>
            </a:r>
            <a:r>
              <a:rPr lang="zh-CN" altLang="en-US" b="1" dirty="0" smtClean="0"/>
              <a:t>无人机</a:t>
            </a:r>
            <a:r>
              <a:rPr lang="en-US" altLang="zh-CN" b="1" dirty="0" smtClean="0"/>
              <a:t>)</a:t>
            </a:r>
            <a:endParaRPr lang="zh-CN" altLang="en-US" b="1" dirty="0"/>
          </a:p>
        </p:txBody>
      </p:sp>
      <p:sp>
        <p:nvSpPr>
          <p:cNvPr id="3" name="内容占位符 2"/>
          <p:cNvSpPr>
            <a:spLocks noGrp="1"/>
          </p:cNvSpPr>
          <p:nvPr>
            <p:ph idx="1"/>
          </p:nvPr>
        </p:nvSpPr>
        <p:spPr>
          <a:xfrm>
            <a:off x="609600" y="1600201"/>
            <a:ext cx="11296691" cy="4525963"/>
          </a:xfrm>
        </p:spPr>
        <p:txBody>
          <a:bodyPr/>
          <a:lstStyle/>
          <a:p>
            <a:r>
              <a:rPr lang="en-US" altLang="zh-CN" dirty="0" smtClean="0"/>
              <a:t>Google</a:t>
            </a:r>
            <a:r>
              <a:rPr lang="zh-CN" altLang="en-US" dirty="0" smtClean="0"/>
              <a:t>无人驾驶</a:t>
            </a:r>
            <a:r>
              <a:rPr lang="en-US" altLang="zh-CN" dirty="0" smtClean="0"/>
              <a:t>(</a:t>
            </a:r>
            <a:r>
              <a:rPr lang="zh-CN" altLang="en-US" dirty="0" smtClean="0"/>
              <a:t>车辆</a:t>
            </a:r>
            <a:r>
              <a:rPr lang="en-US" altLang="zh-CN" dirty="0" smtClean="0"/>
              <a:t>/</a:t>
            </a:r>
            <a:r>
              <a:rPr lang="zh-CN" altLang="en-US" dirty="0" smtClean="0"/>
              <a:t>无人机</a:t>
            </a:r>
            <a:r>
              <a:rPr lang="en-US" altLang="zh-CN" dirty="0" smtClean="0"/>
              <a:t>)(</a:t>
            </a:r>
            <a:r>
              <a:rPr lang="zh-CN" altLang="en-US" sz="2400" b="1" u="sng" dirty="0" smtClean="0">
                <a:solidFill>
                  <a:srgbClr val="FF0000"/>
                </a:solidFill>
              </a:rPr>
              <a:t>技术：深度学习</a:t>
            </a:r>
            <a:r>
              <a:rPr lang="en-US" altLang="zh-CN" sz="2400" b="1" u="sng" dirty="0" smtClean="0">
                <a:solidFill>
                  <a:srgbClr val="FF0000"/>
                </a:solidFill>
              </a:rPr>
              <a:t>+</a:t>
            </a:r>
            <a:r>
              <a:rPr lang="zh-CN" altLang="en-US" sz="2400" b="1" u="sng" dirty="0" smtClean="0">
                <a:solidFill>
                  <a:srgbClr val="FF0000"/>
                </a:solidFill>
              </a:rPr>
              <a:t>强化学习</a:t>
            </a:r>
            <a:r>
              <a:rPr lang="en-US" altLang="zh-CN" dirty="0" smtClean="0"/>
              <a:t>)</a:t>
            </a:r>
            <a:endParaRPr lang="zh-CN" altLang="en-US" dirty="0"/>
          </a:p>
        </p:txBody>
      </p:sp>
      <p:pic>
        <p:nvPicPr>
          <p:cNvPr id="1028" name="Picture 4"/>
          <p:cNvPicPr>
            <a:picLocks noChangeAspect="1" noChangeArrowheads="1"/>
          </p:cNvPicPr>
          <p:nvPr/>
        </p:nvPicPr>
        <p:blipFill>
          <a:blip r:embed="rId2"/>
          <a:srcRect/>
          <a:stretch>
            <a:fillRect/>
          </a:stretch>
        </p:blipFill>
        <p:spPr bwMode="auto">
          <a:xfrm>
            <a:off x="2285973" y="2428868"/>
            <a:ext cx="7875059" cy="33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60290"/>
          </a:xfrm>
        </p:spPr>
        <p:txBody>
          <a:bodyPr/>
          <a:lstStyle/>
          <a:p>
            <a:r>
              <a:rPr lang="zh-CN" altLang="en-US" b="1" dirty="0" smtClean="0"/>
              <a:t>医学诊断</a:t>
            </a:r>
            <a:endParaRPr lang="zh-CN" altLang="en-US" b="1" dirty="0"/>
          </a:p>
        </p:txBody>
      </p:sp>
      <p:sp>
        <p:nvSpPr>
          <p:cNvPr id="3" name="内容占位符 2"/>
          <p:cNvSpPr>
            <a:spLocks noGrp="1"/>
          </p:cNvSpPr>
          <p:nvPr>
            <p:ph idx="1"/>
          </p:nvPr>
        </p:nvSpPr>
        <p:spPr>
          <a:xfrm>
            <a:off x="838200" y="1433146"/>
            <a:ext cx="10515600" cy="4743817"/>
          </a:xfrm>
        </p:spPr>
        <p:txBody>
          <a:bodyPr/>
          <a:lstStyle/>
          <a:p>
            <a:r>
              <a:rPr lang="en-US" altLang="zh-CN" dirty="0" smtClean="0"/>
              <a:t>IBM</a:t>
            </a:r>
            <a:r>
              <a:rPr lang="zh-CN" altLang="en-US" dirty="0" smtClean="0"/>
              <a:t>的</a:t>
            </a:r>
            <a:r>
              <a:rPr lang="en-US" altLang="zh-CN" dirty="0" smtClean="0"/>
              <a:t>Watson</a:t>
            </a:r>
            <a:r>
              <a:rPr lang="zh-CN" altLang="en-US" dirty="0" smtClean="0"/>
              <a:t>机器</a:t>
            </a:r>
            <a:r>
              <a:rPr lang="en-US" altLang="zh-CN" dirty="0" smtClean="0"/>
              <a:t>(</a:t>
            </a:r>
            <a:r>
              <a:rPr lang="zh-CN" altLang="en-US" b="1" dirty="0" smtClean="0">
                <a:solidFill>
                  <a:srgbClr val="FF0000"/>
                </a:solidFill>
              </a:rPr>
              <a:t>技术</a:t>
            </a:r>
            <a:r>
              <a:rPr lang="en-US" altLang="zh-CN" b="1" dirty="0" smtClean="0">
                <a:solidFill>
                  <a:srgbClr val="FF0000"/>
                </a:solidFill>
              </a:rPr>
              <a:t>:</a:t>
            </a:r>
            <a:r>
              <a:rPr lang="zh-CN" altLang="en-US" b="1" dirty="0" smtClean="0">
                <a:solidFill>
                  <a:srgbClr val="FF0000"/>
                </a:solidFill>
              </a:rPr>
              <a:t>机器学习</a:t>
            </a:r>
            <a:r>
              <a:rPr lang="en-US" altLang="zh-CN" dirty="0" smtClean="0">
                <a:solidFill>
                  <a:srgbClr val="FF0000"/>
                </a:solidFill>
              </a:rPr>
              <a:t>+</a:t>
            </a:r>
            <a:r>
              <a:rPr lang="zh-CN" altLang="en-US" b="1" u="sng" dirty="0" smtClean="0">
                <a:solidFill>
                  <a:srgbClr val="FF0000"/>
                </a:solidFill>
              </a:rPr>
              <a:t>结构化知识</a:t>
            </a:r>
            <a:r>
              <a:rPr lang="en-US" altLang="zh-CN" dirty="0" smtClean="0"/>
              <a:t>)</a:t>
            </a:r>
            <a:endParaRPr lang="zh-CN" altLang="en-US" dirty="0"/>
          </a:p>
        </p:txBody>
      </p:sp>
      <p:pic>
        <p:nvPicPr>
          <p:cNvPr id="2052" name="Picture 4"/>
          <p:cNvPicPr>
            <a:picLocks noChangeAspect="1" noChangeArrowheads="1"/>
          </p:cNvPicPr>
          <p:nvPr/>
        </p:nvPicPr>
        <p:blipFill>
          <a:blip r:embed="rId2"/>
          <a:srcRect/>
          <a:stretch>
            <a:fillRect/>
          </a:stretch>
        </p:blipFill>
        <p:spPr bwMode="auto">
          <a:xfrm>
            <a:off x="3809985" y="2357430"/>
            <a:ext cx="4591055" cy="34990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0885" y="299289"/>
            <a:ext cx="10515600" cy="922350"/>
          </a:xfrm>
        </p:spPr>
        <p:txBody>
          <a:bodyPr/>
          <a:lstStyle/>
          <a:p>
            <a:r>
              <a:rPr lang="zh-CN" altLang="en-US" dirty="0" smtClean="0"/>
              <a:t>脑瘤诊断</a:t>
            </a:r>
            <a:r>
              <a:rPr lang="en-US" altLang="zh-CN" dirty="0" smtClean="0"/>
              <a:t>(nature)</a:t>
            </a:r>
            <a:endParaRPr lang="zh-CN" altLang="en-US" dirty="0"/>
          </a:p>
        </p:txBody>
      </p:sp>
      <p:sp>
        <p:nvSpPr>
          <p:cNvPr id="3" name="内容占位符 2"/>
          <p:cNvSpPr>
            <a:spLocks noGrp="1"/>
          </p:cNvSpPr>
          <p:nvPr>
            <p:ph idx="1"/>
          </p:nvPr>
        </p:nvSpPr>
        <p:spPr>
          <a:xfrm>
            <a:off x="424282" y="1825625"/>
            <a:ext cx="4747564" cy="3002408"/>
          </a:xfrm>
        </p:spPr>
        <p:txBody>
          <a:bodyPr/>
          <a:lstStyle/>
          <a:p>
            <a:r>
              <a:rPr lang="zh-CN" altLang="en-US" dirty="0" smtClean="0"/>
              <a:t>一个超级</a:t>
            </a:r>
            <a:r>
              <a:rPr lang="en-US" altLang="zh-CN" dirty="0" smtClean="0"/>
              <a:t>AI</a:t>
            </a:r>
            <a:r>
              <a:rPr lang="zh-CN" altLang="en-US" dirty="0" smtClean="0"/>
              <a:t>系统，</a:t>
            </a:r>
            <a:r>
              <a:rPr lang="zh-CN" altLang="en-US" b="1" dirty="0" smtClean="0">
                <a:solidFill>
                  <a:srgbClr val="FF0000"/>
                </a:solidFill>
              </a:rPr>
              <a:t>采用</a:t>
            </a:r>
            <a:r>
              <a:rPr lang="zh-CN" altLang="en-US" b="1" u="sng" dirty="0" smtClean="0">
                <a:solidFill>
                  <a:srgbClr val="FF0000"/>
                </a:solidFill>
              </a:rPr>
              <a:t>机器学习方法</a:t>
            </a:r>
            <a:r>
              <a:rPr lang="zh-CN" altLang="en-US" dirty="0" smtClean="0"/>
              <a:t>基于肿瘤组织</a:t>
            </a:r>
            <a:r>
              <a:rPr lang="en-US" altLang="zh-CN" dirty="0" smtClean="0"/>
              <a:t>DNA</a:t>
            </a:r>
            <a:r>
              <a:rPr lang="zh-CN" altLang="en-US" dirty="0" smtClean="0"/>
              <a:t>的甲基化数据，</a:t>
            </a:r>
            <a:r>
              <a:rPr lang="zh-CN" altLang="en-US" u="sng" dirty="0" smtClean="0">
                <a:solidFill>
                  <a:srgbClr val="FF0000"/>
                </a:solidFill>
              </a:rPr>
              <a:t>能准确区分近</a:t>
            </a:r>
            <a:r>
              <a:rPr lang="en-US" altLang="zh-CN" u="sng" dirty="0" smtClean="0">
                <a:solidFill>
                  <a:srgbClr val="FF0000"/>
                </a:solidFill>
              </a:rPr>
              <a:t>100</a:t>
            </a:r>
            <a:r>
              <a:rPr lang="zh-CN" altLang="en-US" u="sng" dirty="0" smtClean="0">
                <a:solidFill>
                  <a:srgbClr val="FF0000"/>
                </a:solidFill>
              </a:rPr>
              <a:t>种不同的中枢神经系统肿瘤</a:t>
            </a:r>
            <a:r>
              <a:rPr lang="zh-CN" altLang="en-US" dirty="0" smtClean="0"/>
              <a:t>。还能</a:t>
            </a:r>
            <a:r>
              <a:rPr lang="zh-CN" altLang="en-US" u="sng" dirty="0" smtClean="0">
                <a:solidFill>
                  <a:srgbClr val="FF0000"/>
                </a:solidFill>
              </a:rPr>
              <a:t>自学成才，发现一些临床指南中没包含的新分类</a:t>
            </a:r>
            <a:r>
              <a:rPr lang="zh-CN" altLang="en-US" dirty="0" smtClean="0"/>
              <a:t>。</a:t>
            </a:r>
            <a:endParaRPr lang="zh-CN" altLang="en-US" dirty="0"/>
          </a:p>
        </p:txBody>
      </p:sp>
      <p:sp>
        <p:nvSpPr>
          <p:cNvPr id="4" name="矩形 3"/>
          <p:cNvSpPr/>
          <p:nvPr/>
        </p:nvSpPr>
        <p:spPr>
          <a:xfrm>
            <a:off x="7130753" y="6089947"/>
            <a:ext cx="4528804" cy="369332"/>
          </a:xfrm>
          <a:prstGeom prst="rect">
            <a:avLst/>
          </a:prstGeom>
        </p:spPr>
        <p:txBody>
          <a:bodyPr wrap="none">
            <a:spAutoFit/>
          </a:bodyPr>
          <a:lstStyle/>
          <a:p>
            <a:r>
              <a:rPr lang="en-US" altLang="zh-CN" dirty="0" smtClean="0"/>
              <a:t>http://www.sohu.com/a/225818277_651994</a:t>
            </a:r>
            <a:endParaRPr lang="zh-CN" altLang="en-US" dirty="0"/>
          </a:p>
        </p:txBody>
      </p:sp>
      <p:grpSp>
        <p:nvGrpSpPr>
          <p:cNvPr id="7" name="组合 6"/>
          <p:cNvGrpSpPr/>
          <p:nvPr/>
        </p:nvGrpSpPr>
        <p:grpSpPr>
          <a:xfrm>
            <a:off x="5407508" y="1306726"/>
            <a:ext cx="6034623" cy="3631034"/>
            <a:chOff x="5407508" y="1306726"/>
            <a:chExt cx="6034623" cy="3631034"/>
          </a:xfrm>
        </p:grpSpPr>
        <p:pic>
          <p:nvPicPr>
            <p:cNvPr id="5" name="图片 4" descr="ML Classifiers cancers.jpeg"/>
            <p:cNvPicPr>
              <a:picLocks noChangeAspect="1"/>
            </p:cNvPicPr>
            <p:nvPr/>
          </p:nvPicPr>
          <p:blipFill>
            <a:blip r:embed="rId2"/>
            <a:stretch>
              <a:fillRect/>
            </a:stretch>
          </p:blipFill>
          <p:spPr>
            <a:xfrm>
              <a:off x="5407508" y="1306726"/>
              <a:ext cx="6034623" cy="3038503"/>
            </a:xfrm>
            <a:prstGeom prst="rect">
              <a:avLst/>
            </a:prstGeom>
          </p:spPr>
        </p:pic>
        <p:pic>
          <p:nvPicPr>
            <p:cNvPr id="6" name="Picture 5" descr="D:\PPT_Out\nature-logo.jpg"/>
            <p:cNvPicPr>
              <a:picLocks/>
            </p:cNvPicPr>
            <p:nvPr/>
          </p:nvPicPr>
          <p:blipFill>
            <a:blip r:embed="rId3" r:link="rId4"/>
            <a:srcRect/>
            <a:stretch>
              <a:fillRect/>
            </a:stretch>
          </p:blipFill>
          <p:spPr bwMode="auto">
            <a:xfrm>
              <a:off x="9949613" y="4718390"/>
              <a:ext cx="1286534" cy="21937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77875"/>
          </a:xfrm>
        </p:spPr>
        <p:txBody>
          <a:bodyPr/>
          <a:lstStyle/>
          <a:p>
            <a:r>
              <a:rPr lang="zh-CN" altLang="en-US" b="1" dirty="0" smtClean="0"/>
              <a:t>金融工程</a:t>
            </a:r>
            <a:endParaRPr lang="zh-CN" altLang="en-US" b="1" dirty="0"/>
          </a:p>
        </p:txBody>
      </p:sp>
      <p:pic>
        <p:nvPicPr>
          <p:cNvPr id="23554" name="Picture 2" descr="http://img3.donews.com/uploads/img3/img_pic_1506073514_0.jpg"/>
          <p:cNvPicPr>
            <a:picLocks noChangeAspect="1" noChangeArrowheads="1"/>
          </p:cNvPicPr>
          <p:nvPr/>
        </p:nvPicPr>
        <p:blipFill>
          <a:blip r:embed="rId2"/>
          <a:srcRect/>
          <a:stretch>
            <a:fillRect/>
          </a:stretch>
        </p:blipFill>
        <p:spPr bwMode="auto">
          <a:xfrm>
            <a:off x="1926958" y="1282565"/>
            <a:ext cx="8933352" cy="4458812"/>
          </a:xfrm>
          <a:prstGeom prst="rect">
            <a:avLst/>
          </a:prstGeom>
          <a:noFill/>
        </p:spPr>
      </p:pic>
      <p:sp>
        <p:nvSpPr>
          <p:cNvPr id="5" name="TextBox 4"/>
          <p:cNvSpPr txBox="1"/>
          <p:nvPr/>
        </p:nvSpPr>
        <p:spPr>
          <a:xfrm>
            <a:off x="2954193" y="5929330"/>
            <a:ext cx="8763061" cy="523220"/>
          </a:xfrm>
          <a:prstGeom prst="rect">
            <a:avLst/>
          </a:prstGeom>
          <a:noFill/>
        </p:spPr>
        <p:txBody>
          <a:bodyPr wrap="square" rtlCol="0">
            <a:spAutoFit/>
          </a:bodyPr>
          <a:lstStyle/>
          <a:p>
            <a:r>
              <a:rPr lang="zh-CN" altLang="en-US" sz="2800" b="1" u="sng" dirty="0" smtClean="0">
                <a:solidFill>
                  <a:srgbClr val="FF0000"/>
                </a:solidFill>
              </a:rPr>
              <a:t>诸多机器学习技术：监控、欺诈检测等</a:t>
            </a:r>
            <a:endParaRPr lang="zh-CN" altLang="en-US" sz="2800" b="1" u="sng"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当下的成功可归因于</a:t>
            </a:r>
            <a:endParaRPr lang="zh-CN" altLang="en-US" dirty="0"/>
          </a:p>
        </p:txBody>
      </p:sp>
      <p:sp>
        <p:nvSpPr>
          <p:cNvPr id="3" name="内容占位符 2"/>
          <p:cNvSpPr>
            <a:spLocks noGrp="1"/>
          </p:cNvSpPr>
          <p:nvPr>
            <p:ph idx="1"/>
          </p:nvPr>
        </p:nvSpPr>
        <p:spPr>
          <a:xfrm>
            <a:off x="1922701" y="1810013"/>
            <a:ext cx="9410700" cy="4149976"/>
          </a:xfrm>
        </p:spPr>
        <p:txBody>
          <a:bodyPr>
            <a:normAutofit/>
          </a:bodyPr>
          <a:lstStyle/>
          <a:p>
            <a:r>
              <a:rPr lang="zh-CN" altLang="en-US" sz="3200" dirty="0" smtClean="0"/>
              <a:t>大数据 </a:t>
            </a:r>
            <a:r>
              <a:rPr lang="en-US" altLang="zh-CN" sz="3200" dirty="0" smtClean="0"/>
              <a:t>(</a:t>
            </a:r>
            <a:r>
              <a:rPr lang="zh-CN" altLang="en-US" sz="3200" dirty="0" smtClean="0"/>
              <a:t>感知</a:t>
            </a:r>
            <a:r>
              <a:rPr lang="en-US" altLang="zh-CN" sz="3200" dirty="0" smtClean="0"/>
              <a:t>/</a:t>
            </a:r>
            <a:r>
              <a:rPr lang="zh-CN" altLang="en-US" sz="3200" dirty="0" smtClean="0"/>
              <a:t>存储</a:t>
            </a:r>
            <a:r>
              <a:rPr lang="en-US" altLang="zh-CN" sz="3200" dirty="0" smtClean="0"/>
              <a:t>)</a:t>
            </a:r>
          </a:p>
          <a:p>
            <a:endParaRPr lang="en-US" altLang="zh-CN" sz="3200" dirty="0" smtClean="0"/>
          </a:p>
          <a:p>
            <a:r>
              <a:rPr lang="zh-CN" altLang="en-US" sz="3200" dirty="0" smtClean="0"/>
              <a:t>大模型 </a:t>
            </a:r>
            <a:r>
              <a:rPr lang="en-US" altLang="zh-CN" sz="3200" dirty="0" smtClean="0"/>
              <a:t>(</a:t>
            </a:r>
            <a:r>
              <a:rPr lang="zh-CN" altLang="en-US" sz="3200" dirty="0" smtClean="0"/>
              <a:t>深度网络</a:t>
            </a:r>
            <a:r>
              <a:rPr lang="en-US" altLang="zh-CN" sz="3200" dirty="0" smtClean="0"/>
              <a:t>/</a:t>
            </a:r>
            <a:r>
              <a:rPr lang="zh-CN" altLang="en-US" sz="3200" dirty="0" smtClean="0"/>
              <a:t>机器学习发展</a:t>
            </a:r>
            <a:r>
              <a:rPr lang="en-US" altLang="zh-CN" sz="3200" dirty="0" smtClean="0"/>
              <a:t>)</a:t>
            </a:r>
          </a:p>
          <a:p>
            <a:endParaRPr lang="en-US" altLang="zh-CN" sz="3200" dirty="0" smtClean="0"/>
          </a:p>
          <a:p>
            <a:r>
              <a:rPr lang="zh-CN" altLang="en-US" sz="3200" dirty="0" smtClean="0"/>
              <a:t>大计算 </a:t>
            </a:r>
            <a:r>
              <a:rPr lang="en-US" altLang="zh-CN" sz="3200" dirty="0" smtClean="0"/>
              <a:t>(</a:t>
            </a:r>
            <a:r>
              <a:rPr lang="zh-CN" altLang="en-US" sz="3200" dirty="0" smtClean="0"/>
              <a:t>计算能力或算力</a:t>
            </a:r>
            <a:r>
              <a:rPr lang="en-US" altLang="zh-CN" sz="3200" dirty="0" smtClean="0"/>
              <a:t>)</a:t>
            </a:r>
          </a:p>
          <a:p>
            <a:pPr>
              <a:buNone/>
            </a:pPr>
            <a:endParaRPr lang="en-US" altLang="zh-CN" sz="3200" dirty="0" smtClean="0"/>
          </a:p>
          <a:p>
            <a:pPr>
              <a:buNone/>
            </a:pPr>
            <a:r>
              <a:rPr lang="zh-CN" altLang="en-US" sz="3200" dirty="0" smtClean="0"/>
              <a:t>总结为“</a:t>
            </a:r>
            <a:r>
              <a:rPr lang="zh-CN" altLang="en-US" sz="3200" b="1" u="sng" dirty="0" smtClean="0">
                <a:solidFill>
                  <a:srgbClr val="FF0000"/>
                </a:solidFill>
              </a:rPr>
              <a:t>大数据</a:t>
            </a:r>
            <a:r>
              <a:rPr lang="zh-CN" altLang="en-US" sz="3200" b="1" dirty="0" smtClean="0">
                <a:solidFill>
                  <a:srgbClr val="FF0000"/>
                </a:solidFill>
              </a:rPr>
              <a:t>、</a:t>
            </a:r>
            <a:r>
              <a:rPr lang="zh-CN" altLang="en-US" sz="3200" b="1" u="sng" dirty="0" smtClean="0">
                <a:solidFill>
                  <a:srgbClr val="FF0000"/>
                </a:solidFill>
              </a:rPr>
              <a:t>小任务范式</a:t>
            </a:r>
            <a:r>
              <a:rPr lang="en-US" altLang="zh-CN" sz="2400" dirty="0" smtClean="0"/>
              <a:t>[</a:t>
            </a:r>
            <a:r>
              <a:rPr lang="zh-CN" altLang="en-US" sz="2400" dirty="0" smtClean="0"/>
              <a:t>朱松纯</a:t>
            </a:r>
            <a:r>
              <a:rPr lang="en-US" altLang="zh-CN" sz="2400" dirty="0" smtClean="0"/>
              <a:t>]</a:t>
            </a:r>
            <a:r>
              <a:rPr lang="en-US" altLang="zh-CN" sz="3200" dirty="0" smtClean="0"/>
              <a:t>”</a:t>
            </a:r>
          </a:p>
          <a:p>
            <a:endParaRPr lang="en-US" altLang="zh-CN" sz="3200" dirty="0" smtClean="0"/>
          </a:p>
          <a:p>
            <a:endParaRPr lang="zh-CN" altLang="en-US" sz="3200" dirty="0"/>
          </a:p>
        </p:txBody>
      </p:sp>
      <p:sp>
        <p:nvSpPr>
          <p:cNvPr id="4" name="矩形 3"/>
          <p:cNvSpPr/>
          <p:nvPr/>
        </p:nvSpPr>
        <p:spPr>
          <a:xfrm>
            <a:off x="316519" y="6068001"/>
            <a:ext cx="11649878" cy="369332"/>
          </a:xfrm>
          <a:prstGeom prst="rect">
            <a:avLst/>
          </a:prstGeom>
        </p:spPr>
        <p:txBody>
          <a:bodyPr wrap="square">
            <a:spAutoFit/>
          </a:bodyPr>
          <a:lstStyle/>
          <a:p>
            <a:r>
              <a:rPr lang="zh-CN" altLang="en-US" dirty="0" smtClean="0"/>
              <a:t>朱松纯，浅谈人工智能：现状、任务、构架与统一。</a:t>
            </a:r>
            <a:r>
              <a:rPr lang="en-US" dirty="0" smtClean="0"/>
              <a:t>https://mp.weixin.qq.com/s/-wSYLu-XvOrsST8_KEUa-Q</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3944" y="1973953"/>
            <a:ext cx="10519554" cy="2536500"/>
          </a:xfrm>
        </p:spPr>
        <p:txBody>
          <a:bodyPr>
            <a:normAutofit/>
          </a:bodyPr>
          <a:lstStyle/>
          <a:p>
            <a:pPr algn="ctr">
              <a:buNone/>
            </a:pPr>
            <a:r>
              <a:rPr lang="zh-CN" altLang="en-US" sz="4000" smtClean="0"/>
              <a:t>然而罗马不是一天建成的！</a:t>
            </a:r>
            <a:endParaRPr lang="en-US" altLang="zh-CN" sz="4000" smtClean="0"/>
          </a:p>
          <a:p>
            <a:pPr algn="ctr">
              <a:buNone/>
            </a:pPr>
            <a:endParaRPr lang="en-US" altLang="zh-CN" sz="4000" dirty="0" smtClean="0"/>
          </a:p>
          <a:p>
            <a:pPr algn="ctr">
              <a:buNone/>
            </a:pPr>
            <a:r>
              <a:rPr lang="en-US" altLang="zh-CN" sz="4800" b="1" u="sng" dirty="0" smtClean="0"/>
              <a:t>AI</a:t>
            </a:r>
            <a:r>
              <a:rPr lang="zh-CN" altLang="en-US" sz="4800" b="1" u="sng" dirty="0" smtClean="0"/>
              <a:t>简史</a:t>
            </a:r>
            <a:endParaRPr lang="en-US" altLang="zh-CN" sz="4800" b="1" u="sng" dirty="0" smtClean="0"/>
          </a:p>
          <a:p>
            <a:pPr algn="ctr">
              <a:buNone/>
            </a:pPr>
            <a:endParaRPr lang="zh-CN" altLang="en-US" sz="3600" dirty="0" smtClean="0"/>
          </a:p>
          <a:p>
            <a:endParaRPr lang="zh-CN" altLang="en-US" sz="3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3944" y="1973953"/>
            <a:ext cx="10519554" cy="2202393"/>
          </a:xfrm>
        </p:spPr>
        <p:txBody>
          <a:bodyPr>
            <a:normAutofit/>
          </a:bodyPr>
          <a:lstStyle/>
          <a:p>
            <a:pPr algn="ctr">
              <a:buNone/>
            </a:pPr>
            <a:r>
              <a:rPr lang="zh-CN" altLang="en-US" sz="4400" dirty="0" smtClean="0"/>
              <a:t>入手？</a:t>
            </a:r>
            <a:endParaRPr lang="en-US" altLang="zh-CN" sz="4400" dirty="0" smtClean="0"/>
          </a:p>
          <a:p>
            <a:pPr algn="ctr">
              <a:buNone/>
            </a:pPr>
            <a:endParaRPr lang="en-US" altLang="zh-CN" sz="4400" dirty="0" smtClean="0"/>
          </a:p>
          <a:p>
            <a:pPr algn="ctr">
              <a:buNone/>
            </a:pPr>
            <a:r>
              <a:rPr lang="zh-CN" altLang="en-US" sz="4400" dirty="0" smtClean="0"/>
              <a:t>尝试模仿人类某些智能</a:t>
            </a:r>
            <a:endParaRPr lang="zh-CN" altLang="en-US" sz="4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人类智能</a:t>
            </a:r>
            <a:r>
              <a:rPr lang="zh-CN" altLang="en-US" dirty="0" smtClean="0"/>
              <a:t>范畴</a:t>
            </a:r>
            <a:r>
              <a:rPr lang="en-US" altLang="zh-CN" dirty="0" smtClean="0"/>
              <a:t>-1</a:t>
            </a:r>
            <a:r>
              <a:rPr lang="zh-CN" altLang="en-US" dirty="0" smtClean="0"/>
              <a:t>：粗分</a:t>
            </a:r>
            <a:endParaRPr lang="zh-CN" altLang="en-US" dirty="0"/>
          </a:p>
        </p:txBody>
      </p:sp>
      <p:sp>
        <p:nvSpPr>
          <p:cNvPr id="3" name="内容占位符 2"/>
          <p:cNvSpPr>
            <a:spLocks noGrp="1"/>
          </p:cNvSpPr>
          <p:nvPr>
            <p:ph idx="1"/>
          </p:nvPr>
        </p:nvSpPr>
        <p:spPr>
          <a:xfrm>
            <a:off x="1723292" y="2162907"/>
            <a:ext cx="9640206" cy="3698143"/>
          </a:xfrm>
        </p:spPr>
        <p:txBody>
          <a:bodyPr/>
          <a:lstStyle/>
          <a:p>
            <a:r>
              <a:rPr lang="zh-CN" altLang="en-US" dirty="0" smtClean="0"/>
              <a:t>感知 </a:t>
            </a:r>
            <a:r>
              <a:rPr lang="en-US" altLang="zh-CN" dirty="0" smtClean="0"/>
              <a:t>(Perception)</a:t>
            </a:r>
          </a:p>
          <a:p>
            <a:r>
              <a:rPr lang="zh-CN" altLang="en-US" dirty="0" smtClean="0"/>
              <a:t>认知 </a:t>
            </a:r>
            <a:r>
              <a:rPr lang="en-US" altLang="zh-CN" dirty="0" smtClean="0"/>
              <a:t>(Cognition)</a:t>
            </a:r>
          </a:p>
          <a:p>
            <a:r>
              <a:rPr lang="zh-CN" altLang="en-US" dirty="0" smtClean="0"/>
              <a:t>演化 </a:t>
            </a:r>
            <a:r>
              <a:rPr lang="en-US" altLang="zh-CN" dirty="0" smtClean="0"/>
              <a:t>(Evolution)</a:t>
            </a:r>
            <a:endParaRPr lang="zh-CN" altLang="en-US" dirty="0"/>
          </a:p>
        </p:txBody>
      </p:sp>
    </p:spTree>
    <p:extLst>
      <p:ext uri="{BB962C8B-B14F-4D97-AF65-F5344CB8AC3E}">
        <p14:creationId xmlns:p14="http://schemas.microsoft.com/office/powerpoint/2010/main" xmlns="" val="1221234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4916" y="523387"/>
            <a:ext cx="10515600" cy="689952"/>
          </a:xfrm>
        </p:spPr>
        <p:txBody>
          <a:bodyPr>
            <a:noAutofit/>
          </a:bodyPr>
          <a:lstStyle/>
          <a:p>
            <a:r>
              <a:rPr lang="zh-CN" altLang="en-US" dirty="0" smtClean="0"/>
              <a:t>人类智能范畴</a:t>
            </a:r>
            <a:r>
              <a:rPr lang="en-US" altLang="zh-CN" dirty="0" smtClean="0"/>
              <a:t>-2</a:t>
            </a:r>
            <a:r>
              <a:rPr lang="zh-CN" altLang="en-US" dirty="0" smtClean="0"/>
              <a:t>：细分</a:t>
            </a:r>
            <a:endParaRPr lang="zh-CN" altLang="en-US" dirty="0"/>
          </a:p>
        </p:txBody>
      </p:sp>
      <p:sp>
        <p:nvSpPr>
          <p:cNvPr id="3" name="内容占位符 2"/>
          <p:cNvSpPr>
            <a:spLocks noGrp="1"/>
          </p:cNvSpPr>
          <p:nvPr>
            <p:ph idx="1"/>
          </p:nvPr>
        </p:nvSpPr>
        <p:spPr>
          <a:xfrm>
            <a:off x="1259481" y="2176560"/>
            <a:ext cx="4499481" cy="3046500"/>
          </a:xfrm>
        </p:spPr>
        <p:txBody>
          <a:bodyPr>
            <a:normAutofit/>
          </a:bodyPr>
          <a:lstStyle/>
          <a:p>
            <a:r>
              <a:rPr lang="zh-CN" altLang="en-US" dirty="0" smtClean="0"/>
              <a:t>逻辑推理等能力</a:t>
            </a:r>
            <a:endParaRPr lang="en-US" altLang="zh-CN" dirty="0" smtClean="0"/>
          </a:p>
          <a:p>
            <a:r>
              <a:rPr lang="zh-CN" altLang="en-US" dirty="0" smtClean="0"/>
              <a:t>语言能力</a:t>
            </a:r>
            <a:endParaRPr lang="en-US" altLang="zh-CN" dirty="0" smtClean="0"/>
          </a:p>
          <a:p>
            <a:r>
              <a:rPr lang="zh-CN" altLang="en-US" dirty="0" smtClean="0"/>
              <a:t>图像</a:t>
            </a:r>
            <a:r>
              <a:rPr lang="en-US" altLang="zh-CN" dirty="0" smtClean="0"/>
              <a:t>/</a:t>
            </a:r>
            <a:r>
              <a:rPr lang="zh-CN" altLang="en-US" dirty="0" smtClean="0"/>
              <a:t>图形的感知能力</a:t>
            </a:r>
          </a:p>
          <a:p>
            <a:r>
              <a:rPr lang="zh-CN" altLang="en-US" dirty="0" smtClean="0">
                <a:solidFill>
                  <a:srgbClr val="FF0000"/>
                </a:solidFill>
              </a:rPr>
              <a:t>认知能力</a:t>
            </a:r>
            <a:endParaRPr lang="en-US" altLang="zh-CN" dirty="0" smtClean="0">
              <a:solidFill>
                <a:srgbClr val="FF0000"/>
              </a:solidFill>
            </a:endParaRPr>
          </a:p>
          <a:p>
            <a:r>
              <a:rPr lang="zh-CN" altLang="en-US" dirty="0" smtClean="0">
                <a:solidFill>
                  <a:srgbClr val="FF0000"/>
                </a:solidFill>
              </a:rPr>
              <a:t>空间能力</a:t>
            </a:r>
            <a:endParaRPr lang="en-US" altLang="zh-CN" dirty="0" smtClean="0">
              <a:solidFill>
                <a:srgbClr val="FF0000"/>
              </a:solidFill>
            </a:endParaRPr>
          </a:p>
        </p:txBody>
      </p:sp>
      <p:sp>
        <p:nvSpPr>
          <p:cNvPr id="4" name="矩形 3"/>
          <p:cNvSpPr/>
          <p:nvPr/>
        </p:nvSpPr>
        <p:spPr>
          <a:xfrm>
            <a:off x="6493496" y="2198925"/>
            <a:ext cx="3877056" cy="2062103"/>
          </a:xfrm>
          <a:prstGeom prst="rect">
            <a:avLst/>
          </a:prstGeom>
        </p:spPr>
        <p:txBody>
          <a:bodyPr wrap="square">
            <a:spAutoFit/>
          </a:bodyPr>
          <a:lstStyle/>
          <a:p>
            <a:pPr>
              <a:buFont typeface="Arial" pitchFamily="34" charset="0"/>
              <a:buChar char="•"/>
            </a:pPr>
            <a:r>
              <a:rPr lang="zh-CN" altLang="en-US" sz="3200" dirty="0" smtClean="0">
                <a:solidFill>
                  <a:srgbClr val="FF0000"/>
                </a:solidFill>
              </a:rPr>
              <a:t> 音乐感知的能力</a:t>
            </a:r>
            <a:endParaRPr lang="en-US" altLang="zh-CN" sz="3200" dirty="0" smtClean="0">
              <a:solidFill>
                <a:srgbClr val="FF0000"/>
              </a:solidFill>
            </a:endParaRPr>
          </a:p>
          <a:p>
            <a:pPr>
              <a:buFont typeface="Arial" pitchFamily="34" charset="0"/>
              <a:buChar char="•"/>
            </a:pPr>
            <a:r>
              <a:rPr lang="zh-CN" altLang="en-US" sz="3200" dirty="0" smtClean="0">
                <a:solidFill>
                  <a:srgbClr val="FF0000"/>
                </a:solidFill>
              </a:rPr>
              <a:t> 肢体的控制能力</a:t>
            </a:r>
            <a:endParaRPr lang="en-US" altLang="zh-CN" sz="3200" dirty="0" smtClean="0">
              <a:solidFill>
                <a:srgbClr val="FF0000"/>
              </a:solidFill>
            </a:endParaRPr>
          </a:p>
          <a:p>
            <a:pPr>
              <a:buFont typeface="Arial" pitchFamily="34" charset="0"/>
              <a:buChar char="•"/>
            </a:pPr>
            <a:r>
              <a:rPr lang="zh-CN" altLang="en-US" sz="3200" dirty="0" smtClean="0">
                <a:solidFill>
                  <a:srgbClr val="FF0000"/>
                </a:solidFill>
              </a:rPr>
              <a:t> 人际关系的能力</a:t>
            </a:r>
            <a:endParaRPr lang="en-US" altLang="zh-CN" sz="3200" dirty="0" smtClean="0">
              <a:solidFill>
                <a:srgbClr val="FF0000"/>
              </a:solidFill>
            </a:endParaRPr>
          </a:p>
          <a:p>
            <a:pPr>
              <a:buFont typeface="Arial" pitchFamily="34" charset="0"/>
              <a:buChar char="•"/>
            </a:pPr>
            <a:r>
              <a:rPr lang="zh-CN" altLang="en-US" sz="3200" dirty="0" smtClean="0">
                <a:solidFill>
                  <a:srgbClr val="FF0000"/>
                </a:solidFill>
              </a:rPr>
              <a:t> 自然探索的能力</a:t>
            </a:r>
            <a:endParaRPr lang="en-US" altLang="zh-CN" sz="3200" dirty="0" smtClean="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036" y="2289022"/>
            <a:ext cx="10515600" cy="1325563"/>
          </a:xfrm>
        </p:spPr>
        <p:txBody>
          <a:bodyPr>
            <a:normAutofit/>
          </a:bodyPr>
          <a:lstStyle/>
          <a:p>
            <a:pPr algn="ctr"/>
            <a:r>
              <a:rPr lang="en-US" altLang="zh-CN" sz="5400" b="1" dirty="0" smtClean="0"/>
              <a:t>AI</a:t>
            </a:r>
            <a:r>
              <a:rPr lang="zh-CN" altLang="en-US" sz="5400" b="1" dirty="0" smtClean="0"/>
              <a:t>的定义</a:t>
            </a:r>
            <a:endParaRPr lang="zh-CN" altLang="en-US" sz="5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6255" y="482169"/>
            <a:ext cx="10515600" cy="857006"/>
          </a:xfrm>
        </p:spPr>
        <p:txBody>
          <a:bodyPr/>
          <a:lstStyle/>
          <a:p>
            <a:pPr algn="ctr"/>
            <a:r>
              <a:rPr lang="zh-CN" altLang="en-US" b="1" dirty="0" smtClean="0"/>
              <a:t>提 纲</a:t>
            </a:r>
            <a:endParaRPr lang="zh-CN" altLang="en-US" b="1" dirty="0"/>
          </a:p>
        </p:txBody>
      </p:sp>
      <p:sp>
        <p:nvSpPr>
          <p:cNvPr id="4" name="矩形 3"/>
          <p:cNvSpPr/>
          <p:nvPr/>
        </p:nvSpPr>
        <p:spPr>
          <a:xfrm>
            <a:off x="2026309" y="1737501"/>
            <a:ext cx="9316047" cy="3847207"/>
          </a:xfrm>
          <a:prstGeom prst="rect">
            <a:avLst/>
          </a:prstGeom>
        </p:spPr>
        <p:txBody>
          <a:bodyPr wrap="square">
            <a:spAutoFit/>
          </a:bodyPr>
          <a:lstStyle/>
          <a:p>
            <a:r>
              <a:rPr lang="en-US" altLang="zh-CN" sz="4000" dirty="0" smtClean="0"/>
              <a:t>Part 1</a:t>
            </a:r>
          </a:p>
          <a:p>
            <a:endParaRPr lang="en-US" altLang="zh-CN" sz="3600" dirty="0" smtClean="0"/>
          </a:p>
          <a:p>
            <a:pPr>
              <a:buFont typeface="Arial" pitchFamily="34" charset="0"/>
              <a:buChar char="•"/>
            </a:pPr>
            <a:r>
              <a:rPr lang="en-US" altLang="zh-CN" sz="3200" dirty="0" smtClean="0"/>
              <a:t> AI</a:t>
            </a:r>
            <a:r>
              <a:rPr lang="zh-CN" altLang="en-US" sz="3200" dirty="0" smtClean="0"/>
              <a:t>简史和技术、局限和挑战等</a:t>
            </a:r>
            <a:endParaRPr lang="en-US" altLang="zh-CN" sz="3200" dirty="0" smtClean="0"/>
          </a:p>
          <a:p>
            <a:pPr>
              <a:buFont typeface="Arial" pitchFamily="34" charset="0"/>
              <a:buChar char="•"/>
            </a:pPr>
            <a:endParaRPr lang="en-US" altLang="zh-CN" sz="3200" dirty="0" smtClean="0"/>
          </a:p>
          <a:p>
            <a:r>
              <a:rPr lang="en-US" altLang="zh-CN" sz="4000" dirty="0" smtClean="0"/>
              <a:t>Part 2</a:t>
            </a:r>
          </a:p>
          <a:p>
            <a:r>
              <a:rPr lang="en-US" altLang="zh-CN" sz="3200" dirty="0" smtClean="0"/>
              <a:t> </a:t>
            </a:r>
          </a:p>
          <a:p>
            <a:pPr>
              <a:buFont typeface="Arial" pitchFamily="34" charset="0"/>
              <a:buChar char="•"/>
            </a:pPr>
            <a:r>
              <a:rPr lang="en-US" altLang="zh-CN" sz="3200" dirty="0" smtClean="0"/>
              <a:t> </a:t>
            </a:r>
            <a:r>
              <a:rPr lang="zh-CN" altLang="en-US" sz="3200" dirty="0" smtClean="0"/>
              <a:t>机器学习简介</a:t>
            </a:r>
            <a:endParaRPr lang="en-US" altLang="zh-CN" sz="3200" dirty="0" smtClean="0"/>
          </a:p>
        </p:txBody>
      </p:sp>
    </p:spTree>
    <p:extLst>
      <p:ext uri="{BB962C8B-B14F-4D97-AF65-F5344CB8AC3E}">
        <p14:creationId xmlns:p14="http://schemas.microsoft.com/office/powerpoint/2010/main" xmlns="" val="2012662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Our+other Tutorials\人工智能PPT\图集\AI是啥.jpg"/>
          <p:cNvPicPr>
            <a:picLocks noGrp="1" noChangeAspect="1" noChangeArrowheads="1"/>
          </p:cNvPicPr>
          <p:nvPr>
            <p:ph idx="1"/>
          </p:nvPr>
        </p:nvPicPr>
        <p:blipFill>
          <a:blip r:embed="rId2"/>
          <a:srcRect/>
          <a:stretch>
            <a:fillRect/>
          </a:stretch>
        </p:blipFill>
        <p:spPr bwMode="auto">
          <a:xfrm>
            <a:off x="2639181" y="504749"/>
            <a:ext cx="9187059" cy="5888070"/>
          </a:xfrm>
          <a:prstGeom prst="rect">
            <a:avLst/>
          </a:prstGeom>
          <a:noFill/>
        </p:spPr>
      </p:pic>
      <p:sp>
        <p:nvSpPr>
          <p:cNvPr id="5" name="矩形 4"/>
          <p:cNvSpPr/>
          <p:nvPr/>
        </p:nvSpPr>
        <p:spPr>
          <a:xfrm>
            <a:off x="10816030" y="6440306"/>
            <a:ext cx="1333509" cy="400110"/>
          </a:xfrm>
          <a:prstGeom prst="rect">
            <a:avLst/>
          </a:prstGeom>
        </p:spPr>
        <p:txBody>
          <a:bodyPr wrap="square">
            <a:spAutoFit/>
          </a:bodyPr>
          <a:lstStyle/>
          <a:p>
            <a:r>
              <a:rPr lang="en-US" altLang="zh-CN" sz="2000" dirty="0" smtClean="0"/>
              <a:t>[</a:t>
            </a:r>
            <a:r>
              <a:rPr lang="zh-CN" altLang="en-US" sz="2000" u="sng" dirty="0" smtClean="0"/>
              <a:t>知乎</a:t>
            </a:r>
            <a:r>
              <a:rPr lang="en-US" altLang="zh-CN" sz="2000" dirty="0" smtClean="0"/>
              <a:t>]</a:t>
            </a:r>
            <a:endParaRPr lang="zh-CN" altLang="en-US" sz="2000" dirty="0"/>
          </a:p>
        </p:txBody>
      </p:sp>
      <p:sp>
        <p:nvSpPr>
          <p:cNvPr id="6" name="矩形 5"/>
          <p:cNvSpPr/>
          <p:nvPr/>
        </p:nvSpPr>
        <p:spPr>
          <a:xfrm>
            <a:off x="695616" y="223313"/>
            <a:ext cx="1752403" cy="646331"/>
          </a:xfrm>
          <a:prstGeom prst="rect">
            <a:avLst/>
          </a:prstGeom>
        </p:spPr>
        <p:txBody>
          <a:bodyPr wrap="none">
            <a:spAutoFit/>
          </a:bodyPr>
          <a:lstStyle/>
          <a:p>
            <a:pPr marL="285750" indent="-285750">
              <a:defRPr/>
            </a:pPr>
            <a:r>
              <a:rPr lang="en-US" altLang="zh-CN" sz="3600" b="1" u="sng" dirty="0" smtClean="0"/>
              <a:t>AI(N</a:t>
            </a:r>
            <a:r>
              <a:rPr lang="zh-CN" altLang="en-US" sz="3600" b="1" u="sng" dirty="0" smtClean="0"/>
              <a:t>种</a:t>
            </a:r>
            <a:r>
              <a:rPr lang="en-US" altLang="zh-CN" sz="3600" b="1" u="sng" dirty="0" smtClean="0"/>
              <a:t>)</a:t>
            </a:r>
          </a:p>
        </p:txBody>
      </p:sp>
      <p:sp>
        <p:nvSpPr>
          <p:cNvPr id="7" name="矩形 6"/>
          <p:cNvSpPr/>
          <p:nvPr/>
        </p:nvSpPr>
        <p:spPr>
          <a:xfrm>
            <a:off x="274321" y="2819982"/>
            <a:ext cx="2285999" cy="1815882"/>
          </a:xfrm>
          <a:prstGeom prst="rect">
            <a:avLst/>
          </a:prstGeom>
        </p:spPr>
        <p:txBody>
          <a:bodyPr wrap="square">
            <a:spAutoFit/>
          </a:bodyPr>
          <a:lstStyle/>
          <a:p>
            <a:pPr marL="285750" indent="-285750">
              <a:defRPr/>
            </a:pPr>
            <a:r>
              <a:rPr lang="zh-CN" altLang="en-US" sz="2800" b="1" dirty="0" smtClean="0"/>
              <a:t>   相比人类智能，目前</a:t>
            </a:r>
            <a:r>
              <a:rPr lang="en-US" altLang="zh-CN" sz="2800" b="1" dirty="0" smtClean="0"/>
              <a:t>AI</a:t>
            </a:r>
            <a:r>
              <a:rPr lang="zh-CN" altLang="en-US" sz="2800" b="1" dirty="0" smtClean="0"/>
              <a:t>仅在</a:t>
            </a:r>
            <a:r>
              <a:rPr lang="en-US" altLang="zh-CN" sz="2800" b="1" dirty="0" smtClean="0">
                <a:solidFill>
                  <a:srgbClr val="FF0000"/>
                </a:solidFill>
              </a:rPr>
              <a:t>3</a:t>
            </a:r>
            <a:r>
              <a:rPr lang="zh-CN" altLang="en-US" sz="2800" b="1" dirty="0" smtClean="0"/>
              <a:t>个方面有所表现</a:t>
            </a:r>
            <a:endParaRPr lang="en-US" altLang="zh-CN" sz="2800" b="1" u="sng"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960" y="274638"/>
            <a:ext cx="10972800" cy="868346"/>
          </a:xfrm>
        </p:spPr>
        <p:txBody>
          <a:bodyPr>
            <a:normAutofit/>
          </a:bodyPr>
          <a:lstStyle/>
          <a:p>
            <a:r>
              <a:rPr lang="en-US" altLang="zh-CN" dirty="0" smtClean="0"/>
              <a:t>AI</a:t>
            </a:r>
            <a:r>
              <a:rPr lang="zh-CN" altLang="en-US" dirty="0" smtClean="0"/>
              <a:t>简史</a:t>
            </a:r>
            <a:r>
              <a:rPr lang="en-US" altLang="zh-CN" dirty="0" smtClean="0"/>
              <a:t>-</a:t>
            </a:r>
            <a:r>
              <a:rPr lang="zh-CN" altLang="en-US" dirty="0" smtClean="0"/>
              <a:t>理想机器人</a:t>
            </a:r>
            <a:r>
              <a:rPr lang="en-US" altLang="zh-CN" dirty="0" smtClean="0"/>
              <a:t>(</a:t>
            </a:r>
            <a:r>
              <a:rPr lang="zh-CN" altLang="en-US" dirty="0" smtClean="0"/>
              <a:t>与人类媲美</a:t>
            </a:r>
            <a:r>
              <a:rPr lang="en-US" altLang="zh-CN" dirty="0" smtClean="0"/>
              <a:t>)</a:t>
            </a:r>
            <a:endParaRPr lang="zh-CN" altLang="en-US" dirty="0"/>
          </a:p>
        </p:txBody>
      </p:sp>
      <p:pic>
        <p:nvPicPr>
          <p:cNvPr id="1026" name="Picture 2" descr="J:\Our+other Tutorials\人工智能PPT\图集\AI内容图.jpg"/>
          <p:cNvPicPr>
            <a:picLocks noGrp="1" noChangeAspect="1" noChangeArrowheads="1"/>
          </p:cNvPicPr>
          <p:nvPr>
            <p:ph idx="1"/>
          </p:nvPr>
        </p:nvPicPr>
        <p:blipFill>
          <a:blip r:embed="rId2"/>
          <a:srcRect/>
          <a:stretch>
            <a:fillRect/>
          </a:stretch>
        </p:blipFill>
        <p:spPr bwMode="auto">
          <a:xfrm>
            <a:off x="2031022" y="1022216"/>
            <a:ext cx="10160977" cy="5835785"/>
          </a:xfrm>
          <a:prstGeom prst="rect">
            <a:avLst/>
          </a:prstGeom>
          <a:noFill/>
        </p:spPr>
      </p:pic>
      <p:sp>
        <p:nvSpPr>
          <p:cNvPr id="6" name="矩形 5"/>
          <p:cNvSpPr/>
          <p:nvPr/>
        </p:nvSpPr>
        <p:spPr>
          <a:xfrm>
            <a:off x="10667989" y="6286521"/>
            <a:ext cx="1524011" cy="461665"/>
          </a:xfrm>
          <a:prstGeom prst="rect">
            <a:avLst/>
          </a:prstGeom>
        </p:spPr>
        <p:txBody>
          <a:bodyPr wrap="square">
            <a:spAutoFit/>
          </a:bodyPr>
          <a:lstStyle/>
          <a:p>
            <a:r>
              <a:rPr lang="en-US" altLang="zh-CN" sz="2400" dirty="0" smtClean="0">
                <a:solidFill>
                  <a:srgbClr val="FF0000"/>
                </a:solidFill>
              </a:rPr>
              <a:t>[</a:t>
            </a:r>
            <a:r>
              <a:rPr lang="zh-CN" altLang="en-US" sz="2400" b="1" dirty="0" smtClean="0">
                <a:solidFill>
                  <a:srgbClr val="FF0000"/>
                </a:solidFill>
              </a:rPr>
              <a:t>知乎</a:t>
            </a:r>
            <a:r>
              <a:rPr lang="en-US" altLang="zh-CN" sz="2400" dirty="0" smtClean="0">
                <a:solidFill>
                  <a:srgbClr val="FF0000"/>
                </a:solidFill>
              </a:rPr>
              <a:t>]</a:t>
            </a:r>
            <a:endParaRPr lang="zh-CN" altLang="en-US" sz="2400"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929053" y="2435962"/>
            <a:ext cx="10519554" cy="1464665"/>
          </a:xfrm>
        </p:spPr>
        <p:txBody>
          <a:bodyPr>
            <a:normAutofit/>
          </a:bodyPr>
          <a:lstStyle/>
          <a:p>
            <a:pPr lvl="0" algn="ctr">
              <a:buNone/>
            </a:pPr>
            <a:r>
              <a:rPr lang="en-US" altLang="zh-CN" sz="4400" dirty="0" smtClean="0"/>
              <a:t>AI---</a:t>
            </a:r>
            <a:r>
              <a:rPr lang="zh-CN" altLang="en-US" sz="4400" dirty="0" smtClean="0"/>
              <a:t>实际始于</a:t>
            </a:r>
            <a:r>
              <a:rPr lang="en-US" altLang="zh-CN" sz="4400" dirty="0" smtClean="0"/>
              <a:t>60</a:t>
            </a:r>
            <a:r>
              <a:rPr lang="zh-CN" altLang="en-US" sz="4400" dirty="0" smtClean="0"/>
              <a:t>年前 </a:t>
            </a:r>
            <a:r>
              <a:rPr lang="en-US" altLang="zh-CN" sz="4400" dirty="0" smtClean="0"/>
              <a:t>…</a:t>
            </a:r>
          </a:p>
          <a:p>
            <a:pPr lvl="0" algn="ctr">
              <a:buNone/>
            </a:pPr>
            <a:r>
              <a:rPr lang="zh-CN" altLang="en-US" sz="4400" dirty="0" smtClean="0"/>
              <a:t>（由一场达特茅斯讨论会引发）</a:t>
            </a:r>
            <a:endParaRPr lang="en-US" altLang="zh-CN" sz="4400" dirty="0" smtClean="0"/>
          </a:p>
          <a:p>
            <a:pPr algn="ctr">
              <a:buNone/>
            </a:pPr>
            <a:endParaRPr lang="zh-CN" altLang="en-US" sz="4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635" y="161639"/>
            <a:ext cx="9268358" cy="445031"/>
          </a:xfrm>
        </p:spPr>
        <p:txBody>
          <a:bodyPr>
            <a:noAutofit/>
          </a:bodyPr>
          <a:lstStyle/>
          <a:p>
            <a:r>
              <a:rPr lang="zh-CN" altLang="en-US" sz="3200" b="1" dirty="0" smtClean="0"/>
              <a:t>发展历程</a:t>
            </a:r>
            <a:endParaRPr lang="zh-CN" altLang="en-US" sz="3200" b="1" dirty="0"/>
          </a:p>
        </p:txBody>
      </p:sp>
      <p:sp>
        <p:nvSpPr>
          <p:cNvPr id="5" name="副标题 4"/>
          <p:cNvSpPr txBox="1">
            <a:spLocks/>
          </p:cNvSpPr>
          <p:nvPr/>
        </p:nvSpPr>
        <p:spPr>
          <a:xfrm>
            <a:off x="8705085" y="6480812"/>
            <a:ext cx="3511648" cy="27456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zh-CN" altLang="en-US" sz="1400" dirty="0">
                <a:solidFill>
                  <a:srgbClr val="FF0000"/>
                </a:solidFill>
              </a:rPr>
              <a:t>改</a:t>
            </a:r>
            <a:r>
              <a:rPr kumimoji="0" lang="zh-CN" altLang="en-US" sz="1400" b="0" i="0" u="none" strike="noStrike" kern="1200" cap="none" spc="0" normalizeH="0" baseline="0" noProof="0" dirty="0" smtClean="0">
                <a:ln>
                  <a:noFill/>
                </a:ln>
                <a:solidFill>
                  <a:srgbClr val="FF0000"/>
                </a:solidFill>
                <a:effectLst/>
                <a:uLnTx/>
                <a:uFillTx/>
                <a:latin typeface="+mn-lt"/>
                <a:ea typeface="+mn-ea"/>
                <a:cs typeface="+mn-cs"/>
              </a:rPr>
              <a:t>自徐宝贵的“拥抱人工智能</a:t>
            </a:r>
            <a:r>
              <a:rPr kumimoji="0" lang="en-US" altLang="zh-CN" sz="1400" b="0" i="0" u="none" strike="noStrike" kern="1200" cap="none" spc="0" normalizeH="0" baseline="0" noProof="0" dirty="0" smtClean="0">
                <a:ln>
                  <a:noFill/>
                </a:ln>
                <a:solidFill>
                  <a:srgbClr val="FF0000"/>
                </a:solidFill>
                <a:effectLst/>
                <a:uLnTx/>
                <a:uFillTx/>
                <a:latin typeface="+mn-lt"/>
                <a:ea typeface="+mn-ea"/>
                <a:cs typeface="+mn-cs"/>
              </a:rPr>
              <a:t>2.0</a:t>
            </a:r>
            <a:r>
              <a:rPr kumimoji="0" lang="zh-CN" altLang="en-US" sz="1400" b="0" i="0" u="none" strike="noStrike" kern="1200" cap="none" spc="0" normalizeH="0" baseline="0" noProof="0" dirty="0" smtClean="0">
                <a:ln>
                  <a:noFill/>
                </a:ln>
                <a:solidFill>
                  <a:srgbClr val="FF0000"/>
                </a:solidFill>
                <a:effectLst/>
                <a:uLnTx/>
                <a:uFillTx/>
                <a:latin typeface="+mn-lt"/>
                <a:ea typeface="+mn-ea"/>
                <a:cs typeface="+mn-cs"/>
              </a:rPr>
              <a:t>新时代”</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内容占位符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3424" y="641842"/>
            <a:ext cx="11667392" cy="5789868"/>
          </a:xfrm>
          <a:prstGeom prst="rect">
            <a:avLst/>
          </a:prstGeom>
        </p:spPr>
      </p:pic>
      <p:sp>
        <p:nvSpPr>
          <p:cNvPr id="3" name="矩形 2"/>
          <p:cNvSpPr/>
          <p:nvPr/>
        </p:nvSpPr>
        <p:spPr>
          <a:xfrm>
            <a:off x="354757" y="6433428"/>
            <a:ext cx="8119530" cy="369332"/>
          </a:xfrm>
          <a:prstGeom prst="rect">
            <a:avLst/>
          </a:prstGeom>
        </p:spPr>
        <p:txBody>
          <a:bodyPr wrap="none">
            <a:spAutoFit/>
          </a:bodyPr>
          <a:lstStyle/>
          <a:p>
            <a:r>
              <a:rPr lang="zh-CN" altLang="en-US" b="1" u="sng" dirty="0" smtClean="0"/>
              <a:t>其他划分法</a:t>
            </a:r>
            <a:r>
              <a:rPr lang="zh-CN" altLang="en-US" dirty="0" smtClean="0"/>
              <a:t>：</a:t>
            </a:r>
            <a:r>
              <a:rPr lang="zh-CN" altLang="en-US" b="1" u="sng" dirty="0" smtClean="0">
                <a:solidFill>
                  <a:srgbClr val="FF0000"/>
                </a:solidFill>
              </a:rPr>
              <a:t>逻辑学派</a:t>
            </a:r>
            <a:r>
              <a:rPr lang="en-US" altLang="zh-CN" b="1" u="sng" dirty="0" smtClean="0">
                <a:solidFill>
                  <a:srgbClr val="FF0000"/>
                </a:solidFill>
              </a:rPr>
              <a:t>(</a:t>
            </a:r>
            <a:r>
              <a:rPr lang="zh-CN" altLang="en-US" b="1" u="sng" dirty="0" smtClean="0">
                <a:solidFill>
                  <a:srgbClr val="FF0000"/>
                </a:solidFill>
              </a:rPr>
              <a:t>符号主义</a:t>
            </a:r>
            <a:r>
              <a:rPr lang="en-US" altLang="zh-CN" b="1" u="sng" dirty="0" smtClean="0">
                <a:solidFill>
                  <a:srgbClr val="FF0000"/>
                </a:solidFill>
              </a:rPr>
              <a:t>), </a:t>
            </a:r>
            <a:r>
              <a:rPr lang="zh-CN" altLang="en-US" b="1" u="sng" dirty="0" smtClean="0">
                <a:solidFill>
                  <a:srgbClr val="FF0000"/>
                </a:solidFill>
              </a:rPr>
              <a:t>仿生学派</a:t>
            </a:r>
            <a:r>
              <a:rPr lang="en-US" altLang="zh-CN" b="1" u="sng" dirty="0" smtClean="0">
                <a:solidFill>
                  <a:srgbClr val="FF0000"/>
                </a:solidFill>
              </a:rPr>
              <a:t>(</a:t>
            </a:r>
            <a:r>
              <a:rPr lang="zh-CN" altLang="en-US" b="1" u="sng" dirty="0" smtClean="0">
                <a:solidFill>
                  <a:srgbClr val="FF0000"/>
                </a:solidFill>
              </a:rPr>
              <a:t>连接主义</a:t>
            </a:r>
            <a:r>
              <a:rPr lang="en-US" altLang="zh-CN" b="1" u="sng" dirty="0" smtClean="0">
                <a:solidFill>
                  <a:srgbClr val="FF0000"/>
                </a:solidFill>
              </a:rPr>
              <a:t>), </a:t>
            </a:r>
            <a:r>
              <a:rPr lang="zh-CN" altLang="en-US" b="1" u="sng" dirty="0" smtClean="0">
                <a:solidFill>
                  <a:srgbClr val="FF0000"/>
                </a:solidFill>
              </a:rPr>
              <a:t>控制学派</a:t>
            </a:r>
            <a:r>
              <a:rPr lang="en-US" altLang="zh-CN" b="1" u="sng" dirty="0" smtClean="0">
                <a:solidFill>
                  <a:srgbClr val="FF0000"/>
                </a:solidFill>
              </a:rPr>
              <a:t>(</a:t>
            </a:r>
            <a:r>
              <a:rPr lang="zh-CN" altLang="en-US" b="1" u="sng" dirty="0" smtClean="0">
                <a:solidFill>
                  <a:srgbClr val="FF0000"/>
                </a:solidFill>
              </a:rPr>
              <a:t>行为主义</a:t>
            </a:r>
            <a:r>
              <a:rPr lang="en-US" altLang="zh-CN" b="1" u="sng" dirty="0" smtClean="0">
                <a:solidFill>
                  <a:srgbClr val="FF0000"/>
                </a:solidFill>
              </a:rPr>
              <a:t>)</a:t>
            </a:r>
            <a:endParaRPr lang="zh-CN" altLang="en-US" b="1" u="sng"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6526" y="204191"/>
            <a:ext cx="10515600" cy="944296"/>
          </a:xfrm>
        </p:spPr>
        <p:txBody>
          <a:bodyPr/>
          <a:lstStyle/>
          <a:p>
            <a:r>
              <a:rPr lang="zh-CN" altLang="en-US" dirty="0" smtClean="0"/>
              <a:t>引路人</a:t>
            </a:r>
            <a:r>
              <a:rPr lang="zh-CN" altLang="en-US" sz="3600" dirty="0" smtClean="0"/>
              <a:t>（图灵奖得主）</a:t>
            </a:r>
            <a:endParaRPr lang="zh-CN" altLang="en-US" sz="3600" dirty="0"/>
          </a:p>
        </p:txBody>
      </p:sp>
      <p:sp>
        <p:nvSpPr>
          <p:cNvPr id="12" name="文本框 19"/>
          <p:cNvSpPr txBox="1"/>
          <p:nvPr/>
        </p:nvSpPr>
        <p:spPr>
          <a:xfrm>
            <a:off x="409651" y="6089097"/>
            <a:ext cx="3299155" cy="461665"/>
          </a:xfrm>
          <a:prstGeom prst="rect">
            <a:avLst/>
          </a:prstGeom>
          <a:noFill/>
        </p:spPr>
        <p:txBody>
          <a:bodyPr wrap="square" rtlCol="0">
            <a:spAutoFit/>
          </a:bodyPr>
          <a:lstStyle/>
          <a:p>
            <a:r>
              <a:rPr lang="en-US" altLang="zh-CN" sz="2400" b="1" dirty="0" smtClean="0"/>
              <a:t>6</a:t>
            </a:r>
            <a:r>
              <a:rPr lang="zh-CN" altLang="en-US" sz="2400" b="1" dirty="0" smtClean="0"/>
              <a:t>次</a:t>
            </a:r>
            <a:r>
              <a:rPr lang="en-US" altLang="zh-CN" sz="2400" b="1" dirty="0" smtClean="0"/>
              <a:t>8</a:t>
            </a:r>
            <a:r>
              <a:rPr lang="zh-CN" altLang="en-US" sz="2400" b="1" dirty="0" smtClean="0"/>
              <a:t>人获奖</a:t>
            </a:r>
            <a:r>
              <a:rPr lang="en-US" altLang="zh-CN" sz="2400" b="1" dirty="0" smtClean="0"/>
              <a:t>,</a:t>
            </a:r>
            <a:r>
              <a:rPr lang="zh-CN" altLang="en-US" sz="2400" b="1" dirty="0" smtClean="0"/>
              <a:t>占比 </a:t>
            </a:r>
            <a:r>
              <a:rPr lang="en-US" altLang="zh-CN" sz="2400" b="1" dirty="0" smtClean="0"/>
              <a:t>8/65!</a:t>
            </a:r>
          </a:p>
        </p:txBody>
      </p:sp>
      <p:grpSp>
        <p:nvGrpSpPr>
          <p:cNvPr id="24" name="组合 23"/>
          <p:cNvGrpSpPr/>
          <p:nvPr/>
        </p:nvGrpSpPr>
        <p:grpSpPr>
          <a:xfrm>
            <a:off x="3817871" y="1211038"/>
            <a:ext cx="7764478" cy="2437975"/>
            <a:chOff x="4015376" y="1240299"/>
            <a:chExt cx="7764478" cy="2437975"/>
          </a:xfrm>
        </p:grpSpPr>
        <p:grpSp>
          <p:nvGrpSpPr>
            <p:cNvPr id="23" name="组合 22"/>
            <p:cNvGrpSpPr/>
            <p:nvPr/>
          </p:nvGrpSpPr>
          <p:grpSpPr>
            <a:xfrm>
              <a:off x="4015376" y="1240299"/>
              <a:ext cx="7764478" cy="2437975"/>
              <a:chOff x="4015376" y="1284189"/>
              <a:chExt cx="7764478" cy="2437975"/>
            </a:xfrm>
          </p:grpSpPr>
          <p:pic>
            <p:nvPicPr>
              <p:cNvPr id="4" name="图片 3"/>
              <p:cNvPicPr>
                <a:picLocks noChangeAspect="1"/>
              </p:cNvPicPr>
              <p:nvPr/>
            </p:nvPicPr>
            <p:blipFill>
              <a:blip r:embed="rId3" cstate="print"/>
              <a:stretch>
                <a:fillRect/>
              </a:stretch>
            </p:blipFill>
            <p:spPr>
              <a:xfrm>
                <a:off x="7779049" y="1730332"/>
                <a:ext cx="1135477" cy="1090507"/>
              </a:xfrm>
              <a:prstGeom prst="rect">
                <a:avLst/>
              </a:prstGeom>
            </p:spPr>
          </p:pic>
          <p:pic>
            <p:nvPicPr>
              <p:cNvPr id="5" name="图片 4"/>
              <p:cNvPicPr>
                <a:picLocks noChangeAspect="1"/>
              </p:cNvPicPr>
              <p:nvPr/>
            </p:nvPicPr>
            <p:blipFill>
              <a:blip r:embed="rId4"/>
              <a:stretch>
                <a:fillRect/>
              </a:stretch>
            </p:blipFill>
            <p:spPr>
              <a:xfrm>
                <a:off x="9484582" y="1734395"/>
                <a:ext cx="1065674" cy="1060502"/>
              </a:xfrm>
              <a:prstGeom prst="rect">
                <a:avLst/>
              </a:prstGeom>
            </p:spPr>
          </p:pic>
          <p:pic>
            <p:nvPicPr>
              <p:cNvPr id="6" name="图片 5"/>
              <p:cNvPicPr>
                <a:picLocks noChangeAspect="1"/>
              </p:cNvPicPr>
              <p:nvPr/>
            </p:nvPicPr>
            <p:blipFill>
              <a:blip r:embed="rId5"/>
              <a:stretch>
                <a:fillRect/>
              </a:stretch>
            </p:blipFill>
            <p:spPr>
              <a:xfrm>
                <a:off x="4097220" y="1730332"/>
                <a:ext cx="1148429" cy="1153098"/>
              </a:xfrm>
              <a:prstGeom prst="rect">
                <a:avLst/>
              </a:prstGeom>
            </p:spPr>
          </p:pic>
          <p:pic>
            <p:nvPicPr>
              <p:cNvPr id="7" name="图片 6"/>
              <p:cNvPicPr>
                <a:picLocks noChangeAspect="1"/>
              </p:cNvPicPr>
              <p:nvPr/>
            </p:nvPicPr>
            <p:blipFill>
              <a:blip r:embed="rId6"/>
              <a:stretch>
                <a:fillRect/>
              </a:stretch>
            </p:blipFill>
            <p:spPr>
              <a:xfrm>
                <a:off x="5934138" y="1697978"/>
                <a:ext cx="1204470" cy="1185452"/>
              </a:xfrm>
              <a:prstGeom prst="rect">
                <a:avLst/>
              </a:prstGeom>
            </p:spPr>
          </p:pic>
          <p:sp>
            <p:nvSpPr>
              <p:cNvPr id="13" name="文本框 2"/>
              <p:cNvSpPr txBox="1"/>
              <p:nvPr/>
            </p:nvSpPr>
            <p:spPr>
              <a:xfrm>
                <a:off x="4034185" y="2951742"/>
                <a:ext cx="7745669" cy="338554"/>
              </a:xfrm>
              <a:prstGeom prst="rect">
                <a:avLst/>
              </a:prstGeom>
              <a:noFill/>
            </p:spPr>
            <p:txBody>
              <a:bodyPr wrap="square" rtlCol="0">
                <a:spAutoFit/>
              </a:bodyPr>
              <a:lstStyle/>
              <a:p>
                <a:r>
                  <a:rPr lang="en-US" altLang="zh-CN" sz="1600" dirty="0">
                    <a:latin typeface="华文宋体" panose="02010600040101010101" pitchFamily="2" charset="-122"/>
                    <a:ea typeface="华文宋体" panose="02010600040101010101" pitchFamily="2" charset="-122"/>
                  </a:rPr>
                  <a:t>Marvin </a:t>
                </a:r>
                <a:r>
                  <a:rPr lang="en-US" altLang="zh-CN" sz="1600" dirty="0" err="1" smtClean="0">
                    <a:latin typeface="华文宋体" panose="02010600040101010101" pitchFamily="2" charset="-122"/>
                    <a:ea typeface="华文宋体" panose="02010600040101010101" pitchFamily="2" charset="-122"/>
                  </a:rPr>
                  <a:t>Minsky</a:t>
                </a:r>
                <a:r>
                  <a:rPr lang="en-US" altLang="zh-CN" sz="1600" dirty="0" smtClean="0">
                    <a:latin typeface="华文宋体" panose="02010600040101010101" pitchFamily="2" charset="-122"/>
                    <a:ea typeface="华文宋体" panose="02010600040101010101" pitchFamily="2" charset="-122"/>
                  </a:rPr>
                  <a:t>             John </a:t>
                </a:r>
                <a:r>
                  <a:rPr lang="en-US" altLang="zh-CN" sz="1600" dirty="0">
                    <a:latin typeface="华文宋体" panose="02010600040101010101" pitchFamily="2" charset="-122"/>
                    <a:ea typeface="华文宋体" panose="02010600040101010101" pitchFamily="2" charset="-122"/>
                  </a:rPr>
                  <a:t>McCarthy    </a:t>
                </a:r>
                <a:r>
                  <a:rPr lang="en-US" altLang="zh-CN" sz="1600" dirty="0" smtClean="0">
                    <a:latin typeface="华文宋体" panose="02010600040101010101" pitchFamily="2" charset="-122"/>
                    <a:ea typeface="华文宋体" panose="02010600040101010101" pitchFamily="2" charset="-122"/>
                  </a:rPr>
                  <a:t>        Allen </a:t>
                </a:r>
                <a:r>
                  <a:rPr lang="en-US" altLang="zh-CN" sz="1600" dirty="0">
                    <a:latin typeface="华文宋体" panose="02010600040101010101" pitchFamily="2" charset="-122"/>
                    <a:ea typeface="华文宋体" panose="02010600040101010101" pitchFamily="2" charset="-122"/>
                  </a:rPr>
                  <a:t>Newell       </a:t>
                </a:r>
                <a:r>
                  <a:rPr lang="en-US" altLang="zh-CN" sz="1600" dirty="0" smtClean="0">
                    <a:latin typeface="华文宋体" panose="02010600040101010101" pitchFamily="2" charset="-122"/>
                    <a:ea typeface="华文宋体" panose="02010600040101010101" pitchFamily="2" charset="-122"/>
                  </a:rPr>
                  <a:t>        Herbert  </a:t>
                </a:r>
                <a:r>
                  <a:rPr lang="en-US" altLang="zh-CN" sz="1600" dirty="0">
                    <a:latin typeface="华文宋体" panose="02010600040101010101" pitchFamily="2" charset="-122"/>
                    <a:ea typeface="华文宋体" panose="02010600040101010101" pitchFamily="2" charset="-122"/>
                  </a:rPr>
                  <a:t>Simon</a:t>
                </a:r>
                <a:endParaRPr lang="zh-CN" altLang="en-US" sz="1600" dirty="0">
                  <a:latin typeface="华文宋体" panose="02010600040101010101" pitchFamily="2" charset="-122"/>
                  <a:ea typeface="华文宋体" panose="02010600040101010101" pitchFamily="2" charset="-122"/>
                </a:endParaRPr>
              </a:p>
            </p:txBody>
          </p:sp>
          <p:sp>
            <p:nvSpPr>
              <p:cNvPr id="14" name="文本框 5"/>
              <p:cNvSpPr txBox="1"/>
              <p:nvPr/>
            </p:nvSpPr>
            <p:spPr>
              <a:xfrm>
                <a:off x="4015376" y="1284189"/>
                <a:ext cx="7040710" cy="400110"/>
              </a:xfrm>
              <a:prstGeom prst="rect">
                <a:avLst/>
              </a:prstGeom>
              <a:noFill/>
            </p:spPr>
            <p:txBody>
              <a:bodyPr wrap="none" rtlCol="0">
                <a:spAutoFit/>
              </a:bodyPr>
              <a:lstStyle/>
              <a:p>
                <a:r>
                  <a:rPr lang="en-US" altLang="zh-CN" sz="2000" dirty="0" smtClean="0"/>
                  <a:t>1969                       1971               </a:t>
                </a:r>
                <a:r>
                  <a:rPr lang="en-US" altLang="zh-CN" sz="2000" u="sng" dirty="0" smtClean="0"/>
                  <a:t>1975</a:t>
                </a:r>
                <a:r>
                  <a:rPr lang="en-US" altLang="zh-CN" sz="2000" dirty="0" smtClean="0"/>
                  <a:t>                   </a:t>
                </a:r>
                <a:r>
                  <a:rPr lang="en-US" altLang="zh-CN" sz="2000" u="sng" dirty="0" smtClean="0"/>
                  <a:t>1975</a:t>
                </a:r>
                <a:endParaRPr lang="zh-CN" altLang="en-US" sz="2000" u="sng" dirty="0"/>
              </a:p>
            </p:txBody>
          </p:sp>
          <p:sp>
            <p:nvSpPr>
              <p:cNvPr id="17" name="文本框 7"/>
              <p:cNvSpPr txBox="1"/>
              <p:nvPr/>
            </p:nvSpPr>
            <p:spPr>
              <a:xfrm>
                <a:off x="4141110" y="3352832"/>
                <a:ext cx="1148429" cy="369332"/>
              </a:xfrm>
              <a:prstGeom prst="rect">
                <a:avLst/>
              </a:prstGeom>
              <a:noFill/>
            </p:spPr>
            <p:txBody>
              <a:bodyPr wrap="square" rtlCol="0">
                <a:spAutoFit/>
              </a:bodyPr>
              <a:lstStyle/>
              <a:p>
                <a:r>
                  <a:rPr lang="zh-CN" altLang="en-US" dirty="0" smtClean="0">
                    <a:latin typeface="华文宋体" panose="02010600040101010101" pitchFamily="2" charset="-122"/>
                    <a:ea typeface="华文宋体" panose="02010600040101010101" pitchFamily="2" charset="-122"/>
                  </a:rPr>
                  <a:t>人工智能</a:t>
                </a:r>
                <a:endParaRPr lang="zh-CN" altLang="en-US" dirty="0">
                  <a:latin typeface="华文宋体" panose="02010600040101010101" pitchFamily="2" charset="-122"/>
                  <a:ea typeface="华文宋体" panose="02010600040101010101" pitchFamily="2" charset="-122"/>
                </a:endParaRPr>
              </a:p>
            </p:txBody>
          </p:sp>
          <p:sp>
            <p:nvSpPr>
              <p:cNvPr id="18" name="文本框 20"/>
              <p:cNvSpPr txBox="1"/>
              <p:nvPr/>
            </p:nvSpPr>
            <p:spPr>
              <a:xfrm>
                <a:off x="6271591" y="3348041"/>
                <a:ext cx="1148429" cy="369332"/>
              </a:xfrm>
              <a:prstGeom prst="rect">
                <a:avLst/>
              </a:prstGeom>
              <a:noFill/>
            </p:spPr>
            <p:txBody>
              <a:bodyPr wrap="square" rtlCol="0">
                <a:spAutoFit/>
              </a:bodyPr>
              <a:lstStyle/>
              <a:p>
                <a:r>
                  <a:rPr lang="zh-CN" altLang="en-US" dirty="0" smtClean="0">
                    <a:latin typeface="华文宋体" panose="02010600040101010101" pitchFamily="2" charset="-122"/>
                    <a:ea typeface="华文宋体" panose="02010600040101010101" pitchFamily="2" charset="-122"/>
                  </a:rPr>
                  <a:t>人工智能</a:t>
                </a:r>
                <a:endParaRPr lang="zh-CN" altLang="en-US" dirty="0">
                  <a:latin typeface="华文宋体" panose="02010600040101010101" pitchFamily="2" charset="-122"/>
                  <a:ea typeface="华文宋体" panose="02010600040101010101" pitchFamily="2" charset="-122"/>
                </a:endParaRPr>
              </a:p>
            </p:txBody>
          </p:sp>
        </p:grpSp>
        <p:sp>
          <p:nvSpPr>
            <p:cNvPr id="19" name="文本框 23"/>
            <p:cNvSpPr txBox="1"/>
            <p:nvPr/>
          </p:nvSpPr>
          <p:spPr>
            <a:xfrm>
              <a:off x="7831319" y="3247108"/>
              <a:ext cx="3624290" cy="369332"/>
            </a:xfrm>
            <a:prstGeom prst="rect">
              <a:avLst/>
            </a:prstGeom>
            <a:noFill/>
          </p:spPr>
          <p:txBody>
            <a:bodyPr wrap="square" rtlCol="0">
              <a:spAutoFit/>
            </a:bodyPr>
            <a:lstStyle/>
            <a:p>
              <a:r>
                <a:rPr lang="zh-CN" altLang="en-US" dirty="0">
                  <a:latin typeface="华文宋体" panose="02010600040101010101" pitchFamily="2" charset="-122"/>
                  <a:ea typeface="华文宋体" panose="02010600040101010101" pitchFamily="2" charset="-122"/>
                </a:rPr>
                <a:t>人工智能</a:t>
              </a:r>
              <a:r>
                <a:rPr lang="zh-CN" altLang="en-US" dirty="0" smtClean="0">
                  <a:latin typeface="华文宋体" panose="02010600040101010101" pitchFamily="2" charset="-122"/>
                  <a:ea typeface="华文宋体" panose="02010600040101010101" pitchFamily="2" charset="-122"/>
                </a:rPr>
                <a:t>，认知心理学和表处理</a:t>
              </a:r>
              <a:endParaRPr lang="zh-CN" altLang="en-US" dirty="0">
                <a:latin typeface="华文宋体" panose="02010600040101010101" pitchFamily="2" charset="-122"/>
                <a:ea typeface="华文宋体" panose="02010600040101010101" pitchFamily="2" charset="-122"/>
              </a:endParaRPr>
            </a:p>
          </p:txBody>
        </p:sp>
      </p:grpSp>
      <p:grpSp>
        <p:nvGrpSpPr>
          <p:cNvPr id="25" name="组合 24"/>
          <p:cNvGrpSpPr/>
          <p:nvPr/>
        </p:nvGrpSpPr>
        <p:grpSpPr>
          <a:xfrm>
            <a:off x="3939172" y="4005764"/>
            <a:ext cx="7953543" cy="2394776"/>
            <a:chOff x="3997692" y="4071599"/>
            <a:chExt cx="7953543" cy="2394776"/>
          </a:xfrm>
        </p:grpSpPr>
        <p:pic>
          <p:nvPicPr>
            <p:cNvPr id="8" name="图片 7"/>
            <p:cNvPicPr>
              <a:picLocks noChangeAspect="1"/>
            </p:cNvPicPr>
            <p:nvPr/>
          </p:nvPicPr>
          <p:blipFill>
            <a:blip r:embed="rId7"/>
            <a:stretch>
              <a:fillRect/>
            </a:stretch>
          </p:blipFill>
          <p:spPr>
            <a:xfrm>
              <a:off x="4065984" y="4427665"/>
              <a:ext cx="1092066" cy="1111743"/>
            </a:xfrm>
            <a:prstGeom prst="rect">
              <a:avLst/>
            </a:prstGeom>
          </p:spPr>
        </p:pic>
        <p:pic>
          <p:nvPicPr>
            <p:cNvPr id="9" name="图片 8"/>
            <p:cNvPicPr>
              <a:picLocks noChangeAspect="1"/>
            </p:cNvPicPr>
            <p:nvPr/>
          </p:nvPicPr>
          <p:blipFill>
            <a:blip r:embed="rId8" cstate="print"/>
            <a:stretch>
              <a:fillRect/>
            </a:stretch>
          </p:blipFill>
          <p:spPr>
            <a:xfrm>
              <a:off x="7966053" y="4453154"/>
              <a:ext cx="1102269" cy="1141744"/>
            </a:xfrm>
            <a:prstGeom prst="rect">
              <a:avLst/>
            </a:prstGeom>
          </p:spPr>
        </p:pic>
        <p:pic>
          <p:nvPicPr>
            <p:cNvPr id="10" name="图片 9"/>
            <p:cNvPicPr>
              <a:picLocks noChangeAspect="1"/>
            </p:cNvPicPr>
            <p:nvPr/>
          </p:nvPicPr>
          <p:blipFill>
            <a:blip r:embed="rId9" cstate="print"/>
            <a:stretch>
              <a:fillRect/>
            </a:stretch>
          </p:blipFill>
          <p:spPr>
            <a:xfrm>
              <a:off x="9733473" y="4465476"/>
              <a:ext cx="1114758" cy="1114758"/>
            </a:xfrm>
            <a:prstGeom prst="rect">
              <a:avLst/>
            </a:prstGeom>
          </p:spPr>
        </p:pic>
        <p:pic>
          <p:nvPicPr>
            <p:cNvPr id="11" name="图片 10"/>
            <p:cNvPicPr>
              <a:picLocks noChangeAspect="1"/>
            </p:cNvPicPr>
            <p:nvPr/>
          </p:nvPicPr>
          <p:blipFill>
            <a:blip r:embed="rId10"/>
            <a:stretch>
              <a:fillRect/>
            </a:stretch>
          </p:blipFill>
          <p:spPr>
            <a:xfrm>
              <a:off x="6088160" y="4514711"/>
              <a:ext cx="1145723" cy="1065523"/>
            </a:xfrm>
            <a:prstGeom prst="rect">
              <a:avLst/>
            </a:prstGeom>
          </p:spPr>
        </p:pic>
        <p:sp>
          <p:nvSpPr>
            <p:cNvPr id="15" name="文本框 21"/>
            <p:cNvSpPr txBox="1"/>
            <p:nvPr/>
          </p:nvSpPr>
          <p:spPr>
            <a:xfrm>
              <a:off x="4070760" y="4071599"/>
              <a:ext cx="6712094" cy="400110"/>
            </a:xfrm>
            <a:prstGeom prst="rect">
              <a:avLst/>
            </a:prstGeom>
            <a:noFill/>
          </p:spPr>
          <p:txBody>
            <a:bodyPr wrap="none" rtlCol="0">
              <a:spAutoFit/>
            </a:bodyPr>
            <a:lstStyle/>
            <a:p>
              <a:r>
                <a:rPr lang="en-US" altLang="zh-CN" sz="2000" dirty="0" smtClean="0"/>
                <a:t>  </a:t>
              </a:r>
              <a:r>
                <a:rPr lang="en-US" altLang="zh-CN" sz="2000" u="sng" dirty="0" smtClean="0"/>
                <a:t>1994</a:t>
              </a:r>
              <a:r>
                <a:rPr lang="en-US" altLang="zh-CN" sz="2000" dirty="0" smtClean="0"/>
                <a:t>                      1994                   2010                 2011 </a:t>
              </a:r>
              <a:endParaRPr lang="zh-CN" altLang="en-US" sz="2000" dirty="0"/>
            </a:p>
          </p:txBody>
        </p:sp>
        <p:sp>
          <p:nvSpPr>
            <p:cNvPr id="16" name="文本框 22"/>
            <p:cNvSpPr txBox="1"/>
            <p:nvPr/>
          </p:nvSpPr>
          <p:spPr>
            <a:xfrm>
              <a:off x="3997692" y="5685244"/>
              <a:ext cx="7953543" cy="338554"/>
            </a:xfrm>
            <a:prstGeom prst="rect">
              <a:avLst/>
            </a:prstGeom>
            <a:noFill/>
          </p:spPr>
          <p:txBody>
            <a:bodyPr wrap="square" rtlCol="0">
              <a:spAutoFit/>
            </a:bodyPr>
            <a:lstStyle/>
            <a:p>
              <a:r>
                <a:rPr lang="en-US" altLang="zh-CN" sz="1600" dirty="0" smtClean="0">
                  <a:latin typeface="华文宋体" panose="02010600040101010101" pitchFamily="2" charset="-122"/>
                  <a:ea typeface="华文宋体" panose="02010600040101010101" pitchFamily="2" charset="-122"/>
                </a:rPr>
                <a:t> E. </a:t>
              </a:r>
              <a:r>
                <a:rPr lang="en-US" altLang="zh-CN" sz="1600" dirty="0" err="1" smtClean="0">
                  <a:latin typeface="华文宋体" panose="02010600040101010101" pitchFamily="2" charset="-122"/>
                  <a:ea typeface="华文宋体" panose="02010600040101010101" pitchFamily="2" charset="-122"/>
                </a:rPr>
                <a:t>Feigenbaum</a:t>
              </a:r>
              <a:r>
                <a:rPr lang="en-US" altLang="zh-CN" sz="1600" dirty="0" smtClean="0">
                  <a:latin typeface="华文宋体" panose="02010600040101010101" pitchFamily="2" charset="-122"/>
                  <a:ea typeface="华文宋体" panose="02010600040101010101" pitchFamily="2" charset="-122"/>
                </a:rPr>
                <a:t> </a:t>
              </a:r>
              <a:r>
                <a:rPr lang="en-US" altLang="zh-CN" sz="1600" b="1" dirty="0" smtClean="0">
                  <a:latin typeface="华文宋体" panose="02010600040101010101" pitchFamily="2" charset="-122"/>
                  <a:ea typeface="华文宋体" panose="02010600040101010101" pitchFamily="2" charset="-122"/>
                </a:rPr>
                <a:t>        </a:t>
              </a:r>
              <a:r>
                <a:rPr lang="en-US" altLang="zh-CN" sz="1600" dirty="0">
                  <a:latin typeface="华文宋体" panose="02010600040101010101" pitchFamily="2" charset="-122"/>
                  <a:ea typeface="华文宋体" panose="02010600040101010101" pitchFamily="2" charset="-122"/>
                </a:rPr>
                <a:t> </a:t>
              </a:r>
              <a:r>
                <a:rPr lang="en-US" altLang="zh-CN" sz="1600" dirty="0" smtClean="0">
                  <a:latin typeface="华文宋体" panose="02010600040101010101" pitchFamily="2" charset="-122"/>
                  <a:ea typeface="华文宋体" panose="02010600040101010101" pitchFamily="2" charset="-122"/>
                </a:rPr>
                <a:t>      Raj </a:t>
              </a:r>
              <a:r>
                <a:rPr lang="en-US" altLang="zh-CN" sz="1600" dirty="0">
                  <a:latin typeface="华文宋体" panose="02010600040101010101" pitchFamily="2" charset="-122"/>
                  <a:ea typeface="华文宋体" panose="02010600040101010101" pitchFamily="2" charset="-122"/>
                </a:rPr>
                <a:t>Reddy            </a:t>
              </a:r>
              <a:r>
                <a:rPr lang="en-US" altLang="zh-CN" sz="1600" dirty="0" smtClean="0">
                  <a:latin typeface="华文宋体" panose="02010600040101010101" pitchFamily="2" charset="-122"/>
                  <a:ea typeface="华文宋体" panose="02010600040101010101" pitchFamily="2" charset="-122"/>
                </a:rPr>
                <a:t>          Leslie Valiant               Judea </a:t>
              </a:r>
              <a:r>
                <a:rPr lang="en-US" altLang="zh-CN" sz="1600" dirty="0">
                  <a:latin typeface="华文宋体" panose="02010600040101010101" pitchFamily="2" charset="-122"/>
                  <a:ea typeface="华文宋体" panose="02010600040101010101" pitchFamily="2" charset="-122"/>
                </a:rPr>
                <a:t>Pearl</a:t>
              </a:r>
              <a:endParaRPr lang="zh-CN" altLang="en-US" sz="1600" dirty="0">
                <a:latin typeface="华文宋体" panose="02010600040101010101" pitchFamily="2" charset="-122"/>
                <a:ea typeface="华文宋体" panose="02010600040101010101" pitchFamily="2" charset="-122"/>
              </a:endParaRPr>
            </a:p>
          </p:txBody>
        </p:sp>
        <p:sp>
          <p:nvSpPr>
            <p:cNvPr id="20" name="文本框 24"/>
            <p:cNvSpPr txBox="1"/>
            <p:nvPr/>
          </p:nvSpPr>
          <p:spPr>
            <a:xfrm>
              <a:off x="4588056" y="6066265"/>
              <a:ext cx="2722228" cy="400110"/>
            </a:xfrm>
            <a:prstGeom prst="rect">
              <a:avLst/>
            </a:prstGeom>
            <a:noFill/>
          </p:spPr>
          <p:txBody>
            <a:bodyPr wrap="square" rtlCol="0">
              <a:spAutoFit/>
            </a:bodyPr>
            <a:lstStyle/>
            <a:p>
              <a:r>
                <a:rPr lang="zh-CN" altLang="en-US" sz="2000" dirty="0">
                  <a:latin typeface="华文宋体" panose="02010600040101010101" pitchFamily="2" charset="-122"/>
                  <a:ea typeface="华文宋体" panose="02010600040101010101" pitchFamily="2" charset="-122"/>
                </a:rPr>
                <a:t>大规模人工智能系统</a:t>
              </a:r>
            </a:p>
          </p:txBody>
        </p:sp>
        <p:sp>
          <p:nvSpPr>
            <p:cNvPr id="21" name="文本框 25"/>
            <p:cNvSpPr txBox="1"/>
            <p:nvPr/>
          </p:nvSpPr>
          <p:spPr>
            <a:xfrm>
              <a:off x="7770824" y="6044014"/>
              <a:ext cx="1603963" cy="369332"/>
            </a:xfrm>
            <a:prstGeom prst="rect">
              <a:avLst/>
            </a:prstGeom>
            <a:noFill/>
          </p:spPr>
          <p:txBody>
            <a:bodyPr wrap="square" rtlCol="0">
              <a:spAutoFit/>
            </a:bodyPr>
            <a:lstStyle/>
            <a:p>
              <a:r>
                <a:rPr lang="zh-CN" altLang="en-US" dirty="0" smtClean="0">
                  <a:latin typeface="华文宋体" panose="02010600040101010101" pitchFamily="2" charset="-122"/>
                  <a:ea typeface="华文宋体" panose="02010600040101010101" pitchFamily="2" charset="-122"/>
                </a:rPr>
                <a:t>计算学习理论</a:t>
              </a:r>
              <a:endParaRPr lang="zh-CN" altLang="en-US" dirty="0">
                <a:latin typeface="华文宋体" panose="02010600040101010101" pitchFamily="2" charset="-122"/>
                <a:ea typeface="华文宋体" panose="02010600040101010101" pitchFamily="2" charset="-122"/>
              </a:endParaRPr>
            </a:p>
          </p:txBody>
        </p:sp>
        <p:sp>
          <p:nvSpPr>
            <p:cNvPr id="22" name="文本框 26"/>
            <p:cNvSpPr txBox="1"/>
            <p:nvPr/>
          </p:nvSpPr>
          <p:spPr>
            <a:xfrm>
              <a:off x="9480499" y="6056386"/>
              <a:ext cx="2435961" cy="369332"/>
            </a:xfrm>
            <a:prstGeom prst="rect">
              <a:avLst/>
            </a:prstGeom>
            <a:noFill/>
          </p:spPr>
          <p:txBody>
            <a:bodyPr wrap="square" rtlCol="0">
              <a:spAutoFit/>
            </a:bodyPr>
            <a:lstStyle/>
            <a:p>
              <a:r>
                <a:rPr lang="zh-CN" altLang="en-US" dirty="0" smtClean="0">
                  <a:latin typeface="华文宋体" panose="02010600040101010101" pitchFamily="2" charset="-122"/>
                  <a:ea typeface="华文宋体" panose="02010600040101010101" pitchFamily="2" charset="-122"/>
                </a:rPr>
                <a:t>贝叶斯网络</a:t>
              </a:r>
              <a:r>
                <a:rPr lang="en-US" altLang="zh-CN" dirty="0" smtClean="0">
                  <a:latin typeface="华文宋体" panose="02010600040101010101" pitchFamily="2" charset="-122"/>
                  <a:ea typeface="华文宋体" panose="02010600040101010101" pitchFamily="2" charset="-122"/>
                </a:rPr>
                <a:t>/</a:t>
              </a:r>
              <a:r>
                <a:rPr lang="zh-CN" altLang="en-US" dirty="0" smtClean="0">
                  <a:latin typeface="华文宋体" panose="02010600040101010101" pitchFamily="2" charset="-122"/>
                  <a:ea typeface="华文宋体" panose="02010600040101010101" pitchFamily="2" charset="-122"/>
                </a:rPr>
                <a:t>因果推理</a:t>
              </a:r>
              <a:endParaRPr lang="zh-CN" altLang="en-US" dirty="0">
                <a:latin typeface="华文宋体" panose="02010600040101010101" pitchFamily="2" charset="-122"/>
                <a:ea typeface="华文宋体" panose="02010600040101010101" pitchFamily="2" charset="-122"/>
              </a:endParaRPr>
            </a:p>
          </p:txBody>
        </p:sp>
      </p:grpSp>
      <p:pic>
        <p:nvPicPr>
          <p:cNvPr id="1026" name="Picture 2" descr="http://pic.baike.soso.com/ugc/baikepic2/1307/20170824065717-1674926012_jpg_637_377_10726.jpg/0"/>
          <p:cNvPicPr>
            <a:picLocks noChangeAspect="1" noChangeArrowheads="1"/>
          </p:cNvPicPr>
          <p:nvPr/>
        </p:nvPicPr>
        <p:blipFill>
          <a:blip r:embed="rId11" cstate="print"/>
          <a:srcRect/>
          <a:stretch>
            <a:fillRect/>
          </a:stretch>
        </p:blipFill>
        <p:spPr bwMode="auto">
          <a:xfrm>
            <a:off x="6064301" y="69849"/>
            <a:ext cx="1888572" cy="1221067"/>
          </a:xfrm>
          <a:prstGeom prst="rect">
            <a:avLst/>
          </a:prstGeom>
          <a:noFill/>
        </p:spPr>
      </p:pic>
      <p:sp>
        <p:nvSpPr>
          <p:cNvPr id="1028" name="AutoShape 4" descr="http://pic.baike.soso.com/ugc/baikepic2/0/20170825224729-1437776534_jpg_295_400_20842.jpg/8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0" name="AutoShape 6" descr="http://pic.baike.soso.com/ugc/baikepic2/0/20170825224729-1437776534_jpg_295_400_20842.jpg/8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9" name="矩形 28"/>
          <p:cNvSpPr/>
          <p:nvPr/>
        </p:nvSpPr>
        <p:spPr>
          <a:xfrm>
            <a:off x="651054" y="4714711"/>
            <a:ext cx="2955340" cy="1323439"/>
          </a:xfrm>
          <a:prstGeom prst="rect">
            <a:avLst/>
          </a:prstGeom>
        </p:spPr>
        <p:txBody>
          <a:bodyPr wrap="square">
            <a:spAutoFit/>
          </a:bodyPr>
          <a:lstStyle/>
          <a:p>
            <a:r>
              <a:rPr lang="en-US" altLang="zh-CN" sz="2000" b="1" dirty="0" smtClean="0"/>
              <a:t>      Alan Turing </a:t>
            </a:r>
          </a:p>
          <a:p>
            <a:r>
              <a:rPr lang="zh-CN" altLang="en-US" sz="2000" dirty="0" smtClean="0"/>
              <a:t>（</a:t>
            </a:r>
            <a:r>
              <a:rPr lang="en-US" altLang="zh-CN" sz="2000" dirty="0" smtClean="0"/>
              <a:t>1912-1954.6.7</a:t>
            </a:r>
            <a:r>
              <a:rPr lang="zh-CN" altLang="en-US" sz="2000" dirty="0" smtClean="0"/>
              <a:t>）</a:t>
            </a:r>
            <a:endParaRPr lang="en-US" altLang="zh-CN" sz="2000" dirty="0" smtClean="0"/>
          </a:p>
          <a:p>
            <a:r>
              <a:rPr lang="zh-CN" altLang="en-US" sz="2000" b="1" dirty="0" smtClean="0">
                <a:solidFill>
                  <a:srgbClr val="FF0000"/>
                </a:solidFill>
              </a:rPr>
              <a:t>计算机科学</a:t>
            </a:r>
            <a:r>
              <a:rPr lang="en-US" altLang="zh-CN" sz="2000" b="1" dirty="0" smtClean="0">
                <a:solidFill>
                  <a:srgbClr val="FF0000"/>
                </a:solidFill>
              </a:rPr>
              <a:t>/AI</a:t>
            </a:r>
            <a:r>
              <a:rPr lang="zh-CN" altLang="en-US" sz="2000" b="1" dirty="0" smtClean="0">
                <a:solidFill>
                  <a:srgbClr val="FF0000"/>
                </a:solidFill>
              </a:rPr>
              <a:t>之父</a:t>
            </a:r>
            <a:endParaRPr lang="en-US" altLang="zh-CN" sz="2000" b="1" dirty="0" smtClean="0">
              <a:solidFill>
                <a:srgbClr val="FF0000"/>
              </a:solidFill>
            </a:endParaRPr>
          </a:p>
          <a:p>
            <a:r>
              <a:rPr lang="zh-CN" altLang="en-US" sz="2000" dirty="0" smtClean="0"/>
              <a:t> 图灵机</a:t>
            </a:r>
            <a:r>
              <a:rPr lang="en-US" altLang="zh-CN" sz="2000" dirty="0" smtClean="0"/>
              <a:t>/</a:t>
            </a:r>
            <a:r>
              <a:rPr lang="zh-CN" altLang="en-US" sz="2000" dirty="0" smtClean="0"/>
              <a:t>图灵测试</a:t>
            </a:r>
            <a:endParaRPr lang="zh-CN" altLang="en-US" sz="2000" dirty="0"/>
          </a:p>
        </p:txBody>
      </p:sp>
      <p:pic>
        <p:nvPicPr>
          <p:cNvPr id="30" name="Picture 2"/>
          <p:cNvPicPr>
            <a:picLocks noGrp="1" noChangeAspect="1" noChangeArrowheads="1"/>
          </p:cNvPicPr>
          <p:nvPr>
            <p:ph idx="1"/>
          </p:nvPr>
        </p:nvPicPr>
        <p:blipFill>
          <a:blip r:embed="rId12"/>
          <a:srcRect/>
          <a:stretch>
            <a:fillRect/>
          </a:stretch>
        </p:blipFill>
        <p:spPr bwMode="auto">
          <a:xfrm>
            <a:off x="861149" y="1616681"/>
            <a:ext cx="2189290" cy="2968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1421399" y="1880569"/>
            <a:ext cx="9930352" cy="2101362"/>
          </a:xfrm>
        </p:spPr>
        <p:txBody>
          <a:bodyPr>
            <a:normAutofit fontScale="85000" lnSpcReduction="20000"/>
          </a:bodyPr>
          <a:lstStyle/>
          <a:p>
            <a:pPr algn="ctr">
              <a:buNone/>
            </a:pPr>
            <a:r>
              <a:rPr lang="en-US" altLang="zh-CN" sz="6000" dirty="0" smtClean="0"/>
              <a:t>AI</a:t>
            </a:r>
            <a:r>
              <a:rPr lang="zh-CN" altLang="en-US" sz="6000" dirty="0" smtClean="0"/>
              <a:t>的三种形态</a:t>
            </a:r>
            <a:endParaRPr lang="en-US" altLang="zh-CN" sz="6000" dirty="0" smtClean="0"/>
          </a:p>
          <a:p>
            <a:pPr algn="ctr">
              <a:buNone/>
            </a:pPr>
            <a:endParaRPr lang="en-US" altLang="zh-CN" sz="6000" dirty="0" smtClean="0"/>
          </a:p>
          <a:p>
            <a:pPr algn="ctr">
              <a:buNone/>
            </a:pPr>
            <a:r>
              <a:rPr lang="zh-CN" altLang="en-US" sz="6000" dirty="0" smtClean="0"/>
              <a:t>（基本决定了</a:t>
            </a:r>
            <a:r>
              <a:rPr lang="en-US" altLang="zh-CN" sz="6000" dirty="0" smtClean="0"/>
              <a:t>AI</a:t>
            </a:r>
            <a:r>
              <a:rPr lang="zh-CN" altLang="en-US" sz="6000" dirty="0" smtClean="0"/>
              <a:t>路走向）</a:t>
            </a:r>
            <a:endParaRPr lang="zh-CN" altLang="en-US" sz="6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42966" y="5870811"/>
            <a:ext cx="3877985" cy="646331"/>
          </a:xfrm>
          <a:prstGeom prst="rect">
            <a:avLst/>
          </a:prstGeom>
        </p:spPr>
        <p:txBody>
          <a:bodyPr wrap="none">
            <a:spAutoFit/>
          </a:bodyPr>
          <a:lstStyle/>
          <a:p>
            <a:r>
              <a:rPr lang="zh-CN" altLang="en-US" sz="3600" dirty="0" smtClean="0"/>
              <a:t>目前关注点：</a:t>
            </a:r>
            <a:r>
              <a:rPr lang="zh-CN" altLang="en-US" sz="3600" u="sng" dirty="0" smtClean="0">
                <a:solidFill>
                  <a:srgbClr val="FF0000"/>
                </a:solidFill>
              </a:rPr>
              <a:t>弱</a:t>
            </a:r>
            <a:r>
              <a:rPr lang="en-US" altLang="zh-CN" sz="3600" u="sng" dirty="0" smtClean="0">
                <a:solidFill>
                  <a:srgbClr val="FF0000"/>
                </a:solidFill>
              </a:rPr>
              <a:t>AI</a:t>
            </a:r>
            <a:endParaRPr lang="zh-CN" altLang="en-US" sz="3600" u="sng" dirty="0"/>
          </a:p>
        </p:txBody>
      </p:sp>
      <p:pic>
        <p:nvPicPr>
          <p:cNvPr id="9" name="内容占位符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299923"/>
            <a:ext cx="12069288" cy="5537607"/>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33296" y="2171980"/>
            <a:ext cx="10515600" cy="1325563"/>
          </a:xfrm>
        </p:spPr>
        <p:txBody>
          <a:bodyPr>
            <a:normAutofit/>
          </a:bodyPr>
          <a:lstStyle/>
          <a:p>
            <a:pPr algn="ctr"/>
            <a:r>
              <a:rPr lang="en-US" altLang="zh-CN" b="1" dirty="0" smtClean="0"/>
              <a:t>AI</a:t>
            </a:r>
            <a:r>
              <a:rPr lang="zh-CN" altLang="en-US" b="1" dirty="0" smtClean="0"/>
              <a:t>目前的重要技术</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61" y="599847"/>
            <a:ext cx="10972800" cy="5442508"/>
          </a:xfrm>
        </p:spPr>
        <p:txBody>
          <a:bodyPr>
            <a:normAutofit/>
          </a:bodyPr>
          <a:lstStyle/>
          <a:p>
            <a:pPr marL="514350" indent="-514350">
              <a:buNone/>
            </a:pPr>
            <a:r>
              <a:rPr lang="zh-CN" altLang="en-US" sz="3200" b="1" u="sng" dirty="0" smtClean="0">
                <a:solidFill>
                  <a:srgbClr val="FF0000"/>
                </a:solidFill>
              </a:rPr>
              <a:t>机器学习（</a:t>
            </a:r>
            <a:r>
              <a:rPr lang="en-US" altLang="zh-CN" sz="3200" b="1" u="sng" dirty="0" smtClean="0">
                <a:solidFill>
                  <a:srgbClr val="FF0000"/>
                </a:solidFill>
              </a:rPr>
              <a:t>ML</a:t>
            </a:r>
            <a:r>
              <a:rPr lang="zh-CN" altLang="en-US" sz="3200" b="1" u="sng" dirty="0" smtClean="0">
                <a:solidFill>
                  <a:srgbClr val="FF0000"/>
                </a:solidFill>
              </a:rPr>
              <a:t>）</a:t>
            </a:r>
            <a:r>
              <a:rPr lang="zh-CN" altLang="en-US" dirty="0" smtClean="0"/>
              <a:t>，为何？</a:t>
            </a:r>
            <a:endParaRPr lang="en-US" altLang="zh-CN" dirty="0" smtClean="0"/>
          </a:p>
          <a:p>
            <a:pPr marL="514350" indent="-514350">
              <a:buNone/>
            </a:pPr>
            <a:endParaRPr lang="en-US" altLang="zh-CN" dirty="0" smtClean="0"/>
          </a:p>
          <a:p>
            <a:pPr marL="514350" indent="-514350">
              <a:buNone/>
            </a:pPr>
            <a:r>
              <a:rPr lang="zh-CN" altLang="en-US" sz="2800" dirty="0" smtClean="0"/>
              <a:t>回顾历程</a:t>
            </a:r>
            <a:r>
              <a:rPr lang="en-US" altLang="zh-CN" dirty="0" smtClean="0">
                <a:sym typeface="Wingdings" pitchFamily="2" charset="2"/>
              </a:rPr>
              <a:t>: </a:t>
            </a:r>
            <a:r>
              <a:rPr lang="zh-CN" altLang="en-US" sz="2800" dirty="0" smtClean="0"/>
              <a:t>逻辑</a:t>
            </a:r>
            <a:r>
              <a:rPr lang="zh-CN" altLang="en-US" sz="2800" b="1" u="sng" dirty="0" smtClean="0">
                <a:solidFill>
                  <a:srgbClr val="FF0000"/>
                </a:solidFill>
              </a:rPr>
              <a:t>推理</a:t>
            </a:r>
            <a:r>
              <a:rPr lang="en-US" altLang="zh-CN" b="1" dirty="0" smtClean="0">
                <a:sym typeface="Wingdings"/>
              </a:rPr>
              <a:t></a:t>
            </a:r>
            <a:r>
              <a:rPr lang="zh-CN" altLang="en-US" sz="2800" b="1" u="sng" dirty="0" smtClean="0">
                <a:solidFill>
                  <a:srgbClr val="FF0000"/>
                </a:solidFill>
              </a:rPr>
              <a:t>知识</a:t>
            </a:r>
            <a:r>
              <a:rPr lang="zh-CN" altLang="en-US" sz="2800" dirty="0" smtClean="0"/>
              <a:t>工程</a:t>
            </a:r>
            <a:r>
              <a:rPr lang="en-US" altLang="zh-CN" dirty="0" smtClean="0">
                <a:sym typeface="Wingdings"/>
              </a:rPr>
              <a:t></a:t>
            </a:r>
            <a:r>
              <a:rPr lang="zh-CN" altLang="en-US" sz="2800" dirty="0" smtClean="0"/>
              <a:t>机器</a:t>
            </a:r>
            <a:r>
              <a:rPr lang="zh-CN" altLang="en-US" sz="2800" b="1" u="sng" dirty="0" smtClean="0">
                <a:solidFill>
                  <a:srgbClr val="FF0000"/>
                </a:solidFill>
              </a:rPr>
              <a:t>学习</a:t>
            </a:r>
            <a:r>
              <a:rPr lang="en-US" altLang="zh-CN" sz="2800" b="1" u="sng" dirty="0" smtClean="0">
                <a:solidFill>
                  <a:srgbClr val="FF0000"/>
                </a:solidFill>
              </a:rPr>
              <a:t>(AI</a:t>
            </a:r>
            <a:r>
              <a:rPr lang="zh-CN" altLang="en-US" sz="2800" b="1" u="sng" dirty="0" smtClean="0">
                <a:solidFill>
                  <a:srgbClr val="FF0000"/>
                </a:solidFill>
              </a:rPr>
              <a:t>的核心</a:t>
            </a:r>
            <a:r>
              <a:rPr lang="en-US" altLang="zh-CN" sz="2800" b="1" u="sng" dirty="0" smtClean="0">
                <a:solidFill>
                  <a:srgbClr val="FF0000"/>
                </a:solidFill>
              </a:rPr>
              <a:t>)</a:t>
            </a:r>
          </a:p>
          <a:p>
            <a:pPr marL="514350" indent="-514350">
              <a:buNone/>
            </a:pPr>
            <a:endParaRPr lang="zh-CN" altLang="en-US" sz="2800" dirty="0"/>
          </a:p>
        </p:txBody>
      </p:sp>
      <p:graphicFrame>
        <p:nvGraphicFramePr>
          <p:cNvPr id="4" name="表格 3"/>
          <p:cNvGraphicFramePr>
            <a:graphicFrameLocks noGrp="1"/>
          </p:cNvGraphicFramePr>
          <p:nvPr/>
        </p:nvGraphicFramePr>
        <p:xfrm>
          <a:off x="380960" y="2643183"/>
          <a:ext cx="11525331" cy="3200400"/>
        </p:xfrm>
        <a:graphic>
          <a:graphicData uri="http://schemas.openxmlformats.org/drawingml/2006/table">
            <a:tbl>
              <a:tblPr firstRow="1" bandRow="1">
                <a:tableStyleId>{5C22544A-7EE6-4342-B048-85BDC9FD1C3A}</a:tableStyleId>
              </a:tblPr>
              <a:tblGrid>
                <a:gridCol w="2025951"/>
                <a:gridCol w="9499380"/>
              </a:tblGrid>
              <a:tr h="1131102">
                <a:tc>
                  <a:txBody>
                    <a:bodyPr/>
                    <a:lstStyle/>
                    <a:p>
                      <a:pPr algn="ctr"/>
                      <a:r>
                        <a:rPr lang="zh-CN" altLang="en-US" sz="3200" u="sng" dirty="0" smtClean="0">
                          <a:solidFill>
                            <a:schemeClr val="bg1"/>
                          </a:solidFill>
                        </a:rPr>
                        <a:t>推理</a:t>
                      </a:r>
                      <a:endParaRPr lang="zh-CN" altLang="en-US" sz="3200" dirty="0">
                        <a:solidFill>
                          <a:schemeClr val="bg1"/>
                        </a:solidFill>
                      </a:endParaRPr>
                    </a:p>
                  </a:txBody>
                  <a:tcPr marL="121920" marR="121920"/>
                </a:tc>
                <a:tc>
                  <a:txBody>
                    <a:bodyPr/>
                    <a:lstStyle/>
                    <a:p>
                      <a:r>
                        <a:rPr lang="zh-CN" altLang="en-US" sz="2400" b="1" kern="1200" dirty="0" smtClean="0">
                          <a:solidFill>
                            <a:schemeClr val="lt1"/>
                          </a:solidFill>
                          <a:latin typeface="+mn-lt"/>
                          <a:ea typeface="+mn-ea"/>
                          <a:cs typeface="+mn-cs"/>
                        </a:rPr>
                        <a:t>把逻辑推理能力赋予机器。代表成果如图灵奖得主西蒙和纽厄尔研制的</a:t>
                      </a:r>
                      <a:r>
                        <a:rPr lang="en-US" sz="2400" b="1" kern="1200" dirty="0" smtClean="0">
                          <a:solidFill>
                            <a:schemeClr val="lt1"/>
                          </a:solidFill>
                          <a:latin typeface="+mn-lt"/>
                          <a:ea typeface="+mn-ea"/>
                          <a:cs typeface="+mn-cs"/>
                        </a:rPr>
                        <a:t>“</a:t>
                      </a:r>
                      <a:r>
                        <a:rPr lang="zh-CN" altLang="en-US" sz="2400" b="1" kern="1200" dirty="0" smtClean="0">
                          <a:solidFill>
                            <a:schemeClr val="lt1"/>
                          </a:solidFill>
                          <a:latin typeface="+mn-lt"/>
                          <a:ea typeface="+mn-ea"/>
                          <a:cs typeface="+mn-cs"/>
                        </a:rPr>
                        <a:t>逻辑理论家</a:t>
                      </a:r>
                      <a:r>
                        <a:rPr lang="en-US" sz="2400" b="1" kern="1200" dirty="0" smtClean="0">
                          <a:solidFill>
                            <a:schemeClr val="lt1"/>
                          </a:solidFill>
                          <a:latin typeface="+mn-lt"/>
                          <a:ea typeface="+mn-ea"/>
                          <a:cs typeface="+mn-cs"/>
                        </a:rPr>
                        <a:t>”</a:t>
                      </a:r>
                      <a:r>
                        <a:rPr lang="zh-CN" altLang="en-US" sz="2400" b="1" kern="1200" dirty="0" smtClean="0">
                          <a:solidFill>
                            <a:schemeClr val="lt1"/>
                          </a:solidFill>
                          <a:latin typeface="+mn-lt"/>
                          <a:ea typeface="+mn-ea"/>
                          <a:cs typeface="+mn-cs"/>
                        </a:rPr>
                        <a:t>程序，证明了逻辑学家罗素和怀特海所著</a:t>
                      </a:r>
                      <a:r>
                        <a:rPr lang="en-US" altLang="zh-CN" sz="2400" b="1" kern="1200" dirty="0" smtClean="0">
                          <a:solidFill>
                            <a:schemeClr val="lt1"/>
                          </a:solidFill>
                          <a:latin typeface="+mn-lt"/>
                          <a:ea typeface="+mn-ea"/>
                          <a:cs typeface="+mn-cs"/>
                        </a:rPr>
                        <a:t>《</a:t>
                      </a:r>
                      <a:r>
                        <a:rPr lang="zh-CN" altLang="en-US" sz="2400" b="1" kern="1200" dirty="0" smtClean="0">
                          <a:solidFill>
                            <a:schemeClr val="lt1"/>
                          </a:solidFill>
                          <a:latin typeface="+mn-lt"/>
                          <a:ea typeface="+mn-ea"/>
                          <a:cs typeface="+mn-cs"/>
                        </a:rPr>
                        <a:t>数学原理</a:t>
                      </a:r>
                      <a:r>
                        <a:rPr lang="en-US" altLang="zh-CN" sz="2400" b="1" kern="1200" dirty="0" smtClean="0">
                          <a:solidFill>
                            <a:schemeClr val="lt1"/>
                          </a:solidFill>
                          <a:latin typeface="+mn-lt"/>
                          <a:ea typeface="+mn-ea"/>
                          <a:cs typeface="+mn-cs"/>
                        </a:rPr>
                        <a:t>》</a:t>
                      </a:r>
                      <a:r>
                        <a:rPr lang="zh-CN" altLang="en-US" sz="2400" b="1" kern="1200" dirty="0" smtClean="0">
                          <a:solidFill>
                            <a:schemeClr val="lt1"/>
                          </a:solidFill>
                          <a:latin typeface="+mn-lt"/>
                          <a:ea typeface="+mn-ea"/>
                          <a:cs typeface="+mn-cs"/>
                        </a:rPr>
                        <a:t>中的全部定理，</a:t>
                      </a:r>
                      <a:r>
                        <a:rPr lang="en-US" altLang="zh-CN" sz="2400" b="1" kern="1200" dirty="0" smtClean="0">
                          <a:solidFill>
                            <a:schemeClr val="lt1"/>
                          </a:solidFill>
                          <a:latin typeface="+mn-lt"/>
                          <a:ea typeface="+mn-ea"/>
                          <a:cs typeface="+mn-cs"/>
                        </a:rPr>
                        <a:t>10</a:t>
                      </a:r>
                      <a:r>
                        <a:rPr lang="zh-CN" altLang="en-US" sz="2400" b="1" kern="1200" dirty="0" smtClean="0">
                          <a:solidFill>
                            <a:schemeClr val="lt1"/>
                          </a:solidFill>
                          <a:latin typeface="+mn-lt"/>
                          <a:ea typeface="+mn-ea"/>
                          <a:cs typeface="+mn-cs"/>
                        </a:rPr>
                        <a:t>年比</a:t>
                      </a:r>
                      <a:r>
                        <a:rPr lang="en-US" altLang="zh-CN" sz="2400" b="1" kern="1200" dirty="0" smtClean="0">
                          <a:solidFill>
                            <a:schemeClr val="lt1"/>
                          </a:solidFill>
                          <a:latin typeface="+mn-lt"/>
                          <a:ea typeface="+mn-ea"/>
                          <a:cs typeface="+mn-cs"/>
                        </a:rPr>
                        <a:t>2</a:t>
                      </a:r>
                      <a:r>
                        <a:rPr lang="zh-CN" altLang="en-US" sz="2400" b="1" kern="1200" dirty="0" smtClean="0">
                          <a:solidFill>
                            <a:schemeClr val="lt1"/>
                          </a:solidFill>
                          <a:latin typeface="+mn-lt"/>
                          <a:ea typeface="+mn-ea"/>
                          <a:cs typeface="+mn-cs"/>
                        </a:rPr>
                        <a:t>月！</a:t>
                      </a:r>
                      <a:endParaRPr lang="zh-CN" altLang="en-US" sz="2400" dirty="0"/>
                    </a:p>
                  </a:txBody>
                  <a:tcPr marL="121920" marR="121920"/>
                </a:tc>
              </a:tr>
              <a:tr h="791771">
                <a:tc>
                  <a:txBody>
                    <a:bodyPr/>
                    <a:lstStyle/>
                    <a:p>
                      <a:pPr algn="ctr"/>
                      <a:r>
                        <a:rPr lang="zh-CN" altLang="en-US" sz="3200" u="sng" dirty="0" smtClean="0">
                          <a:solidFill>
                            <a:srgbClr val="FF0000"/>
                          </a:solidFill>
                        </a:rPr>
                        <a:t>知识</a:t>
                      </a:r>
                      <a:endParaRPr lang="zh-CN" altLang="en-US" sz="3200" dirty="0"/>
                    </a:p>
                  </a:txBody>
                  <a:tcPr marL="121920" marR="121920"/>
                </a:tc>
                <a:tc>
                  <a:txBody>
                    <a:bodyPr/>
                    <a:lstStyle/>
                    <a:p>
                      <a:r>
                        <a:rPr lang="zh-CN" altLang="en-US" sz="2400" u="sng" kern="1200" dirty="0" smtClean="0">
                          <a:solidFill>
                            <a:srgbClr val="FF0000"/>
                          </a:solidFill>
                          <a:latin typeface="+mn-lt"/>
                          <a:ea typeface="+mn-ea"/>
                          <a:cs typeface="+mn-cs"/>
                        </a:rPr>
                        <a:t>把知识总结后教给机器。代表成果如图灵奖得主、被称为知识工程之父的爱德华</a:t>
                      </a:r>
                      <a:r>
                        <a:rPr lang="en-US" altLang="en-US" sz="2400" u="sng" kern="1200" dirty="0" smtClean="0">
                          <a:solidFill>
                            <a:srgbClr val="FF0000"/>
                          </a:solidFill>
                          <a:latin typeface="+mn-lt"/>
                          <a:ea typeface="+mn-ea"/>
                          <a:cs typeface="+mn-cs"/>
                        </a:rPr>
                        <a:t>·</a:t>
                      </a:r>
                      <a:r>
                        <a:rPr lang="zh-CN" altLang="en-US" sz="2400" u="sng" kern="1200" dirty="0" smtClean="0">
                          <a:solidFill>
                            <a:srgbClr val="FF0000"/>
                          </a:solidFill>
                          <a:latin typeface="+mn-lt"/>
                          <a:ea typeface="+mn-ea"/>
                          <a:cs typeface="+mn-cs"/>
                        </a:rPr>
                        <a:t>费根鲍姆的</a:t>
                      </a:r>
                      <a:r>
                        <a:rPr lang="en-US" sz="2400" kern="1200" dirty="0" smtClean="0">
                          <a:solidFill>
                            <a:schemeClr val="dk1"/>
                          </a:solidFill>
                          <a:latin typeface="+mn-lt"/>
                          <a:ea typeface="+mn-ea"/>
                          <a:cs typeface="+mn-cs"/>
                        </a:rPr>
                        <a:t>“</a:t>
                      </a:r>
                      <a:r>
                        <a:rPr lang="zh-CN" altLang="en-US" sz="2400" u="sng" kern="1200" dirty="0" smtClean="0">
                          <a:solidFill>
                            <a:schemeClr val="dk1"/>
                          </a:solidFill>
                          <a:latin typeface="+mn-lt"/>
                          <a:ea typeface="+mn-ea"/>
                          <a:cs typeface="+mn-cs"/>
                        </a:rPr>
                        <a:t>专家系统</a:t>
                      </a:r>
                      <a:r>
                        <a:rPr lang="en-US" sz="2400" kern="1200" dirty="0" smtClean="0">
                          <a:solidFill>
                            <a:schemeClr val="dk1"/>
                          </a:solidFill>
                          <a:latin typeface="+mn-lt"/>
                          <a:ea typeface="+mn-ea"/>
                          <a:cs typeface="+mn-cs"/>
                        </a:rPr>
                        <a:t>”</a:t>
                      </a:r>
                      <a:r>
                        <a:rPr lang="zh-CN" altLang="en-US" sz="2400" kern="1200" dirty="0" smtClean="0">
                          <a:solidFill>
                            <a:schemeClr val="dk1"/>
                          </a:solidFill>
                          <a:latin typeface="+mn-lt"/>
                          <a:ea typeface="+mn-ea"/>
                          <a:cs typeface="+mn-cs"/>
                        </a:rPr>
                        <a:t>。</a:t>
                      </a:r>
                      <a:endParaRPr lang="zh-CN" altLang="en-US" sz="2400" u="sng" kern="1200" dirty="0" smtClean="0">
                        <a:solidFill>
                          <a:srgbClr val="FF0000"/>
                        </a:solidFill>
                        <a:latin typeface="+mn-lt"/>
                        <a:ea typeface="+mn-ea"/>
                        <a:cs typeface="+mn-cs"/>
                      </a:endParaRPr>
                    </a:p>
                  </a:txBody>
                  <a:tcPr marL="121920" marR="121920"/>
                </a:tc>
              </a:tr>
              <a:tr h="791771">
                <a:tc>
                  <a:txBody>
                    <a:bodyPr/>
                    <a:lstStyle/>
                    <a:p>
                      <a:pPr algn="ctr"/>
                      <a:r>
                        <a:rPr lang="zh-CN" altLang="en-US" sz="3200" u="sng" dirty="0" smtClean="0">
                          <a:solidFill>
                            <a:srgbClr val="0000FF"/>
                          </a:solidFill>
                        </a:rPr>
                        <a:t>学习</a:t>
                      </a:r>
                      <a:endParaRPr lang="zh-CN" altLang="en-US" sz="3200" dirty="0">
                        <a:solidFill>
                          <a:srgbClr val="0000FF"/>
                        </a:solidFill>
                      </a:endParaRPr>
                    </a:p>
                  </a:txBody>
                  <a:tcPr marL="121920" marR="121920"/>
                </a:tc>
                <a:tc>
                  <a:txBody>
                    <a:bodyPr/>
                    <a:lstStyle/>
                    <a:p>
                      <a:r>
                        <a:rPr lang="zh-CN" altLang="en-US" sz="2400" b="1" u="sng" kern="1200" dirty="0" smtClean="0">
                          <a:solidFill>
                            <a:srgbClr val="0000FF"/>
                          </a:solidFill>
                          <a:latin typeface="+mn-lt"/>
                          <a:ea typeface="+mn-ea"/>
                          <a:cs typeface="+mn-cs"/>
                        </a:rPr>
                        <a:t>知识表示很难</a:t>
                      </a:r>
                      <a:r>
                        <a:rPr lang="en-US" altLang="zh-CN" sz="2400" b="1" dirty="0" smtClean="0">
                          <a:sym typeface="Wingdings"/>
                        </a:rPr>
                        <a:t></a:t>
                      </a:r>
                      <a:r>
                        <a:rPr lang="zh-CN" altLang="en-US" sz="2400" b="1" u="sng" kern="1200" dirty="0" smtClean="0">
                          <a:solidFill>
                            <a:srgbClr val="0000FF"/>
                          </a:solidFill>
                          <a:latin typeface="+mn-lt"/>
                          <a:ea typeface="+mn-ea"/>
                          <a:cs typeface="+mn-cs"/>
                        </a:rPr>
                        <a:t>让机器能学</a:t>
                      </a:r>
                      <a:r>
                        <a:rPr lang="en-US" altLang="zh-CN" sz="2400" b="1" dirty="0" smtClean="0">
                          <a:sym typeface="Wingdings"/>
                        </a:rPr>
                        <a:t></a:t>
                      </a:r>
                      <a:r>
                        <a:rPr lang="en-US" sz="2400" kern="1200" dirty="0" smtClean="0">
                          <a:solidFill>
                            <a:srgbClr val="0000FF"/>
                          </a:solidFill>
                          <a:latin typeface="+mn-lt"/>
                          <a:ea typeface="+mn-ea"/>
                          <a:cs typeface="+mn-cs"/>
                        </a:rPr>
                        <a:t>“</a:t>
                      </a:r>
                      <a:r>
                        <a:rPr lang="zh-CN" altLang="en-US" sz="2400" kern="1200" dirty="0" smtClean="0">
                          <a:solidFill>
                            <a:srgbClr val="0000FF"/>
                          </a:solidFill>
                          <a:latin typeface="+mn-lt"/>
                          <a:ea typeface="+mn-ea"/>
                          <a:cs typeface="+mn-cs"/>
                        </a:rPr>
                        <a:t>利用</a:t>
                      </a:r>
                      <a:r>
                        <a:rPr lang="zh-CN" altLang="en-US" sz="2400" b="1" u="sng" kern="1200" dirty="0" smtClean="0">
                          <a:solidFill>
                            <a:srgbClr val="0000FF"/>
                          </a:solidFill>
                          <a:latin typeface="+mn-lt"/>
                          <a:ea typeface="+mn-ea"/>
                          <a:cs typeface="+mn-cs"/>
                        </a:rPr>
                        <a:t>经验</a:t>
                      </a:r>
                      <a:r>
                        <a:rPr lang="zh-CN" altLang="en-US" sz="2400" kern="1200" dirty="0" smtClean="0">
                          <a:solidFill>
                            <a:srgbClr val="0000FF"/>
                          </a:solidFill>
                          <a:latin typeface="+mn-lt"/>
                          <a:ea typeface="+mn-ea"/>
                          <a:cs typeface="+mn-cs"/>
                        </a:rPr>
                        <a:t>改善系统自身的能力</a:t>
                      </a:r>
                      <a:r>
                        <a:rPr lang="en-US" sz="2400" kern="1200" dirty="0" smtClean="0">
                          <a:solidFill>
                            <a:srgbClr val="0000FF"/>
                          </a:solidFill>
                          <a:latin typeface="+mn-lt"/>
                          <a:ea typeface="+mn-ea"/>
                          <a:cs typeface="+mn-cs"/>
                        </a:rPr>
                        <a:t>”</a:t>
                      </a:r>
                      <a:r>
                        <a:rPr lang="zh-CN" altLang="en-US" sz="2400" kern="1200" dirty="0" smtClean="0">
                          <a:solidFill>
                            <a:srgbClr val="0000FF"/>
                          </a:solidFill>
                          <a:latin typeface="+mn-lt"/>
                          <a:ea typeface="+mn-ea"/>
                          <a:cs typeface="+mn-cs"/>
                        </a:rPr>
                        <a:t>。</a:t>
                      </a:r>
                      <a:endParaRPr lang="en-US" altLang="zh-CN" sz="2400" kern="1200" dirty="0" smtClean="0">
                        <a:solidFill>
                          <a:srgbClr val="0000FF"/>
                        </a:solidFill>
                        <a:latin typeface="+mn-lt"/>
                        <a:ea typeface="+mn-ea"/>
                        <a:cs typeface="+mn-cs"/>
                      </a:endParaRPr>
                    </a:p>
                    <a:p>
                      <a:r>
                        <a:rPr lang="zh-CN" altLang="en-US" sz="2400" b="1" u="sng" kern="1200" dirty="0" smtClean="0">
                          <a:solidFill>
                            <a:srgbClr val="0000FF"/>
                          </a:solidFill>
                          <a:latin typeface="+mn-lt"/>
                          <a:ea typeface="+mn-ea"/>
                          <a:cs typeface="+mn-cs"/>
                        </a:rPr>
                        <a:t>经验</a:t>
                      </a:r>
                      <a:r>
                        <a:rPr lang="zh-CN" altLang="en-US" sz="2400" kern="1200" dirty="0" smtClean="0">
                          <a:solidFill>
                            <a:srgbClr val="0000FF"/>
                          </a:solidFill>
                          <a:latin typeface="+mn-lt"/>
                          <a:ea typeface="+mn-ea"/>
                          <a:cs typeface="+mn-cs"/>
                        </a:rPr>
                        <a:t>：以数据形式出现</a:t>
                      </a:r>
                      <a:r>
                        <a:rPr lang="en-US" altLang="zh-CN" sz="2400" b="1" dirty="0" smtClean="0">
                          <a:sym typeface="Wingdings"/>
                        </a:rPr>
                        <a:t></a:t>
                      </a:r>
                      <a:r>
                        <a:rPr lang="zh-CN" altLang="en-US" sz="2400" kern="1200" dirty="0" smtClean="0">
                          <a:solidFill>
                            <a:srgbClr val="0000FF"/>
                          </a:solidFill>
                          <a:latin typeface="+mn-lt"/>
                          <a:ea typeface="+mn-ea"/>
                          <a:cs typeface="+mn-cs"/>
                        </a:rPr>
                        <a:t>数据分析</a:t>
                      </a:r>
                      <a:r>
                        <a:rPr lang="en-US" altLang="zh-CN" sz="2400" b="1" dirty="0" smtClean="0">
                          <a:sym typeface="Wingdings"/>
                        </a:rPr>
                        <a:t></a:t>
                      </a:r>
                      <a:r>
                        <a:rPr lang="zh-CN" altLang="en-US" sz="2400" kern="1200" dirty="0" smtClean="0">
                          <a:solidFill>
                            <a:srgbClr val="0000FF"/>
                          </a:solidFill>
                          <a:latin typeface="+mn-lt"/>
                          <a:ea typeface="+mn-ea"/>
                          <a:cs typeface="+mn-cs"/>
                        </a:rPr>
                        <a:t>方法：</a:t>
                      </a:r>
                      <a:r>
                        <a:rPr lang="zh-CN" altLang="en-US" sz="2400" b="1" u="sng" kern="1200" dirty="0" smtClean="0">
                          <a:solidFill>
                            <a:srgbClr val="0000FF"/>
                          </a:solidFill>
                          <a:latin typeface="+mn-lt"/>
                          <a:ea typeface="+mn-ea"/>
                          <a:cs typeface="+mn-cs"/>
                        </a:rPr>
                        <a:t>机器学习</a:t>
                      </a:r>
                      <a:endParaRPr lang="en-US" altLang="zh-CN" sz="2400" b="1" u="sng" kern="1200" dirty="0" smtClean="0">
                        <a:solidFill>
                          <a:srgbClr val="0000FF"/>
                        </a:solidFill>
                        <a:latin typeface="+mn-lt"/>
                        <a:ea typeface="+mn-ea"/>
                        <a:cs typeface="+mn-cs"/>
                      </a:endParaRPr>
                    </a:p>
                    <a:p>
                      <a:r>
                        <a:rPr lang="zh-CN" altLang="en-US" sz="2400" b="1" kern="1200" dirty="0" smtClean="0">
                          <a:solidFill>
                            <a:srgbClr val="0000FF"/>
                          </a:solidFill>
                          <a:latin typeface="+mn-lt"/>
                          <a:ea typeface="+mn-ea"/>
                          <a:cs typeface="+mn-cs"/>
                        </a:rPr>
                        <a:t>内容</a:t>
                      </a:r>
                      <a:r>
                        <a:rPr lang="zh-CN" altLang="en-US" sz="2400" kern="1200" dirty="0" smtClean="0">
                          <a:solidFill>
                            <a:srgbClr val="0000FF"/>
                          </a:solidFill>
                          <a:latin typeface="+mn-lt"/>
                          <a:ea typeface="+mn-ea"/>
                          <a:cs typeface="+mn-cs"/>
                        </a:rPr>
                        <a:t>：</a:t>
                      </a:r>
                      <a:r>
                        <a:rPr lang="zh-CN" altLang="en-US" sz="2400" u="sng" kern="1200" dirty="0" smtClean="0">
                          <a:solidFill>
                            <a:srgbClr val="0000FF"/>
                          </a:solidFill>
                          <a:latin typeface="+mn-lt"/>
                          <a:ea typeface="+mn-ea"/>
                          <a:cs typeface="+mn-cs"/>
                        </a:rPr>
                        <a:t>监督学习</a:t>
                      </a:r>
                      <a:r>
                        <a:rPr lang="zh-CN" altLang="en-US" sz="2400" kern="1200" dirty="0" smtClean="0">
                          <a:solidFill>
                            <a:srgbClr val="0000FF"/>
                          </a:solidFill>
                          <a:latin typeface="+mn-lt"/>
                          <a:ea typeface="+mn-ea"/>
                          <a:cs typeface="+mn-cs"/>
                        </a:rPr>
                        <a:t>、半监督学习、无监督学习、强化学习、深度学习等</a:t>
                      </a:r>
                      <a:endParaRPr lang="zh-CN" altLang="en-US" sz="2400" dirty="0">
                        <a:solidFill>
                          <a:srgbClr val="0000FF"/>
                        </a:solidFill>
                      </a:endParaRPr>
                    </a:p>
                  </a:txBody>
                  <a:tcPr marL="121920" marR="121920"/>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609344" y="2610892"/>
            <a:ext cx="9224467" cy="1325563"/>
          </a:xfrm>
        </p:spPr>
        <p:txBody>
          <a:bodyPr/>
          <a:lstStyle/>
          <a:p>
            <a:r>
              <a:rPr lang="zh-CN" altLang="en-US" dirty="0" smtClean="0"/>
              <a:t>人工智能领域及其应用（</a:t>
            </a:r>
            <a:r>
              <a:rPr lang="en-US" altLang="zh-CN" dirty="0" smtClean="0"/>
              <a:t>NSFCF06</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Part 1</a:t>
            </a:r>
            <a:endParaRPr lang="zh-CN" altLang="en-US" dirty="0"/>
          </a:p>
        </p:txBody>
      </p:sp>
      <p:sp>
        <p:nvSpPr>
          <p:cNvPr id="3" name="内容占位符 2"/>
          <p:cNvSpPr>
            <a:spLocks noGrp="1"/>
          </p:cNvSpPr>
          <p:nvPr>
            <p:ph idx="1"/>
          </p:nvPr>
        </p:nvSpPr>
        <p:spPr>
          <a:xfrm>
            <a:off x="1899138" y="1903615"/>
            <a:ext cx="9464359" cy="3957436"/>
          </a:xfrm>
        </p:spPr>
        <p:txBody>
          <a:bodyPr/>
          <a:lstStyle/>
          <a:p>
            <a:r>
              <a:rPr lang="en-US" altLang="zh-CN" dirty="0" smtClean="0"/>
              <a:t> AI</a:t>
            </a:r>
            <a:r>
              <a:rPr lang="zh-CN" altLang="en-US" dirty="0" smtClean="0"/>
              <a:t>简史及其范畴</a:t>
            </a:r>
            <a:endParaRPr lang="en-US" altLang="zh-CN" dirty="0" smtClean="0"/>
          </a:p>
          <a:p>
            <a:r>
              <a:rPr lang="en-US" altLang="zh-CN" dirty="0" smtClean="0"/>
              <a:t> AI</a:t>
            </a:r>
            <a:r>
              <a:rPr lang="zh-CN" altLang="en-US" dirty="0" smtClean="0"/>
              <a:t>的重要技术</a:t>
            </a:r>
            <a:endParaRPr lang="en-US" altLang="zh-CN" dirty="0" smtClean="0"/>
          </a:p>
          <a:p>
            <a:r>
              <a:rPr lang="en-US" altLang="zh-CN" dirty="0" smtClean="0"/>
              <a:t> AI</a:t>
            </a:r>
            <a:r>
              <a:rPr lang="zh-CN" altLang="en-US" dirty="0" smtClean="0"/>
              <a:t>的局限、研究领域、挑战</a:t>
            </a:r>
          </a:p>
          <a:p>
            <a:r>
              <a:rPr lang="zh-CN" altLang="en-US" dirty="0" smtClean="0"/>
              <a:t> 我国新一代</a:t>
            </a:r>
            <a:r>
              <a:rPr lang="en-US" altLang="zh-CN" dirty="0" smtClean="0"/>
              <a:t>AI</a:t>
            </a:r>
            <a:r>
              <a:rPr lang="zh-CN" altLang="en-US" dirty="0" smtClean="0"/>
              <a:t>目标</a:t>
            </a:r>
          </a:p>
          <a:p>
            <a:r>
              <a:rPr lang="zh-CN" altLang="en-US" dirty="0" smtClean="0"/>
              <a:t> 我国部分</a:t>
            </a:r>
            <a:r>
              <a:rPr lang="en-US" altLang="zh-CN" dirty="0" smtClean="0"/>
              <a:t>AI</a:t>
            </a:r>
            <a:r>
              <a:rPr lang="zh-CN" altLang="en-US" dirty="0" smtClean="0"/>
              <a:t>状况</a:t>
            </a:r>
            <a:endParaRPr lang="en-US" altLang="zh-CN" dirty="0" smtClean="0"/>
          </a:p>
          <a:p>
            <a:r>
              <a:rPr lang="en-US" altLang="zh-CN" dirty="0"/>
              <a:t> </a:t>
            </a:r>
            <a:r>
              <a:rPr lang="zh-CN" altLang="en-US" dirty="0" smtClean="0"/>
              <a:t>牛津报告</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28954" y="1825625"/>
            <a:ext cx="10124846" cy="4351338"/>
          </a:xfrm>
        </p:spPr>
        <p:txBody>
          <a:bodyPr>
            <a:normAutofit/>
          </a:bodyPr>
          <a:lstStyle/>
          <a:p>
            <a:r>
              <a:rPr lang="en-US" sz="3200" b="1" u="sng" dirty="0" smtClean="0"/>
              <a:t>F0601 </a:t>
            </a:r>
            <a:r>
              <a:rPr lang="zh-CN" altLang="en-US" sz="3200" dirty="0" smtClean="0"/>
              <a:t>人工智能基础</a:t>
            </a:r>
          </a:p>
          <a:p>
            <a:r>
              <a:rPr lang="en-US" sz="3200" b="1" u="sng" dirty="0" smtClean="0"/>
              <a:t>F0602 </a:t>
            </a:r>
            <a:r>
              <a:rPr lang="zh-CN" altLang="en-US" sz="3200" dirty="0" smtClean="0"/>
              <a:t>机器学习</a:t>
            </a:r>
            <a:endParaRPr lang="en-US" altLang="zh-CN" sz="3200" dirty="0" smtClean="0"/>
          </a:p>
          <a:p>
            <a:r>
              <a:rPr lang="en-US" sz="3200" b="1" u="sng" dirty="0" smtClean="0"/>
              <a:t>F0603 </a:t>
            </a:r>
            <a:r>
              <a:rPr lang="zh-CN" altLang="en-US" sz="3200" dirty="0" smtClean="0"/>
              <a:t>机器感知与模式识别</a:t>
            </a:r>
            <a:endParaRPr lang="en-US" altLang="zh-CN" sz="3200" dirty="0" smtClean="0"/>
          </a:p>
          <a:p>
            <a:r>
              <a:rPr lang="en-US" sz="3200" b="1" u="sng" dirty="0" smtClean="0"/>
              <a:t>F0604 </a:t>
            </a:r>
            <a:r>
              <a:rPr lang="zh-CN" altLang="en-US" sz="3200" dirty="0" smtClean="0"/>
              <a:t>自然语言处理</a:t>
            </a:r>
            <a:endParaRPr lang="en-US" altLang="zh-CN" sz="3200" dirty="0" smtClean="0"/>
          </a:p>
          <a:p>
            <a:r>
              <a:rPr lang="en-US" sz="3200" b="1" u="sng" dirty="0" smtClean="0"/>
              <a:t>F0605 </a:t>
            </a:r>
            <a:r>
              <a:rPr lang="zh-CN" altLang="en-US" sz="3200" dirty="0" smtClean="0"/>
              <a:t>知识表示与处理</a:t>
            </a:r>
            <a:endParaRPr lang="en-US" altLang="zh-CN" sz="3200" dirty="0" smtClean="0"/>
          </a:p>
          <a:p>
            <a:r>
              <a:rPr lang="en-US" sz="3200" b="1" u="sng" dirty="0" smtClean="0"/>
              <a:t>F0606 </a:t>
            </a:r>
            <a:r>
              <a:rPr lang="zh-CN" altLang="en-US" sz="3200" dirty="0" smtClean="0"/>
              <a:t>智能系统与应用</a:t>
            </a:r>
            <a:endParaRPr lang="en-US" altLang="zh-CN" sz="3200" dirty="0" smtClean="0"/>
          </a:p>
          <a:p>
            <a:r>
              <a:rPr lang="en-US" sz="3200" b="1" u="sng" dirty="0" smtClean="0"/>
              <a:t>F0607 </a:t>
            </a:r>
            <a:r>
              <a:rPr lang="zh-CN" altLang="en-US" sz="3200" dirty="0" smtClean="0"/>
              <a:t>认知与神经科学启发的人工智能</a:t>
            </a:r>
            <a:endParaRPr lang="zh-CN" altLang="en-US" sz="3200" dirty="0"/>
          </a:p>
        </p:txBody>
      </p:sp>
      <p:sp>
        <p:nvSpPr>
          <p:cNvPr id="4" name="标题 1"/>
          <p:cNvSpPr>
            <a:spLocks noGrp="1"/>
          </p:cNvSpPr>
          <p:nvPr>
            <p:ph type="title"/>
          </p:nvPr>
        </p:nvSpPr>
        <p:spPr>
          <a:xfrm>
            <a:off x="838200" y="299290"/>
            <a:ext cx="10515600" cy="1325563"/>
          </a:xfrm>
        </p:spPr>
        <p:txBody>
          <a:bodyPr/>
          <a:lstStyle/>
          <a:p>
            <a:r>
              <a:rPr lang="zh-CN" altLang="en-US" dirty="0" smtClean="0"/>
              <a:t>人工智能领域及其应用（</a:t>
            </a:r>
            <a:r>
              <a:rPr lang="en-US" altLang="zh-CN" dirty="0" smtClean="0"/>
              <a:t>NSFCF06</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210"/>
            <a:ext cx="10515600" cy="1325563"/>
          </a:xfrm>
        </p:spPr>
        <p:txBody>
          <a:bodyPr/>
          <a:lstStyle/>
          <a:p>
            <a:r>
              <a:rPr lang="en-US" b="1" u="sng" dirty="0" smtClean="0"/>
              <a:t>F0601 </a:t>
            </a:r>
            <a:r>
              <a:rPr lang="zh-CN" altLang="en-US" u="sng" dirty="0" smtClean="0"/>
              <a:t>人工智能基础</a:t>
            </a:r>
            <a:endParaRPr lang="zh-CN" altLang="en-US" dirty="0"/>
          </a:p>
        </p:txBody>
      </p:sp>
      <p:sp>
        <p:nvSpPr>
          <p:cNvPr id="3" name="内容占位符 2"/>
          <p:cNvSpPr>
            <a:spLocks noGrp="1"/>
          </p:cNvSpPr>
          <p:nvPr>
            <p:ph idx="1"/>
          </p:nvPr>
        </p:nvSpPr>
        <p:spPr>
          <a:xfrm>
            <a:off x="1009498" y="1353311"/>
            <a:ext cx="10548522" cy="5149900"/>
          </a:xfrm>
        </p:spPr>
        <p:txBody>
          <a:bodyPr>
            <a:normAutofit/>
          </a:bodyPr>
          <a:lstStyle/>
          <a:p>
            <a:r>
              <a:rPr lang="en-US" sz="2800" dirty="0" smtClean="0"/>
              <a:t>F060101 </a:t>
            </a:r>
            <a:r>
              <a:rPr lang="zh-CN" altLang="en-US" sz="2800" dirty="0" smtClean="0"/>
              <a:t>机器智能基础理论与方法</a:t>
            </a:r>
          </a:p>
          <a:p>
            <a:r>
              <a:rPr lang="en-US" sz="2800" dirty="0" smtClean="0"/>
              <a:t>F060102 </a:t>
            </a:r>
            <a:r>
              <a:rPr lang="zh-CN" altLang="en-US" sz="2800" dirty="0" smtClean="0"/>
              <a:t>逻辑推理与搜索</a:t>
            </a:r>
          </a:p>
          <a:p>
            <a:r>
              <a:rPr lang="en-US" sz="2800" dirty="0" smtClean="0"/>
              <a:t>F060103 </a:t>
            </a:r>
            <a:r>
              <a:rPr lang="zh-CN" altLang="en-US" sz="2800" dirty="0" smtClean="0"/>
              <a:t>定理证明与近似推理</a:t>
            </a:r>
          </a:p>
          <a:p>
            <a:r>
              <a:rPr lang="en-US" sz="2800" dirty="0" smtClean="0"/>
              <a:t>F060104 </a:t>
            </a:r>
            <a:r>
              <a:rPr lang="zh-CN" altLang="en-US" sz="2800" dirty="0" smtClean="0"/>
              <a:t>复杂任务规划与决策</a:t>
            </a:r>
          </a:p>
          <a:p>
            <a:r>
              <a:rPr lang="en-US" sz="2800" dirty="0" smtClean="0"/>
              <a:t>F060105 </a:t>
            </a:r>
            <a:r>
              <a:rPr lang="zh-CN" altLang="en-US" sz="2800" dirty="0" smtClean="0"/>
              <a:t>自然计算基础理论</a:t>
            </a:r>
          </a:p>
          <a:p>
            <a:r>
              <a:rPr lang="en-US" sz="2800" dirty="0" smtClean="0"/>
              <a:t>F060106 </a:t>
            </a:r>
            <a:r>
              <a:rPr lang="zh-CN" altLang="en-US" sz="2800" dirty="0" smtClean="0"/>
              <a:t>神经网络理论与方法</a:t>
            </a:r>
          </a:p>
          <a:p>
            <a:r>
              <a:rPr lang="en-US" sz="2800" dirty="0" smtClean="0"/>
              <a:t>F060107 </a:t>
            </a:r>
            <a:r>
              <a:rPr lang="zh-CN" altLang="en-US" sz="2800" dirty="0" smtClean="0"/>
              <a:t>计算智能新理论与新方法</a:t>
            </a:r>
          </a:p>
          <a:p>
            <a:r>
              <a:rPr lang="en-US" sz="2800" dirty="0" smtClean="0"/>
              <a:t>F060108 </a:t>
            </a:r>
            <a:r>
              <a:rPr lang="zh-CN" altLang="en-US" sz="2800" dirty="0" smtClean="0"/>
              <a:t>不确定性人工智能</a:t>
            </a:r>
          </a:p>
          <a:p>
            <a:r>
              <a:rPr lang="en-US" sz="2800" dirty="0" smtClean="0"/>
              <a:t>F060109 </a:t>
            </a:r>
            <a:r>
              <a:rPr lang="zh-CN" altLang="en-US" sz="2800" dirty="0" smtClean="0"/>
              <a:t>机器智能测试模型</a:t>
            </a:r>
          </a:p>
          <a:p>
            <a:r>
              <a:rPr lang="en-US" sz="2800" dirty="0" smtClean="0"/>
              <a:t>F060110 </a:t>
            </a:r>
            <a:r>
              <a:rPr lang="zh-CN" altLang="en-US" sz="2800" dirty="0" smtClean="0"/>
              <a:t>人工智能中的博弈理论与方法</a:t>
            </a:r>
          </a:p>
          <a:p>
            <a:pPr marL="0" indent="0">
              <a:buNone/>
            </a:pPr>
            <a:endParaRPr lang="en-US" altLang="zh-CN" sz="2800" dirty="0" smtClean="0"/>
          </a:p>
        </p:txBody>
      </p:sp>
    </p:spTree>
    <p:extLst>
      <p:ext uri="{BB962C8B-B14F-4D97-AF65-F5344CB8AC3E}">
        <p14:creationId xmlns:p14="http://schemas.microsoft.com/office/powerpoint/2010/main" xmlns="" val="4207890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0885" y="240767"/>
            <a:ext cx="10515600" cy="1039393"/>
          </a:xfrm>
        </p:spPr>
        <p:txBody>
          <a:bodyPr>
            <a:normAutofit/>
          </a:bodyPr>
          <a:lstStyle/>
          <a:p>
            <a:r>
              <a:rPr lang="en-US" b="1" u="sng" dirty="0" smtClean="0"/>
              <a:t>F0602 </a:t>
            </a:r>
            <a:r>
              <a:rPr lang="zh-CN" altLang="en-US" u="sng" dirty="0" smtClean="0"/>
              <a:t>机器学习</a:t>
            </a:r>
            <a:endParaRPr lang="zh-CN" altLang="en-US" dirty="0"/>
          </a:p>
        </p:txBody>
      </p:sp>
      <p:sp>
        <p:nvSpPr>
          <p:cNvPr id="3" name="内容占位符 2"/>
          <p:cNvSpPr>
            <a:spLocks noGrp="1"/>
          </p:cNvSpPr>
          <p:nvPr>
            <p:ph idx="1"/>
          </p:nvPr>
        </p:nvSpPr>
        <p:spPr>
          <a:xfrm>
            <a:off x="1097279" y="1638606"/>
            <a:ext cx="10258903" cy="4784141"/>
          </a:xfrm>
        </p:spPr>
        <p:txBody>
          <a:bodyPr>
            <a:normAutofit/>
          </a:bodyPr>
          <a:lstStyle/>
          <a:p>
            <a:r>
              <a:rPr lang="en-US" sz="2800" dirty="0" smtClean="0"/>
              <a:t>F060201 </a:t>
            </a:r>
            <a:r>
              <a:rPr lang="zh-CN" altLang="en-US" sz="2800" dirty="0" smtClean="0"/>
              <a:t>机器学习基础理论与方法</a:t>
            </a:r>
          </a:p>
          <a:p>
            <a:r>
              <a:rPr lang="en-US" sz="2800" dirty="0" smtClean="0"/>
              <a:t>F060202 </a:t>
            </a:r>
            <a:r>
              <a:rPr lang="zh-CN" altLang="en-US" sz="2800" dirty="0" smtClean="0"/>
              <a:t>监督学习</a:t>
            </a:r>
          </a:p>
          <a:p>
            <a:r>
              <a:rPr lang="en-US" sz="2800" dirty="0" smtClean="0"/>
              <a:t>F060203 </a:t>
            </a:r>
            <a:r>
              <a:rPr lang="zh-CN" altLang="en-US" sz="2800" dirty="0" smtClean="0"/>
              <a:t>弱监督学习</a:t>
            </a:r>
          </a:p>
          <a:p>
            <a:r>
              <a:rPr lang="en-US" sz="2800" dirty="0" smtClean="0"/>
              <a:t>F060204 </a:t>
            </a:r>
            <a:r>
              <a:rPr lang="zh-CN" altLang="en-US" sz="2800" dirty="0" smtClean="0"/>
              <a:t>无监督学习</a:t>
            </a:r>
          </a:p>
          <a:p>
            <a:r>
              <a:rPr lang="en-US" sz="2800" dirty="0" smtClean="0"/>
              <a:t>F060205 </a:t>
            </a:r>
            <a:r>
              <a:rPr lang="zh-CN" altLang="en-US" sz="2800" dirty="0" smtClean="0"/>
              <a:t>统计学习</a:t>
            </a:r>
          </a:p>
          <a:p>
            <a:r>
              <a:rPr lang="en-US" sz="2800" dirty="0" smtClean="0"/>
              <a:t>F060206 </a:t>
            </a:r>
            <a:r>
              <a:rPr lang="zh-CN" altLang="en-US" sz="2800" dirty="0" smtClean="0"/>
              <a:t>集成学习</a:t>
            </a:r>
          </a:p>
          <a:p>
            <a:r>
              <a:rPr lang="en-US" sz="2800" dirty="0" smtClean="0"/>
              <a:t>F060207 </a:t>
            </a:r>
            <a:r>
              <a:rPr lang="zh-CN" altLang="en-US" sz="2800" dirty="0" smtClean="0"/>
              <a:t>强化学习</a:t>
            </a:r>
          </a:p>
          <a:p>
            <a:r>
              <a:rPr lang="en-US" sz="2800" dirty="0" smtClean="0"/>
              <a:t>F060208 </a:t>
            </a:r>
            <a:r>
              <a:rPr lang="zh-CN" altLang="en-US" sz="2800" dirty="0" smtClean="0"/>
              <a:t>深度学习理论与方法</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767"/>
            <a:ext cx="10515600" cy="944296"/>
          </a:xfrm>
        </p:spPr>
        <p:txBody>
          <a:bodyPr/>
          <a:lstStyle/>
          <a:p>
            <a:r>
              <a:rPr lang="en-US" b="1" u="sng" dirty="0" smtClean="0"/>
              <a:t>F0603 </a:t>
            </a:r>
            <a:r>
              <a:rPr lang="zh-CN" altLang="en-US" u="sng" dirty="0" smtClean="0"/>
              <a:t>机器感知与模式识</a:t>
            </a:r>
            <a:endParaRPr lang="zh-CN" altLang="en-US" dirty="0"/>
          </a:p>
        </p:txBody>
      </p:sp>
      <p:sp>
        <p:nvSpPr>
          <p:cNvPr id="3" name="内容占位符 2"/>
          <p:cNvSpPr>
            <a:spLocks noGrp="1"/>
          </p:cNvSpPr>
          <p:nvPr>
            <p:ph idx="1"/>
          </p:nvPr>
        </p:nvSpPr>
        <p:spPr>
          <a:xfrm>
            <a:off x="1119226" y="1426464"/>
            <a:ext cx="10244272" cy="5120640"/>
          </a:xfrm>
        </p:spPr>
        <p:txBody>
          <a:bodyPr>
            <a:normAutofit/>
          </a:bodyPr>
          <a:lstStyle/>
          <a:p>
            <a:r>
              <a:rPr lang="en-US" sz="2800" dirty="0" smtClean="0"/>
              <a:t>F060301 </a:t>
            </a:r>
            <a:r>
              <a:rPr lang="zh-CN" altLang="en-US" sz="2800" dirty="0" smtClean="0"/>
              <a:t>模式识别基础理论与方法</a:t>
            </a:r>
          </a:p>
          <a:p>
            <a:r>
              <a:rPr lang="en-US" sz="2800" dirty="0" smtClean="0"/>
              <a:t>F060302 </a:t>
            </a:r>
            <a:r>
              <a:rPr lang="zh-CN" altLang="en-US" sz="2800" dirty="0" smtClean="0"/>
              <a:t>图像识别与理解</a:t>
            </a:r>
          </a:p>
          <a:p>
            <a:r>
              <a:rPr lang="en-US" sz="2800" dirty="0" smtClean="0"/>
              <a:t>F060303 </a:t>
            </a:r>
            <a:r>
              <a:rPr lang="zh-CN" altLang="en-US" sz="2800" dirty="0" smtClean="0"/>
              <a:t>视频分析与理解</a:t>
            </a:r>
          </a:p>
          <a:p>
            <a:r>
              <a:rPr lang="en-US" sz="2800" dirty="0" smtClean="0"/>
              <a:t>F060304 </a:t>
            </a:r>
            <a:r>
              <a:rPr lang="zh-CN" altLang="en-US" sz="2800" dirty="0" smtClean="0"/>
              <a:t>多模态感知与情景计算</a:t>
            </a:r>
          </a:p>
          <a:p>
            <a:r>
              <a:rPr lang="en-US" sz="2800" dirty="0" smtClean="0"/>
              <a:t>F060305 </a:t>
            </a:r>
            <a:r>
              <a:rPr lang="zh-CN" altLang="en-US" sz="2800" dirty="0" smtClean="0"/>
              <a:t>文字、文本与图形识别</a:t>
            </a:r>
          </a:p>
          <a:p>
            <a:r>
              <a:rPr lang="en-US" sz="2800" dirty="0" smtClean="0"/>
              <a:t>F060306 </a:t>
            </a:r>
            <a:r>
              <a:rPr lang="zh-CN" altLang="en-US" sz="2800" dirty="0" smtClean="0"/>
              <a:t>语音识别、合成与理解</a:t>
            </a:r>
          </a:p>
          <a:p>
            <a:r>
              <a:rPr lang="en-US" sz="2800" dirty="0" smtClean="0"/>
              <a:t>F060307 </a:t>
            </a:r>
            <a:r>
              <a:rPr lang="zh-CN" altLang="en-US" sz="2800" dirty="0" smtClean="0"/>
              <a:t>目标检测、跟踪与识别</a:t>
            </a:r>
          </a:p>
          <a:p>
            <a:r>
              <a:rPr lang="en-US" sz="2800" dirty="0" smtClean="0"/>
              <a:t>F060308 </a:t>
            </a:r>
            <a:r>
              <a:rPr lang="zh-CN" altLang="en-US" sz="2800" dirty="0" smtClean="0"/>
              <a:t>生物特征识别</a:t>
            </a:r>
          </a:p>
          <a:p>
            <a:r>
              <a:rPr lang="en-US" sz="2800" dirty="0" smtClean="0"/>
              <a:t>F060309 </a:t>
            </a:r>
            <a:r>
              <a:rPr lang="zh-CN" altLang="en-US" sz="2800" dirty="0" smtClean="0"/>
              <a:t>智能人机交互</a:t>
            </a:r>
          </a:p>
          <a:p>
            <a:endParaRPr lang="zh-CN" alt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951"/>
            <a:ext cx="10515600" cy="1075960"/>
          </a:xfrm>
        </p:spPr>
        <p:txBody>
          <a:bodyPr>
            <a:normAutofit/>
          </a:bodyPr>
          <a:lstStyle/>
          <a:p>
            <a:r>
              <a:rPr lang="en-US" b="1" u="sng" dirty="0" smtClean="0"/>
              <a:t>F0604 </a:t>
            </a:r>
            <a:r>
              <a:rPr lang="zh-CN" altLang="en-US" u="sng" dirty="0" smtClean="0"/>
              <a:t>自然语言处理</a:t>
            </a:r>
            <a:endParaRPr lang="zh-CN" altLang="en-US" dirty="0"/>
          </a:p>
        </p:txBody>
      </p:sp>
      <p:sp>
        <p:nvSpPr>
          <p:cNvPr id="3" name="内容占位符 2"/>
          <p:cNvSpPr>
            <a:spLocks noGrp="1"/>
          </p:cNvSpPr>
          <p:nvPr>
            <p:ph idx="1"/>
          </p:nvPr>
        </p:nvSpPr>
        <p:spPr>
          <a:xfrm>
            <a:off x="921714" y="1426465"/>
            <a:ext cx="10383261" cy="4550053"/>
          </a:xfrm>
        </p:spPr>
        <p:txBody>
          <a:bodyPr>
            <a:normAutofit/>
          </a:bodyPr>
          <a:lstStyle/>
          <a:p>
            <a:r>
              <a:rPr lang="en-US" sz="2800" dirty="0" smtClean="0"/>
              <a:t>F060401 </a:t>
            </a:r>
            <a:r>
              <a:rPr lang="zh-CN" altLang="en-US" sz="2800" dirty="0" smtClean="0"/>
              <a:t>自然语言处理基础理论与方法</a:t>
            </a:r>
          </a:p>
          <a:p>
            <a:r>
              <a:rPr lang="en-US" sz="2800" dirty="0" smtClean="0"/>
              <a:t>F060402 </a:t>
            </a:r>
            <a:r>
              <a:rPr lang="zh-CN" altLang="en-US" sz="2800" dirty="0" smtClean="0"/>
              <a:t>自然语言认知、理解与推理</a:t>
            </a:r>
          </a:p>
          <a:p>
            <a:r>
              <a:rPr lang="en-US" sz="2800" dirty="0" smtClean="0"/>
              <a:t>F060403 </a:t>
            </a:r>
            <a:r>
              <a:rPr lang="zh-CN" altLang="en-US" sz="2800" dirty="0" smtClean="0"/>
              <a:t>自然语言生成与写作</a:t>
            </a:r>
          </a:p>
          <a:p>
            <a:r>
              <a:rPr lang="en-US" sz="2800" dirty="0" smtClean="0"/>
              <a:t>F060404 </a:t>
            </a:r>
            <a:r>
              <a:rPr lang="zh-CN" altLang="en-US" sz="2800" dirty="0" smtClean="0"/>
              <a:t>机器翻译</a:t>
            </a:r>
          </a:p>
          <a:p>
            <a:r>
              <a:rPr lang="en-US" sz="2800" dirty="0" smtClean="0"/>
              <a:t>F060405 </a:t>
            </a:r>
            <a:r>
              <a:rPr lang="zh-CN" altLang="en-US" sz="2800" dirty="0" smtClean="0"/>
              <a:t>文本检索、挖掘与信息抽取</a:t>
            </a:r>
          </a:p>
          <a:p>
            <a:r>
              <a:rPr lang="en-US" sz="2800" dirty="0" smtClean="0"/>
              <a:t>F060406 </a:t>
            </a:r>
            <a:r>
              <a:rPr lang="zh-CN" altLang="en-US" sz="2800" dirty="0" smtClean="0"/>
              <a:t>人机对话与问答</a:t>
            </a:r>
          </a:p>
          <a:p>
            <a:r>
              <a:rPr lang="en-US" sz="2800" dirty="0" smtClean="0"/>
              <a:t>F060407 </a:t>
            </a:r>
            <a:r>
              <a:rPr lang="zh-CN" altLang="en-US" sz="2800" dirty="0" smtClean="0"/>
              <a:t>情感计算</a:t>
            </a:r>
          </a:p>
          <a:p>
            <a:r>
              <a:rPr lang="en-US" sz="2800" dirty="0" smtClean="0"/>
              <a:t>F060408 </a:t>
            </a:r>
            <a:r>
              <a:rPr lang="zh-CN" altLang="en-US" sz="2800" dirty="0" smtClean="0"/>
              <a:t>社会媒体处理与跨媒体分析</a:t>
            </a:r>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086"/>
            <a:ext cx="10515600" cy="1017448"/>
          </a:xfrm>
        </p:spPr>
        <p:txBody>
          <a:bodyPr>
            <a:normAutofit/>
          </a:bodyPr>
          <a:lstStyle/>
          <a:p>
            <a:r>
              <a:rPr lang="en-US" b="1" u="sng" dirty="0" smtClean="0"/>
              <a:t>F0605 </a:t>
            </a:r>
            <a:r>
              <a:rPr lang="zh-CN" altLang="en-US" u="sng" dirty="0" smtClean="0"/>
              <a:t>知识表示与处理</a:t>
            </a:r>
            <a:endParaRPr lang="zh-CN" altLang="en-US" dirty="0"/>
          </a:p>
        </p:txBody>
      </p:sp>
      <p:sp>
        <p:nvSpPr>
          <p:cNvPr id="3" name="内容占位符 2"/>
          <p:cNvSpPr>
            <a:spLocks noGrp="1"/>
          </p:cNvSpPr>
          <p:nvPr>
            <p:ph idx="1"/>
          </p:nvPr>
        </p:nvSpPr>
        <p:spPr>
          <a:xfrm>
            <a:off x="1253596" y="1689811"/>
            <a:ext cx="10519554" cy="4813402"/>
          </a:xfrm>
        </p:spPr>
        <p:txBody>
          <a:bodyPr>
            <a:normAutofit/>
          </a:bodyPr>
          <a:lstStyle/>
          <a:p>
            <a:r>
              <a:rPr lang="en-US" sz="2800" dirty="0" smtClean="0"/>
              <a:t>F060501 </a:t>
            </a:r>
            <a:r>
              <a:rPr lang="zh-CN" altLang="en-US" sz="2800" dirty="0" smtClean="0"/>
              <a:t>知识表示与处理的基础理论与方法</a:t>
            </a:r>
          </a:p>
          <a:p>
            <a:r>
              <a:rPr lang="en-US" sz="2800" dirty="0" smtClean="0"/>
              <a:t>F060502 </a:t>
            </a:r>
            <a:r>
              <a:rPr lang="zh-CN" altLang="en-US" sz="2800" dirty="0" smtClean="0"/>
              <a:t>知识表示与自动推理</a:t>
            </a:r>
          </a:p>
          <a:p>
            <a:r>
              <a:rPr lang="en-US" sz="2800" dirty="0" smtClean="0"/>
              <a:t>F060503 </a:t>
            </a:r>
            <a:r>
              <a:rPr lang="zh-CN" altLang="en-US" sz="2800" dirty="0" smtClean="0"/>
              <a:t>知识工程与专家系统</a:t>
            </a:r>
          </a:p>
          <a:p>
            <a:r>
              <a:rPr lang="en-US" sz="2800" dirty="0" smtClean="0"/>
              <a:t>F060504 </a:t>
            </a:r>
            <a:r>
              <a:rPr lang="zh-CN" altLang="en-US" sz="2800" dirty="0" smtClean="0"/>
              <a:t>知识发现与数据挖掘</a:t>
            </a:r>
          </a:p>
          <a:p>
            <a:r>
              <a:rPr lang="en-US" sz="2800" dirty="0" smtClean="0"/>
              <a:t>F060505 </a:t>
            </a:r>
            <a:r>
              <a:rPr lang="zh-CN" altLang="en-US" sz="2800" dirty="0" smtClean="0"/>
              <a:t>知识获取与知识图谱</a:t>
            </a:r>
          </a:p>
          <a:p>
            <a:r>
              <a:rPr lang="en-US" sz="2800" dirty="0" smtClean="0"/>
              <a:t>F060506 </a:t>
            </a:r>
            <a:r>
              <a:rPr lang="zh-CN" altLang="en-US" sz="2800" dirty="0" smtClean="0"/>
              <a:t>知识演化与因果发现</a:t>
            </a:r>
          </a:p>
          <a:p>
            <a:r>
              <a:rPr lang="en-US" sz="2800" dirty="0" smtClean="0"/>
              <a:t>F060507 </a:t>
            </a:r>
            <a:r>
              <a:rPr lang="zh-CN" altLang="en-US" sz="2800" dirty="0" smtClean="0"/>
              <a:t>分布式知识处理</a:t>
            </a:r>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3569" y="226136"/>
            <a:ext cx="10515600" cy="973557"/>
          </a:xfrm>
        </p:spPr>
        <p:txBody>
          <a:bodyPr>
            <a:normAutofit/>
          </a:bodyPr>
          <a:lstStyle/>
          <a:p>
            <a:r>
              <a:rPr lang="en-US" b="1" u="sng" dirty="0" smtClean="0"/>
              <a:t>F0606 </a:t>
            </a:r>
            <a:r>
              <a:rPr lang="zh-CN" altLang="en-US" u="sng" dirty="0" smtClean="0"/>
              <a:t>智能系统与应用</a:t>
            </a:r>
            <a:endParaRPr lang="zh-CN" altLang="en-US" dirty="0"/>
          </a:p>
        </p:txBody>
      </p:sp>
      <p:sp>
        <p:nvSpPr>
          <p:cNvPr id="3" name="内容占位符 2"/>
          <p:cNvSpPr>
            <a:spLocks noGrp="1"/>
          </p:cNvSpPr>
          <p:nvPr>
            <p:ph idx="1"/>
          </p:nvPr>
        </p:nvSpPr>
        <p:spPr>
          <a:xfrm>
            <a:off x="1053388" y="1492301"/>
            <a:ext cx="10310109" cy="5157216"/>
          </a:xfrm>
        </p:spPr>
        <p:txBody>
          <a:bodyPr>
            <a:normAutofit fontScale="92500" lnSpcReduction="10000"/>
          </a:bodyPr>
          <a:lstStyle/>
          <a:p>
            <a:r>
              <a:rPr lang="en-US" sz="2800" dirty="0" smtClean="0"/>
              <a:t>F060601 </a:t>
            </a:r>
            <a:r>
              <a:rPr lang="zh-CN" altLang="en-US" sz="2800" dirty="0" smtClean="0"/>
              <a:t>人工智能器件、芯片及系统结构</a:t>
            </a:r>
          </a:p>
          <a:p>
            <a:r>
              <a:rPr lang="en-US" sz="2800" dirty="0" smtClean="0"/>
              <a:t>F060602 </a:t>
            </a:r>
            <a:r>
              <a:rPr lang="zh-CN" altLang="en-US" sz="2800" dirty="0" smtClean="0"/>
              <a:t>人工智能开发工具与基础平台</a:t>
            </a:r>
          </a:p>
          <a:p>
            <a:r>
              <a:rPr lang="en-US" sz="2800" dirty="0" smtClean="0"/>
              <a:t>F060603 </a:t>
            </a:r>
            <a:r>
              <a:rPr lang="zh-CN" altLang="en-US" sz="2800" dirty="0" smtClean="0"/>
              <a:t>自主无人系统</a:t>
            </a:r>
          </a:p>
          <a:p>
            <a:r>
              <a:rPr lang="en-US" sz="2800" dirty="0" smtClean="0"/>
              <a:t>F060604 </a:t>
            </a:r>
            <a:r>
              <a:rPr lang="zh-CN" altLang="en-US" sz="2800" dirty="0" smtClean="0"/>
              <a:t>进化与演化系统</a:t>
            </a:r>
          </a:p>
          <a:p>
            <a:r>
              <a:rPr lang="en-US" sz="2800" dirty="0" smtClean="0"/>
              <a:t>F060605 </a:t>
            </a:r>
            <a:r>
              <a:rPr lang="zh-CN" altLang="en-US" sz="2800" dirty="0" smtClean="0"/>
              <a:t>群体智能与多智能体系统</a:t>
            </a:r>
          </a:p>
          <a:p>
            <a:r>
              <a:rPr lang="en-US" sz="2800" dirty="0" smtClean="0"/>
              <a:t>F060606 </a:t>
            </a:r>
            <a:r>
              <a:rPr lang="zh-CN" altLang="en-US" sz="2800" dirty="0" smtClean="0"/>
              <a:t>人机混合智能</a:t>
            </a:r>
          </a:p>
          <a:p>
            <a:r>
              <a:rPr lang="en-US" sz="2800" dirty="0" smtClean="0"/>
              <a:t>F060607 </a:t>
            </a:r>
            <a:r>
              <a:rPr lang="zh-CN" altLang="en-US" sz="2800" dirty="0" smtClean="0"/>
              <a:t>人机协同学习</a:t>
            </a:r>
          </a:p>
          <a:p>
            <a:r>
              <a:rPr lang="en-US" sz="2800" dirty="0" smtClean="0"/>
              <a:t>F060608 </a:t>
            </a:r>
            <a:r>
              <a:rPr lang="zh-CN" altLang="en-US" sz="2800" dirty="0" smtClean="0"/>
              <a:t>智能系统评测</a:t>
            </a:r>
          </a:p>
          <a:p>
            <a:r>
              <a:rPr lang="en-US" sz="2800" dirty="0" smtClean="0"/>
              <a:t>F060609 </a:t>
            </a:r>
            <a:r>
              <a:rPr lang="zh-CN" altLang="en-US" sz="2800" dirty="0" smtClean="0"/>
              <a:t>新型智能技术及应用</a:t>
            </a:r>
          </a:p>
          <a:p>
            <a:r>
              <a:rPr lang="en-US" sz="2800" dirty="0" smtClean="0"/>
              <a:t>F060610 </a:t>
            </a:r>
            <a:r>
              <a:rPr lang="zh-CN" altLang="en-US" sz="2800" dirty="0" smtClean="0"/>
              <a:t>安全、可信智能系统构建的基本方法</a:t>
            </a:r>
          </a:p>
          <a:p>
            <a:r>
              <a:rPr lang="en-US" sz="2800" dirty="0" smtClean="0"/>
              <a:t>F060611 </a:t>
            </a:r>
            <a:r>
              <a:rPr lang="zh-CN" altLang="en-US" sz="2800" dirty="0" smtClean="0"/>
              <a:t>交叉学科中的人工智能问题</a:t>
            </a:r>
          </a:p>
          <a:p>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0885" y="291973"/>
            <a:ext cx="10515600" cy="863829"/>
          </a:xfrm>
        </p:spPr>
        <p:txBody>
          <a:bodyPr>
            <a:normAutofit/>
          </a:bodyPr>
          <a:lstStyle/>
          <a:p>
            <a:r>
              <a:rPr lang="en-US" b="1" u="sng" dirty="0" smtClean="0"/>
              <a:t>F0607 </a:t>
            </a:r>
            <a:r>
              <a:rPr lang="zh-CN" altLang="en-US" u="sng" dirty="0" smtClean="0"/>
              <a:t>认知与神经科学启发的人工智能</a:t>
            </a:r>
            <a:endParaRPr lang="zh-CN" altLang="en-US" dirty="0"/>
          </a:p>
        </p:txBody>
      </p:sp>
      <p:sp>
        <p:nvSpPr>
          <p:cNvPr id="3" name="内容占位符 2"/>
          <p:cNvSpPr>
            <a:spLocks noGrp="1"/>
          </p:cNvSpPr>
          <p:nvPr>
            <p:ph idx="1"/>
          </p:nvPr>
        </p:nvSpPr>
        <p:spPr>
          <a:xfrm>
            <a:off x="843944" y="1470354"/>
            <a:ext cx="10519554" cy="5054803"/>
          </a:xfrm>
        </p:spPr>
        <p:txBody>
          <a:bodyPr>
            <a:normAutofit/>
          </a:bodyPr>
          <a:lstStyle/>
          <a:p>
            <a:r>
              <a:rPr lang="en-US" sz="2600" dirty="0" smtClean="0"/>
              <a:t>F060701 </a:t>
            </a:r>
            <a:r>
              <a:rPr lang="zh-CN" altLang="en-US" sz="2600" dirty="0" smtClean="0"/>
              <a:t>基于认知机理的计算模型及应用</a:t>
            </a:r>
          </a:p>
          <a:p>
            <a:r>
              <a:rPr lang="en-US" sz="2600" dirty="0" smtClean="0"/>
              <a:t>F060702 </a:t>
            </a:r>
            <a:r>
              <a:rPr lang="zh-CN" altLang="en-US" sz="2600" dirty="0" smtClean="0"/>
              <a:t>脑认知的注意、学习与记忆机制的建模与计算</a:t>
            </a:r>
          </a:p>
          <a:p>
            <a:r>
              <a:rPr lang="en-US" sz="2600" dirty="0" smtClean="0"/>
              <a:t>F060703 </a:t>
            </a:r>
            <a:r>
              <a:rPr lang="zh-CN" altLang="en-US" sz="2600" dirty="0" smtClean="0"/>
              <a:t>视听觉感知模型</a:t>
            </a:r>
          </a:p>
          <a:p>
            <a:r>
              <a:rPr lang="en-US" sz="2600" dirty="0" smtClean="0"/>
              <a:t>F060704 </a:t>
            </a:r>
            <a:r>
              <a:rPr lang="zh-CN" altLang="en-US" sz="2600" dirty="0" smtClean="0"/>
              <a:t>神经信息编码与解码</a:t>
            </a:r>
          </a:p>
          <a:p>
            <a:r>
              <a:rPr lang="en-US" sz="2600" dirty="0" smtClean="0"/>
              <a:t>F060705 </a:t>
            </a:r>
            <a:r>
              <a:rPr lang="zh-CN" altLang="en-US" sz="2600" dirty="0" smtClean="0"/>
              <a:t>神经系统建模与分析</a:t>
            </a:r>
          </a:p>
          <a:p>
            <a:r>
              <a:rPr lang="en-US" sz="2600" dirty="0" smtClean="0"/>
              <a:t>F060706 </a:t>
            </a:r>
            <a:r>
              <a:rPr lang="zh-CN" altLang="en-US" sz="2600" dirty="0" smtClean="0"/>
              <a:t>神经形态工程</a:t>
            </a:r>
          </a:p>
          <a:p>
            <a:r>
              <a:rPr lang="en-US" sz="2600" dirty="0" smtClean="0"/>
              <a:t>F060707 </a:t>
            </a:r>
            <a:r>
              <a:rPr lang="zh-CN" altLang="en-US" sz="2600" dirty="0" smtClean="0"/>
              <a:t>类脑芯片</a:t>
            </a:r>
          </a:p>
          <a:p>
            <a:r>
              <a:rPr lang="en-US" sz="2600" dirty="0" smtClean="0"/>
              <a:t>F060708 </a:t>
            </a:r>
            <a:r>
              <a:rPr lang="zh-CN" altLang="en-US" sz="2600" dirty="0" smtClean="0"/>
              <a:t>类脑计算</a:t>
            </a:r>
          </a:p>
          <a:p>
            <a:r>
              <a:rPr lang="en-US" sz="2600" dirty="0" smtClean="0"/>
              <a:t>F060709 </a:t>
            </a:r>
            <a:r>
              <a:rPr lang="zh-CN" altLang="en-US" sz="2600" dirty="0" smtClean="0"/>
              <a:t>脑机接口与神经工程</a:t>
            </a:r>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1923898" y="2628553"/>
            <a:ext cx="8712403" cy="1087569"/>
          </a:xfrm>
        </p:spPr>
        <p:txBody>
          <a:bodyPr>
            <a:noAutofit/>
          </a:bodyPr>
          <a:lstStyle/>
          <a:p>
            <a:pPr>
              <a:buNone/>
            </a:pPr>
            <a:r>
              <a:rPr lang="zh-CN" altLang="en-US" sz="5400" dirty="0" smtClean="0"/>
              <a:t>当前</a:t>
            </a:r>
            <a:r>
              <a:rPr lang="en-US" altLang="zh-CN" sz="5400" dirty="0" smtClean="0"/>
              <a:t>AI</a:t>
            </a:r>
            <a:r>
              <a:rPr lang="zh-CN" altLang="en-US" sz="5400" dirty="0" smtClean="0"/>
              <a:t>的局限、趋势和挑战</a:t>
            </a:r>
            <a:endParaRPr lang="zh-CN" altLang="en-US" sz="5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2258" y="307732"/>
            <a:ext cx="11255279" cy="6409591"/>
          </a:xfrm>
        </p:spPr>
        <p:txBody>
          <a:bodyPr>
            <a:normAutofit fontScale="92500" lnSpcReduction="20000"/>
          </a:bodyPr>
          <a:lstStyle/>
          <a:p>
            <a:pPr marL="514350" indent="-514350">
              <a:buNone/>
            </a:pPr>
            <a:r>
              <a:rPr lang="zh-CN" altLang="en-US" sz="3900" dirty="0" smtClean="0"/>
              <a:t>目前</a:t>
            </a:r>
            <a:r>
              <a:rPr lang="en-US" altLang="zh-CN" sz="3900" dirty="0" smtClean="0"/>
              <a:t>AI</a:t>
            </a:r>
            <a:r>
              <a:rPr lang="zh-CN" altLang="en-US" sz="3900" dirty="0" smtClean="0"/>
              <a:t>成功的应用主要在</a:t>
            </a:r>
            <a:r>
              <a:rPr lang="zh-CN" altLang="en-US" sz="3900" b="1" u="sng" dirty="0" smtClean="0"/>
              <a:t>感知领域</a:t>
            </a:r>
            <a:endParaRPr lang="en-US" altLang="zh-CN" sz="3900" dirty="0" smtClean="0"/>
          </a:p>
          <a:p>
            <a:pPr marL="514350" indent="-514350">
              <a:buNone/>
            </a:pPr>
            <a:r>
              <a:rPr lang="en-US" altLang="zh-CN" sz="3000" dirty="0"/>
              <a:t> </a:t>
            </a:r>
            <a:r>
              <a:rPr lang="en-US" altLang="zh-CN" sz="3000" dirty="0" smtClean="0"/>
              <a:t>  </a:t>
            </a:r>
            <a:r>
              <a:rPr lang="zh-CN" altLang="en-US" sz="3000" dirty="0" smtClean="0"/>
              <a:t>语音识别，图像</a:t>
            </a:r>
            <a:r>
              <a:rPr lang="en-US" altLang="zh-CN" sz="3000" dirty="0" smtClean="0"/>
              <a:t>/</a:t>
            </a:r>
            <a:r>
              <a:rPr lang="zh-CN" altLang="en-US" sz="3000" dirty="0" smtClean="0"/>
              <a:t>人脸识别等，更接近</a:t>
            </a:r>
            <a:r>
              <a:rPr lang="zh-CN" altLang="en-US" sz="3000" dirty="0" smtClean="0">
                <a:solidFill>
                  <a:srgbClr val="FF0000"/>
                </a:solidFill>
              </a:rPr>
              <a:t>“动物智能</a:t>
            </a:r>
            <a:r>
              <a:rPr lang="zh-CN" altLang="en-US" sz="3000" dirty="0" smtClean="0"/>
              <a:t>”</a:t>
            </a:r>
            <a:endParaRPr lang="en-US" altLang="zh-CN" sz="3000" dirty="0" smtClean="0"/>
          </a:p>
          <a:p>
            <a:pPr marL="514350" indent="-514350">
              <a:buNone/>
            </a:pPr>
            <a:r>
              <a:rPr lang="en-US" altLang="zh-CN" sz="3000" dirty="0"/>
              <a:t> </a:t>
            </a:r>
            <a:r>
              <a:rPr lang="en-US" altLang="zh-CN" sz="3000" dirty="0" smtClean="0"/>
              <a:t>  </a:t>
            </a:r>
            <a:r>
              <a:rPr lang="zh-CN" altLang="en-US" sz="3000" dirty="0" smtClean="0"/>
              <a:t>如针对</a:t>
            </a:r>
            <a:r>
              <a:rPr lang="zh-CN" altLang="en-US" sz="3000" b="1" u="sng" dirty="0" smtClean="0">
                <a:solidFill>
                  <a:srgbClr val="FF0000"/>
                </a:solidFill>
              </a:rPr>
              <a:t>深度学习</a:t>
            </a:r>
            <a:r>
              <a:rPr lang="en-US" altLang="zh-CN" sz="3000" b="1" u="sng" dirty="0" smtClean="0">
                <a:solidFill>
                  <a:srgbClr val="FF0000"/>
                </a:solidFill>
              </a:rPr>
              <a:t>(DL-</a:t>
            </a:r>
            <a:r>
              <a:rPr lang="zh-CN" altLang="en-US" sz="3000" b="1" u="sng" dirty="0" smtClean="0">
                <a:solidFill>
                  <a:srgbClr val="FF0000"/>
                </a:solidFill>
              </a:rPr>
              <a:t>大数据</a:t>
            </a:r>
            <a:r>
              <a:rPr lang="en-US" altLang="zh-CN" sz="3000" b="1" u="sng" dirty="0" smtClean="0">
                <a:solidFill>
                  <a:srgbClr val="FF0000"/>
                </a:solidFill>
              </a:rPr>
              <a:t>&amp;</a:t>
            </a:r>
            <a:r>
              <a:rPr lang="zh-CN" altLang="en-US" sz="3000" b="1" u="sng" dirty="0" smtClean="0">
                <a:solidFill>
                  <a:srgbClr val="FF0000"/>
                </a:solidFill>
              </a:rPr>
              <a:t>小任务范式</a:t>
            </a:r>
            <a:r>
              <a:rPr lang="en-US" altLang="zh-CN" sz="3000" b="1" u="sng" dirty="0" smtClean="0">
                <a:solidFill>
                  <a:srgbClr val="FF0000"/>
                </a:solidFill>
              </a:rPr>
              <a:t>):</a:t>
            </a:r>
            <a:endParaRPr lang="en-US" altLang="zh-CN" sz="3000" dirty="0" smtClean="0"/>
          </a:p>
          <a:p>
            <a:pPr marL="514350" indent="-514350">
              <a:buNone/>
            </a:pPr>
            <a:r>
              <a:rPr lang="en-US" altLang="zh-CN" dirty="0" smtClean="0"/>
              <a:t> </a:t>
            </a:r>
          </a:p>
          <a:p>
            <a:pPr marL="285750" indent="-285750">
              <a:buFont typeface="Arial" charset="0"/>
              <a:buChar char="•"/>
            </a:pPr>
            <a:r>
              <a:rPr lang="zh-CN" altLang="en-US" sz="2600" dirty="0" smtClean="0"/>
              <a:t>需标注大量数据</a:t>
            </a:r>
            <a:r>
              <a:rPr lang="en-US" altLang="zh-CN" sz="2600" dirty="0" smtClean="0"/>
              <a:t>, </a:t>
            </a:r>
            <a:r>
              <a:rPr lang="zh-CN" altLang="en-US" sz="2600" dirty="0" smtClean="0"/>
              <a:t>代价高昂</a:t>
            </a:r>
            <a:endParaRPr lang="en-US" altLang="zh-CN" sz="2600" dirty="0" smtClean="0"/>
          </a:p>
          <a:p>
            <a:pPr marL="285750" indent="-285750">
              <a:buFont typeface="Arial" charset="0"/>
              <a:buChar char="•"/>
            </a:pPr>
            <a:r>
              <a:rPr lang="zh-CN" altLang="en-US" sz="2600" dirty="0" smtClean="0"/>
              <a:t>训练深层模型，步履维艰</a:t>
            </a:r>
            <a:endParaRPr lang="en-US" altLang="zh-CN" sz="2600" dirty="0" smtClean="0"/>
          </a:p>
          <a:p>
            <a:pPr marL="285750" indent="-285750">
              <a:buFont typeface="Arial" charset="0"/>
              <a:buChar char="•"/>
            </a:pPr>
            <a:r>
              <a:rPr lang="zh-CN" altLang="en-US" sz="2600" dirty="0" smtClean="0"/>
              <a:t>分布式计算，左右为难</a:t>
            </a:r>
            <a:endParaRPr lang="en-US" altLang="zh-CN" sz="2600" dirty="0" smtClean="0"/>
          </a:p>
          <a:p>
            <a:pPr marL="285750" indent="-285750">
              <a:buFont typeface="Arial" charset="0"/>
              <a:buChar char="•"/>
            </a:pPr>
            <a:r>
              <a:rPr lang="zh-CN" altLang="en-US" sz="2600" dirty="0" smtClean="0"/>
              <a:t>调参黑科技，难言之隐</a:t>
            </a:r>
            <a:endParaRPr lang="en-US" altLang="zh-CN" sz="2600" dirty="0" smtClean="0"/>
          </a:p>
          <a:p>
            <a:pPr marL="285750" indent="-285750">
              <a:buFont typeface="Arial" charset="0"/>
              <a:buChar char="•"/>
            </a:pPr>
            <a:r>
              <a:rPr lang="zh-CN" altLang="en-US" sz="2600" dirty="0" smtClean="0"/>
              <a:t>黑箱算法，不明就里</a:t>
            </a:r>
            <a:endParaRPr lang="en-US" altLang="zh-CN" sz="2600" dirty="0" smtClean="0"/>
          </a:p>
          <a:p>
            <a:pPr marL="285750" indent="-285750">
              <a:buFont typeface="Arial" charset="0"/>
              <a:buChar char="•"/>
            </a:pPr>
            <a:r>
              <a:rPr lang="zh-CN" altLang="en-US" sz="2600" dirty="0" smtClean="0"/>
              <a:t>个体智能，南辕北辙</a:t>
            </a:r>
            <a:endParaRPr lang="en-US" altLang="zh-CN" sz="2600" dirty="0" smtClean="0"/>
          </a:p>
          <a:p>
            <a:pPr marL="285750" indent="-285750">
              <a:buFont typeface="Arial" charset="0"/>
              <a:buChar char="•"/>
            </a:pPr>
            <a:r>
              <a:rPr lang="en-US" altLang="zh-CN" sz="2600" dirty="0" smtClean="0"/>
              <a:t>…</a:t>
            </a:r>
          </a:p>
          <a:p>
            <a:pPr marL="285750" indent="-285750">
              <a:buNone/>
            </a:pPr>
            <a:r>
              <a:rPr lang="en-US" altLang="zh-CN" sz="2200" dirty="0" smtClean="0"/>
              <a:t>   [</a:t>
            </a:r>
            <a:r>
              <a:rPr lang="zh-CN" altLang="en-US" sz="2200" dirty="0" smtClean="0"/>
              <a:t>摘自 </a:t>
            </a:r>
            <a:r>
              <a:rPr lang="en-US" altLang="zh-CN" sz="2200" dirty="0" smtClean="0"/>
              <a:t>MSRA </a:t>
            </a:r>
            <a:r>
              <a:rPr lang="zh-CN" altLang="en-US" sz="2200" dirty="0" smtClean="0"/>
              <a:t>刘铁岩 </a:t>
            </a:r>
            <a:r>
              <a:rPr lang="en-US" altLang="zh-CN" sz="2200" dirty="0" smtClean="0"/>
              <a:t>PPT]</a:t>
            </a:r>
          </a:p>
          <a:p>
            <a:pPr marL="285750" indent="-285750">
              <a:buNone/>
            </a:pPr>
            <a:endParaRPr lang="zh-CN" altLang="en-US" sz="2200" dirty="0" smtClean="0"/>
          </a:p>
          <a:p>
            <a:pPr marL="285750" indent="-285750">
              <a:buNone/>
            </a:pPr>
            <a:r>
              <a:rPr lang="en-US" altLang="zh-CN" sz="2600" dirty="0" smtClean="0">
                <a:solidFill>
                  <a:srgbClr val="FF0000"/>
                </a:solidFill>
              </a:rPr>
              <a:t>   DL</a:t>
            </a:r>
            <a:r>
              <a:rPr lang="zh-CN" altLang="en-US" sz="2600" dirty="0" smtClean="0">
                <a:solidFill>
                  <a:srgbClr val="FF0000"/>
                </a:solidFill>
              </a:rPr>
              <a:t>需拓展现有的</a:t>
            </a:r>
            <a:r>
              <a:rPr lang="en-US" altLang="zh-CN" sz="2600" dirty="0" smtClean="0">
                <a:solidFill>
                  <a:srgbClr val="FF0000"/>
                </a:solidFill>
              </a:rPr>
              <a:t>BP</a:t>
            </a:r>
            <a:r>
              <a:rPr lang="zh-CN" altLang="en-US" sz="2600" dirty="0" smtClean="0">
                <a:solidFill>
                  <a:srgbClr val="FF0000"/>
                </a:solidFill>
              </a:rPr>
              <a:t>学习框架</a:t>
            </a:r>
            <a:endParaRPr lang="en-US" altLang="zh-CN" sz="2600" dirty="0" smtClean="0">
              <a:solidFill>
                <a:srgbClr val="FF0000"/>
              </a:solidFill>
            </a:endParaRPr>
          </a:p>
          <a:p>
            <a:pPr marL="285750" indent="-285750">
              <a:buNone/>
            </a:pPr>
            <a:r>
              <a:rPr lang="zh-CN" altLang="en-US" sz="2600" dirty="0" smtClean="0">
                <a:solidFill>
                  <a:srgbClr val="FF0000"/>
                </a:solidFill>
              </a:rPr>
              <a:t>           如 </a:t>
            </a:r>
            <a:r>
              <a:rPr lang="en-US" altLang="zh-CN" sz="2600" dirty="0" err="1" smtClean="0">
                <a:solidFill>
                  <a:srgbClr val="FF0000"/>
                </a:solidFill>
              </a:rPr>
              <a:t>gcForest</a:t>
            </a:r>
            <a:r>
              <a:rPr lang="en-US" altLang="zh-CN" sz="2600" dirty="0" smtClean="0">
                <a:solidFill>
                  <a:srgbClr val="FF0000"/>
                </a:solidFill>
              </a:rPr>
              <a:t>/Deep Forest[</a:t>
            </a:r>
            <a:r>
              <a:rPr lang="zh-CN" altLang="en-US" sz="2600" dirty="0" smtClean="0">
                <a:solidFill>
                  <a:srgbClr val="FF0000"/>
                </a:solidFill>
              </a:rPr>
              <a:t>周志华等</a:t>
            </a:r>
            <a:r>
              <a:rPr lang="en-US" altLang="zh-CN" sz="2600" dirty="0" smtClean="0">
                <a:solidFill>
                  <a:srgbClr val="FF0000"/>
                </a:solidFill>
              </a:rPr>
              <a:t>]</a:t>
            </a:r>
            <a:r>
              <a:rPr lang="zh-CN" altLang="en-US" sz="2600" dirty="0" smtClean="0">
                <a:solidFill>
                  <a:srgbClr val="FF0000"/>
                </a:solidFill>
              </a:rPr>
              <a:t>和</a:t>
            </a:r>
            <a:r>
              <a:rPr lang="en-US" altLang="zh-CN" sz="2600" dirty="0" smtClean="0">
                <a:solidFill>
                  <a:srgbClr val="FF0000"/>
                </a:solidFill>
              </a:rPr>
              <a:t> Capsule [Hinton</a:t>
            </a:r>
            <a:r>
              <a:rPr lang="zh-CN" altLang="en-US" sz="2600" dirty="0" smtClean="0">
                <a:solidFill>
                  <a:srgbClr val="FF0000"/>
                </a:solidFill>
              </a:rPr>
              <a:t>等</a:t>
            </a:r>
            <a:r>
              <a:rPr lang="en-US" altLang="zh-CN" sz="2600" dirty="0" smtClean="0">
                <a:solidFill>
                  <a:srgbClr val="FF0000"/>
                </a:solidFill>
              </a:rPr>
              <a:t>] </a:t>
            </a:r>
            <a:r>
              <a:rPr lang="zh-CN" altLang="en-US" sz="2600" dirty="0" smtClean="0">
                <a:solidFill>
                  <a:srgbClr val="FF0000"/>
                </a:solidFill>
              </a:rPr>
              <a:t>新思路！</a:t>
            </a:r>
            <a:endParaRPr lang="en-US" altLang="zh-CN" sz="2600" dirty="0" smtClean="0">
              <a:solidFill>
                <a:srgbClr val="FF0000"/>
              </a:solidFill>
            </a:endParaRPr>
          </a:p>
        </p:txBody>
      </p:sp>
      <p:pic>
        <p:nvPicPr>
          <p:cNvPr id="4" name="Picture 2" descr="“deep learning”的图片搜索结果"/>
          <p:cNvPicPr>
            <a:picLocks noChangeAspect="1" noChangeArrowheads="1"/>
          </p:cNvPicPr>
          <p:nvPr/>
        </p:nvPicPr>
        <p:blipFill>
          <a:blip r:embed="rId2"/>
          <a:srcRect/>
          <a:stretch>
            <a:fillRect/>
          </a:stretch>
        </p:blipFill>
        <p:spPr bwMode="auto">
          <a:xfrm>
            <a:off x="5791080" y="2110568"/>
            <a:ext cx="5785498" cy="3187887"/>
          </a:xfrm>
          <a:prstGeom prst="rect">
            <a:avLst/>
          </a:prstGeom>
          <a:noFill/>
          <a:ln w="9525">
            <a:noFill/>
            <a:miter lim="800000"/>
            <a:headEnd/>
            <a:tailEnd/>
          </a:ln>
        </p:spPr>
      </p:pic>
      <p:sp>
        <p:nvSpPr>
          <p:cNvPr id="6" name="矩形 5"/>
          <p:cNvSpPr/>
          <p:nvPr/>
        </p:nvSpPr>
        <p:spPr>
          <a:xfrm>
            <a:off x="4820723" y="5256015"/>
            <a:ext cx="607159" cy="1077218"/>
          </a:xfrm>
          <a:prstGeom prst="rect">
            <a:avLst/>
          </a:prstGeom>
        </p:spPr>
        <p:txBody>
          <a:bodyPr wrap="square">
            <a:spAutoFit/>
          </a:bodyPr>
          <a:lstStyle/>
          <a:p>
            <a:r>
              <a:rPr lang="en-US" altLang="zh-CN" sz="3200" b="1" dirty="0" smtClean="0">
                <a:solidFill>
                  <a:srgbClr val="FF0000"/>
                </a:solidFill>
                <a:sym typeface="Wingdings"/>
              </a:rPr>
              <a:t>   </a:t>
            </a:r>
            <a:endParaRPr lang="zh-CN" altLang="en-US" sz="3200"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8168" y="365125"/>
            <a:ext cx="10175631" cy="1149121"/>
          </a:xfrm>
        </p:spPr>
        <p:txBody>
          <a:bodyPr/>
          <a:lstStyle/>
          <a:p>
            <a:r>
              <a:rPr lang="en-US" altLang="zh-CN" dirty="0" smtClean="0"/>
              <a:t>AI</a:t>
            </a:r>
            <a:r>
              <a:rPr lang="zh-CN" altLang="en-US" dirty="0" smtClean="0"/>
              <a:t>简史及其范畴</a:t>
            </a:r>
            <a:endParaRPr lang="zh-CN" altLang="en-US" dirty="0"/>
          </a:p>
        </p:txBody>
      </p:sp>
      <p:sp>
        <p:nvSpPr>
          <p:cNvPr id="3" name="内容占位符 2"/>
          <p:cNvSpPr>
            <a:spLocks noGrp="1"/>
          </p:cNvSpPr>
          <p:nvPr>
            <p:ph idx="1"/>
          </p:nvPr>
        </p:nvSpPr>
        <p:spPr>
          <a:xfrm>
            <a:off x="1345996" y="2400299"/>
            <a:ext cx="10127229" cy="2162909"/>
          </a:xfrm>
        </p:spPr>
        <p:txBody>
          <a:bodyPr/>
          <a:lstStyle/>
          <a:p>
            <a:r>
              <a:rPr lang="zh-CN" altLang="en-US" dirty="0" smtClean="0"/>
              <a:t>从现象到内涵</a:t>
            </a:r>
            <a:endParaRPr lang="en-US" altLang="zh-CN" dirty="0" smtClean="0"/>
          </a:p>
          <a:p>
            <a:endParaRPr lang="en-US" altLang="zh-CN" dirty="0" smtClean="0"/>
          </a:p>
          <a:p>
            <a:r>
              <a:rPr lang="zh-CN" altLang="en-US" dirty="0" smtClean="0"/>
              <a:t>简史及其范畴</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6618" y="268144"/>
            <a:ext cx="10527142" cy="910026"/>
          </a:xfrm>
        </p:spPr>
        <p:txBody>
          <a:bodyPr/>
          <a:lstStyle/>
          <a:p>
            <a:r>
              <a:rPr lang="zh-CN" altLang="en-US" dirty="0" smtClean="0"/>
              <a:t>当前</a:t>
            </a:r>
            <a:r>
              <a:rPr lang="en-US" altLang="zh-CN" dirty="0" smtClean="0"/>
              <a:t>AI</a:t>
            </a:r>
            <a:r>
              <a:rPr lang="zh-CN" altLang="en-US" dirty="0" smtClean="0"/>
              <a:t>共同面临的</a:t>
            </a:r>
            <a:r>
              <a:rPr lang="zh-CN" altLang="en-US" b="1" dirty="0" smtClean="0"/>
              <a:t>挑战</a:t>
            </a:r>
            <a:r>
              <a:rPr lang="en-US" altLang="zh-CN" b="1" dirty="0" smtClean="0"/>
              <a:t>(</a:t>
            </a:r>
            <a:r>
              <a:rPr lang="zh-CN" altLang="en-US" b="1" dirty="0" smtClean="0"/>
              <a:t>基础部分</a:t>
            </a:r>
            <a:r>
              <a:rPr lang="en-US" altLang="zh-CN" b="1" dirty="0" smtClean="0"/>
              <a:t>)</a:t>
            </a:r>
            <a:endParaRPr lang="zh-CN" altLang="en-US" dirty="0"/>
          </a:p>
        </p:txBody>
      </p:sp>
      <p:sp>
        <p:nvSpPr>
          <p:cNvPr id="3" name="内容占位符 2"/>
          <p:cNvSpPr>
            <a:spLocks noGrp="1"/>
          </p:cNvSpPr>
          <p:nvPr>
            <p:ph idx="1"/>
          </p:nvPr>
        </p:nvSpPr>
        <p:spPr>
          <a:xfrm>
            <a:off x="677009" y="1318845"/>
            <a:ext cx="11173616" cy="4087088"/>
          </a:xfrm>
        </p:spPr>
        <p:txBody>
          <a:bodyPr>
            <a:noAutofit/>
          </a:bodyPr>
          <a:lstStyle/>
          <a:p>
            <a:r>
              <a:rPr lang="zh-CN" altLang="en-US" sz="2400" dirty="0" smtClean="0"/>
              <a:t>安全的</a:t>
            </a:r>
            <a:r>
              <a:rPr lang="en-US" altLang="zh-CN" sz="2400" dirty="0" smtClean="0"/>
              <a:t>AI [</a:t>
            </a:r>
            <a:r>
              <a:rPr lang="en-US" sz="2400" dirty="0" smtClean="0"/>
              <a:t>Thomas </a:t>
            </a:r>
            <a:r>
              <a:rPr lang="en-US" sz="2400" dirty="0" err="1" smtClean="0"/>
              <a:t>Dietterich</a:t>
            </a:r>
            <a:r>
              <a:rPr lang="en-US" sz="2400" dirty="0" smtClean="0"/>
              <a:t>, AAA</a:t>
            </a:r>
            <a:r>
              <a:rPr lang="en-US" altLang="zh-CN" sz="2400" dirty="0" smtClean="0"/>
              <a:t>I</a:t>
            </a:r>
            <a:r>
              <a:rPr lang="zh-CN" altLang="en-US" sz="2400" dirty="0" smtClean="0"/>
              <a:t>前主席</a:t>
            </a:r>
            <a:r>
              <a:rPr lang="en-US" altLang="zh-CN" sz="2400" dirty="0" smtClean="0"/>
              <a:t>]</a:t>
            </a:r>
          </a:p>
          <a:p>
            <a:pPr>
              <a:buNone/>
            </a:pPr>
            <a:r>
              <a:rPr lang="zh-CN" altLang="en-US" sz="2400" dirty="0" smtClean="0"/>
              <a:t>   包括</a:t>
            </a:r>
            <a:r>
              <a:rPr lang="en-US" altLang="zh-CN" sz="2400" dirty="0" smtClean="0"/>
              <a:t>: </a:t>
            </a:r>
            <a:r>
              <a:rPr lang="zh-CN" altLang="en-US" sz="2400" u="sng" dirty="0" smtClean="0"/>
              <a:t>不确定性问题</a:t>
            </a:r>
            <a:r>
              <a:rPr lang="en-US" altLang="zh-CN" sz="2400" u="sng" dirty="0" smtClean="0"/>
              <a:t>(</a:t>
            </a:r>
            <a:r>
              <a:rPr lang="zh-CN" altLang="en-US" sz="2400" dirty="0" smtClean="0"/>
              <a:t>对变化环境的适应性</a:t>
            </a:r>
            <a:r>
              <a:rPr lang="en-US" altLang="zh-CN" sz="2400" dirty="0" smtClean="0"/>
              <a:t>), </a:t>
            </a:r>
            <a:r>
              <a:rPr lang="zh-CN" altLang="en-US" sz="2400" dirty="0" smtClean="0"/>
              <a:t>不可解释性问题（为何如此决策等）</a:t>
            </a:r>
            <a:endParaRPr lang="en-US" altLang="zh-CN" sz="2400" dirty="0" smtClean="0"/>
          </a:p>
          <a:p>
            <a:r>
              <a:rPr lang="zh-CN" altLang="en-US" sz="2400" b="1" u="sng" dirty="0" smtClean="0"/>
              <a:t>小数据、大任务范式</a:t>
            </a:r>
            <a:r>
              <a:rPr lang="en-US" altLang="zh-CN" sz="2400" b="1" u="sng" dirty="0" smtClean="0"/>
              <a:t> </a:t>
            </a:r>
            <a:r>
              <a:rPr lang="en-US" altLang="zh-CN" sz="2400" b="1" dirty="0" smtClean="0"/>
              <a:t>* [</a:t>
            </a:r>
            <a:r>
              <a:rPr lang="zh-CN" altLang="en-US" sz="2400" b="1" dirty="0" smtClean="0"/>
              <a:t>朱松纯</a:t>
            </a:r>
            <a:r>
              <a:rPr lang="en-US" altLang="zh-CN" sz="2400" b="1" dirty="0" smtClean="0"/>
              <a:t>](</a:t>
            </a:r>
            <a:r>
              <a:rPr lang="zh-CN" altLang="en-US" sz="2400" dirty="0" smtClean="0"/>
              <a:t>用大量任务而非大量数据塑造智能系统和模型</a:t>
            </a:r>
            <a:r>
              <a:rPr lang="en-US" altLang="zh-CN" sz="2400" b="1" dirty="0" smtClean="0"/>
              <a:t>)</a:t>
            </a:r>
          </a:p>
          <a:p>
            <a:r>
              <a:rPr lang="zh-CN" altLang="en-US" sz="2400" dirty="0" smtClean="0"/>
              <a:t>物理</a:t>
            </a:r>
            <a:r>
              <a:rPr lang="en-US" altLang="zh-CN" sz="2400" dirty="0" smtClean="0"/>
              <a:t>/</a:t>
            </a:r>
            <a:r>
              <a:rPr lang="zh-CN" altLang="en-US" sz="2400" dirty="0" smtClean="0"/>
              <a:t>社会常识缺乏</a:t>
            </a:r>
            <a:r>
              <a:rPr lang="en-US" altLang="zh-CN" sz="2400" dirty="0" smtClean="0"/>
              <a:t>(</a:t>
            </a:r>
            <a:r>
              <a:rPr lang="zh-CN" altLang="en-US" sz="2400" dirty="0" smtClean="0"/>
              <a:t>如场景理解</a:t>
            </a:r>
            <a:r>
              <a:rPr lang="en-US" altLang="zh-CN" sz="2400" dirty="0" smtClean="0"/>
              <a:t>/</a:t>
            </a:r>
            <a:r>
              <a:rPr lang="zh-CN" altLang="en-US" sz="2400" dirty="0" smtClean="0"/>
              <a:t>语义理解和对话</a:t>
            </a:r>
            <a:r>
              <a:rPr lang="en-US" altLang="zh-CN" sz="2400" dirty="0" smtClean="0"/>
              <a:t>/</a:t>
            </a:r>
            <a:r>
              <a:rPr lang="zh-CN" altLang="en-US" sz="2400" dirty="0" smtClean="0"/>
              <a:t>人机自治交互</a:t>
            </a:r>
            <a:r>
              <a:rPr lang="en-US" altLang="zh-CN" sz="2400" dirty="0" smtClean="0"/>
              <a:t>)</a:t>
            </a:r>
          </a:p>
          <a:p>
            <a:r>
              <a:rPr lang="zh-CN" altLang="en-US" sz="2400" dirty="0" smtClean="0"/>
              <a:t>认知问题</a:t>
            </a:r>
            <a:endParaRPr lang="en-US" altLang="zh-CN" sz="2400" dirty="0" smtClean="0"/>
          </a:p>
          <a:p>
            <a:r>
              <a:rPr lang="zh-CN" altLang="en-US" sz="2400" dirty="0" smtClean="0"/>
              <a:t>知识表示（如对常识</a:t>
            </a:r>
            <a:r>
              <a:rPr lang="en-US" altLang="zh-CN" sz="2400" dirty="0" smtClean="0"/>
              <a:t>Common Sense</a:t>
            </a:r>
            <a:r>
              <a:rPr lang="zh-CN" altLang="en-US" sz="2400" dirty="0" smtClean="0"/>
              <a:t>）、运用、理解</a:t>
            </a:r>
            <a:endParaRPr lang="en-US" altLang="zh-CN" sz="2400" dirty="0" smtClean="0"/>
          </a:p>
          <a:p>
            <a:r>
              <a:rPr lang="zh-CN" altLang="en-US" sz="2400" dirty="0" smtClean="0"/>
              <a:t>数据共享</a:t>
            </a:r>
            <a:r>
              <a:rPr lang="en-US" altLang="zh-CN" sz="2400" dirty="0" smtClean="0"/>
              <a:t>/</a:t>
            </a:r>
            <a:r>
              <a:rPr lang="zh-CN" altLang="en-US" sz="2400" dirty="0" smtClean="0"/>
              <a:t>隐私保护问题 </a:t>
            </a:r>
            <a:endParaRPr lang="en-US" altLang="zh-CN" sz="2400" dirty="0" smtClean="0"/>
          </a:p>
          <a:p>
            <a:r>
              <a:rPr lang="en-US" altLang="zh-CN" sz="2400" dirty="0" smtClean="0"/>
              <a:t>……</a:t>
            </a:r>
            <a:endParaRPr lang="zh-CN" altLang="en-US" sz="2400" dirty="0"/>
          </a:p>
        </p:txBody>
      </p:sp>
      <p:sp>
        <p:nvSpPr>
          <p:cNvPr id="4" name="TextBox 3"/>
          <p:cNvSpPr txBox="1"/>
          <p:nvPr/>
        </p:nvSpPr>
        <p:spPr>
          <a:xfrm>
            <a:off x="329670" y="5414974"/>
            <a:ext cx="11715832" cy="1200329"/>
          </a:xfrm>
          <a:prstGeom prst="rect">
            <a:avLst/>
          </a:prstGeom>
          <a:noFill/>
        </p:spPr>
        <p:txBody>
          <a:bodyPr wrap="square" rtlCol="0">
            <a:spAutoFit/>
          </a:bodyPr>
          <a:lstStyle/>
          <a:p>
            <a:r>
              <a:rPr lang="en-US" sz="2400" dirty="0" smtClean="0"/>
              <a:t>* </a:t>
            </a:r>
            <a:r>
              <a:rPr lang="en-US" altLang="zh-CN" sz="2400" dirty="0" smtClean="0"/>
              <a:t>2017</a:t>
            </a:r>
            <a:r>
              <a:rPr lang="zh-CN" altLang="en-US" sz="2400" dirty="0" smtClean="0"/>
              <a:t>年</a:t>
            </a:r>
            <a:r>
              <a:rPr lang="en-US" sz="2400" dirty="0" smtClean="0"/>
              <a:t>10</a:t>
            </a:r>
            <a:r>
              <a:rPr lang="zh-CN" altLang="en-US" sz="2400" dirty="0" smtClean="0"/>
              <a:t>月</a:t>
            </a:r>
            <a:r>
              <a:rPr lang="en-US" sz="2400" dirty="0" smtClean="0"/>
              <a:t>26</a:t>
            </a:r>
            <a:r>
              <a:rPr lang="zh-CN" altLang="en-US" sz="2400" dirty="0" smtClean="0"/>
              <a:t>日，</a:t>
            </a:r>
            <a:r>
              <a:rPr lang="en-US" altLang="zh-CN" sz="2400" dirty="0" smtClean="0"/>
              <a:t>《</a:t>
            </a:r>
            <a:r>
              <a:rPr lang="en-US" sz="2400" dirty="0" smtClean="0"/>
              <a:t>Science</a:t>
            </a:r>
            <a:r>
              <a:rPr lang="en-US" altLang="zh-CN" sz="2400" dirty="0" smtClean="0"/>
              <a:t>》</a:t>
            </a:r>
            <a:r>
              <a:rPr lang="zh-CN" altLang="en-US" sz="2400" dirty="0" smtClean="0"/>
              <a:t>上刊发了一项最新研究：通过了对基于网络文本验证全自动区分计算机和人类的图灵测试。其中提出了一种新型生成式组合模型 </a:t>
            </a:r>
            <a:r>
              <a:rPr lang="en-US" sz="2400" dirty="0" smtClean="0"/>
              <a:t>(RCN</a:t>
            </a:r>
            <a:r>
              <a:rPr lang="en-US" altLang="zh-CN" sz="2400" dirty="0" smtClean="0"/>
              <a:t>-</a:t>
            </a:r>
            <a:r>
              <a:rPr lang="zh-CN" altLang="en-US" sz="2400" dirty="0" smtClean="0"/>
              <a:t>递归皮层网络</a:t>
            </a:r>
            <a:r>
              <a:rPr lang="en-US" sz="2400" dirty="0" smtClean="0"/>
              <a:t>)</a:t>
            </a:r>
            <a:r>
              <a:rPr lang="zh-CN" altLang="en-US" sz="2400" dirty="0" smtClean="0"/>
              <a:t>，</a:t>
            </a:r>
            <a:r>
              <a:rPr lang="zh-CN" altLang="en-US" sz="2400" b="1" dirty="0" smtClean="0">
                <a:solidFill>
                  <a:srgbClr val="FF0000"/>
                </a:solidFill>
              </a:rPr>
              <a:t>使用小样本学习，在</a:t>
            </a:r>
            <a:r>
              <a:rPr lang="en-US" sz="2400" b="1" dirty="0" smtClean="0">
                <a:solidFill>
                  <a:srgbClr val="FF0000"/>
                </a:solidFill>
              </a:rPr>
              <a:t>CAPTCHA</a:t>
            </a:r>
            <a:r>
              <a:rPr lang="zh-CN" altLang="en-US" sz="2400" b="1" dirty="0" smtClean="0">
                <a:solidFill>
                  <a:srgbClr val="FF0000"/>
                </a:solidFill>
              </a:rPr>
              <a:t>上获得突破</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297" y="1645920"/>
            <a:ext cx="10515600" cy="3108960"/>
          </a:xfrm>
        </p:spPr>
        <p:txBody>
          <a:bodyPr>
            <a:normAutofit/>
          </a:bodyPr>
          <a:lstStyle/>
          <a:p>
            <a:pPr algn="ctr"/>
            <a:r>
              <a:rPr lang="zh-CN" altLang="en-US" sz="5400" dirty="0" smtClean="0">
                <a:ln w="0"/>
                <a:effectLst>
                  <a:outerShdw blurRad="38100" dist="19050" dir="2700000" algn="tl" rotWithShape="0">
                    <a:schemeClr val="dk1">
                      <a:alpha val="40000"/>
                    </a:schemeClr>
                  </a:outerShdw>
                </a:effectLst>
              </a:rPr>
              <a:t>技术层面：</a:t>
            </a:r>
            <a:r>
              <a:rPr lang="en-US" altLang="zh-CN" sz="5400" dirty="0" smtClean="0">
                <a:ln w="0"/>
                <a:effectLst>
                  <a:outerShdw blurRad="38100" dist="19050" dir="2700000" algn="tl" rotWithShape="0">
                    <a:schemeClr val="dk1">
                      <a:alpha val="40000"/>
                    </a:schemeClr>
                  </a:outerShdw>
                </a:effectLst>
              </a:rPr>
              <a:t/>
            </a:r>
            <a:br>
              <a:rPr lang="en-US" altLang="zh-CN" sz="5400" dirty="0" smtClean="0">
                <a:ln w="0"/>
                <a:effectLst>
                  <a:outerShdw blurRad="38100" dist="19050" dir="2700000" algn="tl" rotWithShape="0">
                    <a:schemeClr val="dk1">
                      <a:alpha val="40000"/>
                    </a:schemeClr>
                  </a:outerShdw>
                </a:effectLst>
              </a:rPr>
            </a:br>
            <a:r>
              <a:rPr lang="en-US" altLang="zh-CN" sz="5400" dirty="0" smtClean="0">
                <a:ln w="0"/>
                <a:effectLst>
                  <a:outerShdw blurRad="38100" dist="19050" dir="2700000" algn="tl" rotWithShape="0">
                    <a:schemeClr val="dk1">
                      <a:alpha val="40000"/>
                    </a:schemeClr>
                  </a:outerShdw>
                </a:effectLst>
              </a:rPr>
              <a:t/>
            </a:r>
            <a:br>
              <a:rPr lang="en-US" altLang="zh-CN" sz="5400" dirty="0" smtClean="0">
                <a:ln w="0"/>
                <a:effectLst>
                  <a:outerShdw blurRad="38100" dist="19050" dir="2700000" algn="tl" rotWithShape="0">
                    <a:schemeClr val="dk1">
                      <a:alpha val="40000"/>
                    </a:schemeClr>
                  </a:outerShdw>
                </a:effectLst>
              </a:rPr>
            </a:br>
            <a:r>
              <a:rPr lang="zh-CN" altLang="en-US" sz="5400" b="1" u="sng" dirty="0" smtClean="0">
                <a:ln w="0"/>
                <a:effectLst>
                  <a:outerShdw blurRad="38100" dist="19050" dir="2700000" algn="tl" rotWithShape="0">
                    <a:schemeClr val="dk1">
                      <a:alpha val="40000"/>
                    </a:schemeClr>
                  </a:outerShdw>
                </a:effectLst>
              </a:rPr>
              <a:t>四大</a:t>
            </a:r>
            <a:r>
              <a:rPr lang="zh-CN" altLang="en-US" sz="5400" dirty="0" smtClean="0">
                <a:ln w="0"/>
                <a:effectLst>
                  <a:outerShdw blurRad="38100" dist="19050" dir="2700000" algn="tl" rotWithShape="0">
                    <a:schemeClr val="dk1">
                      <a:alpha val="40000"/>
                    </a:schemeClr>
                  </a:outerShdw>
                </a:effectLst>
              </a:rPr>
              <a:t>趋势</a:t>
            </a:r>
            <a:r>
              <a:rPr lang="en-US" altLang="zh-CN" sz="5400" dirty="0" smtClean="0">
                <a:ln w="0"/>
                <a:effectLst>
                  <a:outerShdw blurRad="38100" dist="19050" dir="2700000" algn="tl" rotWithShape="0">
                    <a:schemeClr val="dk1">
                      <a:alpha val="40000"/>
                    </a:schemeClr>
                  </a:outerShdw>
                </a:effectLst>
              </a:rPr>
              <a:t>==》</a:t>
            </a:r>
            <a:r>
              <a:rPr lang="zh-CN" altLang="en-US" sz="5400" b="1" u="sng" dirty="0" smtClean="0">
                <a:ln w="0"/>
                <a:effectLst>
                  <a:outerShdw blurRad="38100" dist="19050" dir="2700000" algn="tl" rotWithShape="0">
                    <a:schemeClr val="dk1">
                      <a:alpha val="40000"/>
                    </a:schemeClr>
                  </a:outerShdw>
                </a:effectLst>
              </a:rPr>
              <a:t>九大</a:t>
            </a:r>
            <a:r>
              <a:rPr lang="zh-CN" altLang="en-US" sz="5400" dirty="0" smtClean="0">
                <a:ln w="0"/>
                <a:effectLst>
                  <a:outerShdw blurRad="38100" dist="19050" dir="2700000" algn="tl" rotWithShape="0">
                    <a:schemeClr val="dk1">
                      <a:alpha val="40000"/>
                    </a:schemeClr>
                  </a:outerShdw>
                </a:effectLst>
              </a:rPr>
              <a:t>挑战</a:t>
            </a:r>
            <a:endParaRPr lang="zh-CN" altLang="en-US" sz="5400" dirty="0"/>
          </a:p>
        </p:txBody>
      </p:sp>
      <p:sp>
        <p:nvSpPr>
          <p:cNvPr id="4" name="矩形 3"/>
          <p:cNvSpPr/>
          <p:nvPr/>
        </p:nvSpPr>
        <p:spPr>
          <a:xfrm>
            <a:off x="7099344" y="6141154"/>
            <a:ext cx="4482317" cy="369332"/>
          </a:xfrm>
          <a:prstGeom prst="rect">
            <a:avLst/>
          </a:prstGeom>
        </p:spPr>
        <p:txBody>
          <a:bodyPr wrap="none">
            <a:spAutoFit/>
          </a:bodyPr>
          <a:lstStyle/>
          <a:p>
            <a:r>
              <a:rPr lang="zh-CN" altLang="en-US" dirty="0" smtClean="0"/>
              <a:t>贲可荣</a:t>
            </a:r>
            <a:r>
              <a:rPr lang="en-US" altLang="zh-CN" dirty="0" smtClean="0"/>
              <a:t>——</a:t>
            </a:r>
            <a:r>
              <a:rPr lang="zh-CN" altLang="en-US" dirty="0" smtClean="0"/>
              <a:t>人工智能技术及其应用进展</a:t>
            </a:r>
            <a:r>
              <a:rPr lang="en-US" altLang="zh-CN" dirty="0" smtClean="0"/>
              <a:t>PPT</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Grp="1" noChangeAspect="1"/>
          </p:cNvPicPr>
          <p:nvPr>
            <p:ph idx="1"/>
          </p:nvPr>
        </p:nvPicPr>
        <p:blipFill>
          <a:blip r:embed="rId2"/>
          <a:stretch>
            <a:fillRect/>
          </a:stretch>
        </p:blipFill>
        <p:spPr>
          <a:xfrm>
            <a:off x="841249" y="371883"/>
            <a:ext cx="9942574" cy="616059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613" y="160301"/>
            <a:ext cx="10515600" cy="1141806"/>
          </a:xfrm>
        </p:spPr>
        <p:txBody>
          <a:bodyPr/>
          <a:lstStyle/>
          <a:p>
            <a:r>
              <a:rPr lang="en-US" altLang="zh-CN" dirty="0" smtClean="0"/>
              <a:t>1. Acting in Dynamic environments</a:t>
            </a:r>
            <a:endParaRPr lang="zh-CN" altLang="en-US" dirty="0"/>
          </a:p>
        </p:txBody>
      </p:sp>
      <p:sp>
        <p:nvSpPr>
          <p:cNvPr id="3" name="内容占位符 2"/>
          <p:cNvSpPr>
            <a:spLocks noGrp="1"/>
          </p:cNvSpPr>
          <p:nvPr>
            <p:ph idx="1"/>
          </p:nvPr>
        </p:nvSpPr>
        <p:spPr>
          <a:xfrm>
            <a:off x="838200" y="1294790"/>
            <a:ext cx="10515600" cy="5215737"/>
          </a:xfrm>
        </p:spPr>
        <p:txBody>
          <a:bodyPr>
            <a:normAutofit/>
          </a:bodyPr>
          <a:lstStyle/>
          <a:p>
            <a:pPr marL="0" indent="0">
              <a:buNone/>
            </a:pPr>
            <a:r>
              <a:rPr lang="en-US" altLang="zh-CN" sz="3000" b="1" u="sng" dirty="0" smtClean="0">
                <a:solidFill>
                  <a:srgbClr val="C00000"/>
                </a:solidFill>
              </a:rPr>
              <a:t>R1.</a:t>
            </a:r>
            <a:r>
              <a:rPr lang="zh-CN" altLang="en-US" sz="3000" b="1" u="sng" dirty="0" smtClean="0">
                <a:solidFill>
                  <a:srgbClr val="C00000"/>
                </a:solidFill>
              </a:rPr>
              <a:t>连续或终身学习</a:t>
            </a:r>
            <a:r>
              <a:rPr lang="en-US" altLang="zh-CN" sz="3000" b="1" u="sng" dirty="0" smtClean="0">
                <a:solidFill>
                  <a:srgbClr val="C00000"/>
                </a:solidFill>
              </a:rPr>
              <a:t>(Continual/Lifelong learning)</a:t>
            </a:r>
          </a:p>
          <a:p>
            <a:r>
              <a:rPr lang="zh-CN" altLang="en-US" sz="2400" b="1" dirty="0" smtClean="0"/>
              <a:t>平行世界</a:t>
            </a:r>
            <a:r>
              <a:rPr lang="en-US" altLang="zh-CN" sz="2400" b="1" dirty="0" smtClean="0"/>
              <a:t>: </a:t>
            </a:r>
            <a:r>
              <a:rPr lang="zh-CN" altLang="en-US" sz="2400" dirty="0" smtClean="0"/>
              <a:t>提供强化学习充分挖掘平行世界，提供毫秒级、异构硬件和拥有严格截至时间的系统。</a:t>
            </a:r>
            <a:endParaRPr lang="en-US" altLang="zh-CN" sz="2400" dirty="0" smtClean="0"/>
          </a:p>
          <a:p>
            <a:r>
              <a:rPr lang="zh-CN" altLang="en-US" sz="2400" b="1" dirty="0" smtClean="0"/>
              <a:t>唯快不破</a:t>
            </a:r>
            <a:r>
              <a:rPr lang="en-US" altLang="zh-CN" sz="2400" b="1" dirty="0" smtClean="0"/>
              <a:t>: </a:t>
            </a:r>
            <a:r>
              <a:rPr lang="zh-CN" altLang="en-US" sz="2400" dirty="0" smtClean="0"/>
              <a:t>有效模拟现实环境，随着环境连续，不可预测的变化，但是跑的比环境还快！</a:t>
            </a:r>
            <a:endParaRPr lang="en-US" altLang="zh-CN" sz="2400" dirty="0" smtClean="0"/>
          </a:p>
          <a:p>
            <a:pPr marL="0" indent="0">
              <a:buNone/>
            </a:pPr>
            <a:r>
              <a:rPr lang="en-US" altLang="zh-CN" sz="3000" b="1" u="sng" dirty="0" smtClean="0">
                <a:solidFill>
                  <a:srgbClr val="C00000"/>
                </a:solidFill>
              </a:rPr>
              <a:t>R2</a:t>
            </a:r>
            <a:r>
              <a:rPr lang="en-US" altLang="zh-CN" sz="3000" b="1" u="sng" dirty="0">
                <a:solidFill>
                  <a:srgbClr val="C00000"/>
                </a:solidFill>
              </a:rPr>
              <a:t>.</a:t>
            </a:r>
            <a:r>
              <a:rPr lang="zh-CN" altLang="zh-CN" sz="3000" b="1" u="sng" dirty="0" smtClean="0">
                <a:solidFill>
                  <a:srgbClr val="C00000"/>
                </a:solidFill>
              </a:rPr>
              <a:t>鲁棒决策</a:t>
            </a:r>
            <a:r>
              <a:rPr lang="en-US" altLang="zh-CN" sz="3000" b="1" u="sng" dirty="0" smtClean="0">
                <a:solidFill>
                  <a:srgbClr val="C00000"/>
                </a:solidFill>
              </a:rPr>
              <a:t>(Robust decisions)</a:t>
            </a:r>
            <a:endParaRPr lang="zh-CN" altLang="zh-CN" sz="3000" b="1" u="sng" dirty="0" smtClean="0">
              <a:solidFill>
                <a:srgbClr val="C00000"/>
              </a:solidFill>
            </a:endParaRPr>
          </a:p>
          <a:p>
            <a:r>
              <a:rPr lang="zh-CN" altLang="zh-CN" sz="2400" b="1" dirty="0" smtClean="0"/>
              <a:t>蝴蝶效应</a:t>
            </a:r>
            <a:r>
              <a:rPr lang="en-US" altLang="zh-CN" sz="2400" b="1" dirty="0" smtClean="0"/>
              <a:t>: </a:t>
            </a:r>
            <a:r>
              <a:rPr lang="zh-CN" altLang="zh-CN" sz="2400" dirty="0" smtClean="0"/>
              <a:t>构建微粒度系统</a:t>
            </a:r>
            <a:r>
              <a:rPr lang="zh-CN" altLang="en-US" sz="2400" dirty="0" smtClean="0"/>
              <a:t>以</a:t>
            </a:r>
            <a:r>
              <a:rPr lang="zh-CN" altLang="zh-CN" sz="2400" dirty="0" smtClean="0"/>
              <a:t>自动跟踪捕捉不同来源的噪声。</a:t>
            </a:r>
          </a:p>
          <a:p>
            <a:r>
              <a:rPr lang="zh-CN" altLang="zh-CN" sz="2400" b="1" dirty="0" smtClean="0"/>
              <a:t>信念区间</a:t>
            </a:r>
            <a:r>
              <a:rPr lang="en-US" altLang="zh-CN" sz="2400" b="1" dirty="0" smtClean="0"/>
              <a:t>:</a:t>
            </a:r>
            <a:r>
              <a:rPr lang="zh-CN" altLang="zh-CN" sz="2400" dirty="0" smtClean="0"/>
              <a:t> 构建稳定信念区间的决策系统， 尤其面对未知数据</a:t>
            </a:r>
          </a:p>
          <a:p>
            <a:pPr marL="0" indent="0">
              <a:buNone/>
            </a:pPr>
            <a:r>
              <a:rPr lang="en-US" altLang="zh-CN" sz="3000" b="1" u="sng" dirty="0" smtClean="0">
                <a:solidFill>
                  <a:srgbClr val="C00000"/>
                </a:solidFill>
              </a:rPr>
              <a:t>R3.</a:t>
            </a:r>
            <a:r>
              <a:rPr lang="zh-CN" altLang="zh-CN" sz="3000" b="1" u="sng" dirty="0" smtClean="0">
                <a:solidFill>
                  <a:srgbClr val="C00000"/>
                </a:solidFill>
              </a:rPr>
              <a:t>可解释的决策</a:t>
            </a:r>
            <a:r>
              <a:rPr lang="en-US" altLang="zh-CN" sz="3000" b="1" u="sng" dirty="0" smtClean="0">
                <a:solidFill>
                  <a:srgbClr val="C00000"/>
                </a:solidFill>
              </a:rPr>
              <a:t>(Explainable decisions)</a:t>
            </a:r>
          </a:p>
          <a:p>
            <a:r>
              <a:rPr lang="zh-CN" altLang="zh-CN" sz="2400" b="1" dirty="0" smtClean="0"/>
              <a:t>增强交互</a:t>
            </a:r>
            <a:r>
              <a:rPr lang="en-US" altLang="zh-CN" sz="2400" b="1" dirty="0" smtClean="0"/>
              <a:t>: </a:t>
            </a:r>
            <a:r>
              <a:rPr lang="zh-CN" altLang="zh-CN" sz="2400" dirty="0" smtClean="0"/>
              <a:t>可交互追踪 </a:t>
            </a:r>
            <a:r>
              <a:rPr lang="en-US" altLang="zh-CN" sz="2400" dirty="0" smtClean="0"/>
              <a:t>,</a:t>
            </a:r>
            <a:r>
              <a:rPr lang="zh-CN" altLang="zh-CN" sz="2400" dirty="0" smtClean="0"/>
              <a:t>再现各种分析和决策</a:t>
            </a:r>
            <a:r>
              <a:rPr lang="zh-CN" altLang="en-US" sz="2400" dirty="0" smtClean="0"/>
              <a:t>。</a:t>
            </a:r>
            <a:endParaRPr lang="en-US" altLang="zh-CN" sz="2400" dirty="0" smtClean="0"/>
          </a:p>
          <a:p>
            <a:r>
              <a:rPr lang="zh-CN" altLang="zh-CN" sz="2400" b="1" dirty="0" smtClean="0"/>
              <a:t>溯源归因</a:t>
            </a:r>
            <a:r>
              <a:rPr lang="en-US" altLang="zh-CN" sz="2400" b="1" dirty="0" smtClean="0"/>
              <a:t>: </a:t>
            </a:r>
            <a:r>
              <a:rPr lang="zh-CN" altLang="zh-CN" sz="2400" dirty="0" smtClean="0"/>
              <a:t>可推理引发源</a:t>
            </a:r>
            <a:r>
              <a:rPr lang="zh-CN" altLang="en-US" sz="2400" dirty="0" smtClean="0"/>
              <a:t>。</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7824" y="233453"/>
            <a:ext cx="10329672" cy="929665"/>
          </a:xfrm>
        </p:spPr>
        <p:txBody>
          <a:bodyPr/>
          <a:lstStyle/>
          <a:p>
            <a:r>
              <a:rPr lang="en-US" altLang="zh-CN" dirty="0" smtClean="0"/>
              <a:t>2. Secure AI</a:t>
            </a:r>
            <a:endParaRPr lang="zh-CN" altLang="en-US" dirty="0"/>
          </a:p>
        </p:txBody>
      </p:sp>
      <p:sp>
        <p:nvSpPr>
          <p:cNvPr id="3" name="内容占位符 2"/>
          <p:cNvSpPr>
            <a:spLocks noGrp="1"/>
          </p:cNvSpPr>
          <p:nvPr>
            <p:ph idx="1"/>
          </p:nvPr>
        </p:nvSpPr>
        <p:spPr>
          <a:xfrm>
            <a:off x="838200" y="1309421"/>
            <a:ext cx="10515600" cy="5230368"/>
          </a:xfrm>
        </p:spPr>
        <p:txBody>
          <a:bodyPr/>
          <a:lstStyle/>
          <a:p>
            <a:pPr marL="0" indent="0">
              <a:buNone/>
            </a:pPr>
            <a:r>
              <a:rPr lang="en-US" altLang="zh-CN" sz="3200" b="1" u="sng" dirty="0" smtClean="0">
                <a:solidFill>
                  <a:srgbClr val="C00000"/>
                </a:solidFill>
              </a:rPr>
              <a:t>R4.</a:t>
            </a:r>
            <a:r>
              <a:rPr lang="zh-CN" altLang="zh-CN" sz="3200" b="1" u="sng" dirty="0" smtClean="0">
                <a:solidFill>
                  <a:srgbClr val="C00000"/>
                </a:solidFill>
              </a:rPr>
              <a:t>安全的飞地</a:t>
            </a:r>
            <a:r>
              <a:rPr lang="en-US" altLang="zh-CN" sz="3200" b="1" u="sng" dirty="0" smtClean="0">
                <a:solidFill>
                  <a:srgbClr val="C00000"/>
                </a:solidFill>
              </a:rPr>
              <a:t>(Secure enclaves)</a:t>
            </a:r>
            <a:endParaRPr lang="zh-CN" altLang="zh-CN" sz="3200" b="1" u="sng" dirty="0" smtClean="0">
              <a:solidFill>
                <a:srgbClr val="C00000"/>
              </a:solidFill>
            </a:endParaRPr>
          </a:p>
          <a:p>
            <a:r>
              <a:rPr lang="zh-CN" altLang="zh-CN" dirty="0" smtClean="0"/>
              <a:t>区分保密的</a:t>
            </a:r>
            <a:r>
              <a:rPr lang="en-US" altLang="zh-CN" dirty="0" smtClean="0"/>
              <a:t>AI</a:t>
            </a:r>
            <a:r>
              <a:rPr lang="zh-CN" altLang="zh-CN" dirty="0" smtClean="0"/>
              <a:t>代码和开放的</a:t>
            </a:r>
            <a:r>
              <a:rPr lang="en-US" altLang="zh-CN" dirty="0" smtClean="0"/>
              <a:t>AI</a:t>
            </a:r>
            <a:r>
              <a:rPr lang="zh-CN" altLang="zh-CN" dirty="0" smtClean="0"/>
              <a:t>代码来构建拥有安全飞地的</a:t>
            </a:r>
            <a:r>
              <a:rPr lang="en-US" altLang="zh-CN" dirty="0" smtClean="0"/>
              <a:t>AI</a:t>
            </a:r>
            <a:r>
              <a:rPr lang="zh-CN" altLang="zh-CN" dirty="0" smtClean="0"/>
              <a:t>系统</a:t>
            </a:r>
          </a:p>
          <a:p>
            <a:pPr marL="0" indent="0">
              <a:buNone/>
            </a:pPr>
            <a:r>
              <a:rPr lang="en-US" altLang="zh-CN" sz="3200" b="1" u="sng" dirty="0" smtClean="0">
                <a:solidFill>
                  <a:srgbClr val="C00000"/>
                </a:solidFill>
              </a:rPr>
              <a:t>R5.</a:t>
            </a:r>
            <a:r>
              <a:rPr lang="zh-CN" altLang="zh-CN" sz="3200" b="1" u="sng" dirty="0" smtClean="0">
                <a:solidFill>
                  <a:srgbClr val="C00000"/>
                </a:solidFill>
              </a:rPr>
              <a:t>对抗学习</a:t>
            </a:r>
            <a:r>
              <a:rPr lang="en-US" altLang="zh-CN" sz="3200" b="1" u="sng" dirty="0" smtClean="0">
                <a:solidFill>
                  <a:srgbClr val="C00000"/>
                </a:solidFill>
              </a:rPr>
              <a:t>(Adversarial Learning)</a:t>
            </a:r>
            <a:endParaRPr lang="zh-CN" altLang="zh-CN" sz="3200" b="1" u="sng" dirty="0" smtClean="0">
              <a:solidFill>
                <a:srgbClr val="C00000"/>
              </a:solidFill>
            </a:endParaRPr>
          </a:p>
          <a:p>
            <a:r>
              <a:rPr lang="zh-CN" altLang="zh-CN" dirty="0" smtClean="0"/>
              <a:t>不管训练</a:t>
            </a:r>
            <a:r>
              <a:rPr lang="zh-CN" altLang="en-US" dirty="0" smtClean="0"/>
              <a:t>或</a:t>
            </a:r>
            <a:r>
              <a:rPr lang="zh-CN" altLang="zh-CN" dirty="0" smtClean="0"/>
              <a:t>是预测阶段都要拥有区分敌对虚假输入</a:t>
            </a:r>
            <a:r>
              <a:rPr lang="en-US" altLang="zh-CN" dirty="0" smtClean="0"/>
              <a:t>,</a:t>
            </a:r>
            <a:r>
              <a:rPr lang="zh-CN" altLang="en-US" dirty="0" smtClean="0"/>
              <a:t>并</a:t>
            </a:r>
            <a:r>
              <a:rPr lang="zh-CN" altLang="zh-CN" dirty="0" smtClean="0"/>
              <a:t>在跟踪</a:t>
            </a:r>
            <a:r>
              <a:rPr lang="zh-CN" altLang="en-US" dirty="0" smtClean="0"/>
              <a:t>和</a:t>
            </a:r>
            <a:r>
              <a:rPr lang="zh-CN" altLang="zh-CN" dirty="0" smtClean="0"/>
              <a:t>消除</a:t>
            </a:r>
            <a:r>
              <a:rPr lang="zh-CN" altLang="en-US" dirty="0" smtClean="0"/>
              <a:t>欺诈</a:t>
            </a:r>
            <a:r>
              <a:rPr lang="zh-CN" altLang="zh-CN" dirty="0" smtClean="0"/>
              <a:t>后，重新决策</a:t>
            </a:r>
          </a:p>
          <a:p>
            <a:pPr marL="0" indent="0">
              <a:buNone/>
            </a:pPr>
            <a:r>
              <a:rPr lang="en-US" altLang="zh-CN" sz="3200" b="1" u="sng" dirty="0" smtClean="0">
                <a:solidFill>
                  <a:srgbClr val="C00000"/>
                </a:solidFill>
              </a:rPr>
              <a:t>R6.</a:t>
            </a:r>
            <a:r>
              <a:rPr lang="zh-CN" altLang="zh-CN" sz="3200" b="1" u="sng" dirty="0" smtClean="0">
                <a:solidFill>
                  <a:srgbClr val="C00000"/>
                </a:solidFill>
              </a:rPr>
              <a:t>机</a:t>
            </a:r>
            <a:r>
              <a:rPr lang="zh-CN" altLang="en-US" sz="3200" b="1" u="sng" dirty="0" smtClean="0">
                <a:solidFill>
                  <a:srgbClr val="C00000"/>
                </a:solidFill>
              </a:rPr>
              <a:t>密</a:t>
            </a:r>
            <a:r>
              <a:rPr lang="zh-CN" altLang="zh-CN" sz="3200" b="1" u="sng" dirty="0" smtClean="0">
                <a:solidFill>
                  <a:srgbClr val="C00000"/>
                </a:solidFill>
              </a:rPr>
              <a:t>数据的共</a:t>
            </a:r>
            <a:r>
              <a:rPr lang="zh-CN" altLang="en-US" sz="3200" b="1" u="sng" dirty="0" smtClean="0">
                <a:solidFill>
                  <a:srgbClr val="C00000"/>
                </a:solidFill>
              </a:rPr>
              <a:t>享学</a:t>
            </a:r>
            <a:r>
              <a:rPr lang="zh-CN" altLang="zh-CN" sz="3200" b="1" u="sng" dirty="0" smtClean="0">
                <a:solidFill>
                  <a:srgbClr val="C00000"/>
                </a:solidFill>
              </a:rPr>
              <a:t>习</a:t>
            </a:r>
            <a:r>
              <a:rPr lang="en-US" altLang="zh-CN" sz="3200" b="1" u="sng" dirty="0" smtClean="0">
                <a:solidFill>
                  <a:srgbClr val="C00000"/>
                </a:solidFill>
              </a:rPr>
              <a:t>(Shared learning on confidential data)</a:t>
            </a:r>
            <a:endParaRPr lang="zh-CN" altLang="zh-CN" sz="3200" b="1" u="sng" dirty="0" smtClean="0">
              <a:solidFill>
                <a:srgbClr val="C00000"/>
              </a:solidFill>
            </a:endParaRPr>
          </a:p>
          <a:p>
            <a:r>
              <a:rPr lang="zh-CN" altLang="zh-CN" dirty="0" smtClean="0"/>
              <a:t>跨数据源的学习，但不</a:t>
            </a:r>
            <a:r>
              <a:rPr lang="zh-CN" altLang="en-US" dirty="0" smtClean="0"/>
              <a:t>可</a:t>
            </a:r>
            <a:r>
              <a:rPr lang="zh-CN" altLang="zh-CN" dirty="0" smtClean="0"/>
              <a:t>泄密</a:t>
            </a:r>
            <a:r>
              <a:rPr lang="zh-CN" altLang="en-US" dirty="0" smtClean="0"/>
              <a:t>，即隐私保护学习或数据挖掘</a:t>
            </a:r>
            <a:r>
              <a:rPr lang="zh-CN" altLang="zh-CN" dirty="0" smtClean="0"/>
              <a:t>；激励保密机构开放数据的动因</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3102" y="138354"/>
            <a:ext cx="10515600" cy="1105230"/>
          </a:xfrm>
        </p:spPr>
        <p:txBody>
          <a:bodyPr/>
          <a:lstStyle/>
          <a:p>
            <a:r>
              <a:rPr lang="en-US" altLang="zh-CN" dirty="0" smtClean="0"/>
              <a:t>3. AI-Specific Architectures</a:t>
            </a:r>
            <a:endParaRPr lang="zh-CN" altLang="en-US" dirty="0"/>
          </a:p>
        </p:txBody>
      </p:sp>
      <p:sp>
        <p:nvSpPr>
          <p:cNvPr id="3" name="内容占位符 2"/>
          <p:cNvSpPr>
            <a:spLocks noGrp="1"/>
          </p:cNvSpPr>
          <p:nvPr>
            <p:ph idx="1"/>
          </p:nvPr>
        </p:nvSpPr>
        <p:spPr>
          <a:xfrm>
            <a:off x="838200" y="1594714"/>
            <a:ext cx="10515600" cy="4952389"/>
          </a:xfrm>
        </p:spPr>
        <p:txBody>
          <a:bodyPr/>
          <a:lstStyle/>
          <a:p>
            <a:pPr marL="0" lvl="0" indent="0" fontAlgn="base">
              <a:buNone/>
            </a:pPr>
            <a:r>
              <a:rPr lang="en-US" altLang="zh-CN" sz="3200" b="1" u="sng" dirty="0" smtClean="0">
                <a:solidFill>
                  <a:srgbClr val="C00000"/>
                </a:solidFill>
              </a:rPr>
              <a:t>R7.</a:t>
            </a:r>
            <a:r>
              <a:rPr lang="zh-CN" altLang="zh-CN" sz="3200" b="1" u="sng" dirty="0" smtClean="0">
                <a:solidFill>
                  <a:srgbClr val="C00000"/>
                </a:solidFill>
              </a:rPr>
              <a:t>领域专用硬件</a:t>
            </a:r>
            <a:r>
              <a:rPr lang="en-US" altLang="zh-CN" sz="3200" b="1" u="sng" dirty="0" smtClean="0">
                <a:solidFill>
                  <a:srgbClr val="C00000"/>
                </a:solidFill>
              </a:rPr>
              <a:t>(Domain specific hardware)</a:t>
            </a:r>
            <a:endParaRPr lang="zh-CN" altLang="zh-CN" sz="3200" b="1" u="sng" dirty="0" smtClean="0">
              <a:solidFill>
                <a:srgbClr val="C00000"/>
              </a:solidFill>
            </a:endParaRPr>
          </a:p>
          <a:p>
            <a:r>
              <a:rPr lang="zh-CN" altLang="zh-CN" dirty="0" smtClean="0"/>
              <a:t>提供专用硬件提高效率</a:t>
            </a:r>
            <a:r>
              <a:rPr lang="en-US" altLang="zh-CN" dirty="0" smtClean="0"/>
              <a:t>, </a:t>
            </a:r>
            <a:r>
              <a:rPr lang="zh-CN" altLang="zh-CN" dirty="0" smtClean="0"/>
              <a:t>降低能耗</a:t>
            </a:r>
            <a:r>
              <a:rPr lang="en-US" altLang="zh-CN" dirty="0" smtClean="0"/>
              <a:t>, </a:t>
            </a:r>
            <a:r>
              <a:rPr lang="zh-CN" altLang="zh-CN" dirty="0" smtClean="0"/>
              <a:t>提供软件兼容</a:t>
            </a:r>
            <a:r>
              <a:rPr lang="zh-CN" altLang="en-US" dirty="0" smtClean="0"/>
              <a:t>的</a:t>
            </a:r>
            <a:r>
              <a:rPr lang="zh-CN" altLang="zh-CN" dirty="0" smtClean="0"/>
              <a:t>各种专用硬件</a:t>
            </a:r>
          </a:p>
          <a:p>
            <a:pPr marL="0" lvl="0" indent="0" fontAlgn="base">
              <a:buNone/>
            </a:pPr>
            <a:r>
              <a:rPr lang="en-US" altLang="zh-CN" sz="3200" b="1" u="sng" dirty="0" smtClean="0">
                <a:solidFill>
                  <a:srgbClr val="C00000"/>
                </a:solidFill>
              </a:rPr>
              <a:t>R8.</a:t>
            </a:r>
            <a:r>
              <a:rPr lang="zh-CN" altLang="zh-CN" sz="3200" b="1" u="sng" dirty="0" smtClean="0">
                <a:solidFill>
                  <a:srgbClr val="C00000"/>
                </a:solidFill>
              </a:rPr>
              <a:t>可组合的</a:t>
            </a:r>
            <a:r>
              <a:rPr lang="en-US" altLang="zh-CN" sz="3200" b="1" u="sng" dirty="0" smtClean="0">
                <a:solidFill>
                  <a:srgbClr val="C00000"/>
                </a:solidFill>
              </a:rPr>
              <a:t>AI</a:t>
            </a:r>
            <a:r>
              <a:rPr lang="zh-CN" altLang="zh-CN" sz="3200" b="1" u="sng" dirty="0" smtClean="0">
                <a:solidFill>
                  <a:srgbClr val="C00000"/>
                </a:solidFill>
              </a:rPr>
              <a:t>系统</a:t>
            </a:r>
            <a:r>
              <a:rPr lang="en-US" altLang="zh-CN" sz="3200" b="1" u="sng" dirty="0" smtClean="0">
                <a:solidFill>
                  <a:srgbClr val="C00000"/>
                </a:solidFill>
              </a:rPr>
              <a:t>(</a:t>
            </a:r>
            <a:r>
              <a:rPr lang="en-US" altLang="zh-CN" sz="3200" b="1" u="sng" dirty="0" err="1" smtClean="0">
                <a:solidFill>
                  <a:srgbClr val="C00000"/>
                </a:solidFill>
              </a:rPr>
              <a:t>Composable</a:t>
            </a:r>
            <a:r>
              <a:rPr lang="en-US" altLang="zh-CN" sz="3200" b="1" u="sng" dirty="0" smtClean="0">
                <a:solidFill>
                  <a:srgbClr val="C00000"/>
                </a:solidFill>
              </a:rPr>
              <a:t> AI systems)</a:t>
            </a:r>
            <a:endParaRPr lang="zh-CN" altLang="zh-CN" sz="3200" b="1" u="sng" dirty="0" smtClean="0">
              <a:solidFill>
                <a:srgbClr val="C00000"/>
              </a:solidFill>
            </a:endParaRPr>
          </a:p>
          <a:p>
            <a:r>
              <a:rPr lang="zh-CN" altLang="zh-CN" dirty="0" smtClean="0"/>
              <a:t>开发各种</a:t>
            </a:r>
            <a:r>
              <a:rPr lang="en-US" altLang="zh-CN" dirty="0" smtClean="0"/>
              <a:t>AI</a:t>
            </a:r>
            <a:r>
              <a:rPr lang="zh-CN" altLang="zh-CN" dirty="0" smtClean="0"/>
              <a:t>库</a:t>
            </a:r>
            <a:r>
              <a:rPr lang="en-US" altLang="zh-CN" dirty="0" smtClean="0"/>
              <a:t>, </a:t>
            </a:r>
            <a:r>
              <a:rPr lang="zh-CN" altLang="zh-CN" dirty="0" smtClean="0"/>
              <a:t>模块库</a:t>
            </a:r>
            <a:r>
              <a:rPr lang="en-US" altLang="zh-CN" dirty="0" smtClean="0"/>
              <a:t>, </a:t>
            </a:r>
            <a:r>
              <a:rPr lang="zh-CN" altLang="zh-CN" dirty="0" smtClean="0"/>
              <a:t>简化</a:t>
            </a:r>
            <a:r>
              <a:rPr lang="en-US" altLang="zh-CN" dirty="0" smtClean="0"/>
              <a:t>AI</a:t>
            </a:r>
            <a:r>
              <a:rPr lang="zh-CN" altLang="en-US" dirty="0" smtClean="0"/>
              <a:t>系统开</a:t>
            </a:r>
            <a:r>
              <a:rPr lang="zh-CN" altLang="zh-CN" dirty="0" smtClean="0"/>
              <a:t>发</a:t>
            </a:r>
          </a:p>
          <a:p>
            <a:pPr marL="0" indent="0">
              <a:buNone/>
            </a:pPr>
            <a:r>
              <a:rPr lang="en-US" altLang="zh-CN" sz="3200" b="1" u="sng" dirty="0" smtClean="0">
                <a:solidFill>
                  <a:srgbClr val="C00000"/>
                </a:solidFill>
              </a:rPr>
              <a:t>R9.</a:t>
            </a:r>
            <a:r>
              <a:rPr lang="zh-CN" altLang="zh-CN" sz="3200" b="1" u="sng" dirty="0" smtClean="0">
                <a:solidFill>
                  <a:srgbClr val="C00000"/>
                </a:solidFill>
              </a:rPr>
              <a:t>云边缘系统</a:t>
            </a:r>
            <a:r>
              <a:rPr lang="en-US" altLang="zh-CN" sz="3200" b="1" u="sng" dirty="0" smtClean="0">
                <a:solidFill>
                  <a:srgbClr val="C00000"/>
                </a:solidFill>
              </a:rPr>
              <a:t>(Cloud-edge systems)</a:t>
            </a:r>
            <a:endParaRPr lang="zh-CN" altLang="zh-CN" sz="3200" b="1" u="sng" dirty="0" smtClean="0">
              <a:solidFill>
                <a:srgbClr val="C00000"/>
              </a:solidFill>
            </a:endParaRPr>
          </a:p>
          <a:p>
            <a:r>
              <a:rPr lang="zh-CN" altLang="zh-CN" dirty="0" smtClean="0"/>
              <a:t>增强边缘系统</a:t>
            </a:r>
            <a:r>
              <a:rPr lang="zh-CN" altLang="en-US" dirty="0" smtClean="0"/>
              <a:t>对</a:t>
            </a:r>
            <a:r>
              <a:rPr lang="zh-CN" altLang="zh-CN" dirty="0" smtClean="0"/>
              <a:t>数据</a:t>
            </a:r>
            <a:r>
              <a:rPr lang="zh-CN" altLang="en-US" dirty="0" smtClean="0"/>
              <a:t>的</a:t>
            </a:r>
            <a:r>
              <a:rPr lang="zh-CN" altLang="zh-CN" dirty="0" smtClean="0"/>
              <a:t>智能获取能力</a:t>
            </a:r>
            <a:r>
              <a:rPr lang="zh-CN" altLang="en-US" dirty="0" smtClean="0"/>
              <a:t>。</a:t>
            </a:r>
            <a:endParaRPr lang="zh-CN" altLang="zh-CN" dirty="0" smtClean="0"/>
          </a:p>
          <a:p>
            <a:r>
              <a:rPr lang="zh-CN" altLang="en-US" dirty="0" smtClean="0"/>
              <a:t>使</a:t>
            </a:r>
            <a:r>
              <a:rPr lang="zh-CN" altLang="zh-CN" dirty="0" smtClean="0"/>
              <a:t>云走向计算</a:t>
            </a:r>
            <a:r>
              <a:rPr lang="zh-CN" altLang="en-US" dirty="0" smtClean="0"/>
              <a:t>集</a:t>
            </a:r>
            <a:r>
              <a:rPr lang="zh-CN" altLang="zh-CN" dirty="0" smtClean="0"/>
              <a:t>中型</a:t>
            </a:r>
            <a:r>
              <a:rPr lang="zh-CN" altLang="en-US" dirty="0" smtClean="0"/>
              <a:t>以</a:t>
            </a:r>
            <a:r>
              <a:rPr lang="zh-CN" altLang="zh-CN" dirty="0" smtClean="0"/>
              <a:t>生成高质量决策</a:t>
            </a:r>
            <a:endParaRPr lang="zh-CN" altLang="en-US" dirty="0"/>
          </a:p>
        </p:txBody>
      </p:sp>
      <p:sp>
        <p:nvSpPr>
          <p:cNvPr id="4" name="矩形 3"/>
          <p:cNvSpPr/>
          <p:nvPr/>
        </p:nvSpPr>
        <p:spPr>
          <a:xfrm>
            <a:off x="5141251" y="3244334"/>
            <a:ext cx="1909497" cy="369332"/>
          </a:xfrm>
          <a:prstGeom prst="rect">
            <a:avLst/>
          </a:prstGeom>
        </p:spPr>
        <p:txBody>
          <a:bodyPr wrap="none">
            <a:spAutoFit/>
          </a:bodyPr>
          <a:lstStyle/>
          <a:p>
            <a:r>
              <a:rPr lang="en-US" altLang="zh-CN" dirty="0" smtClean="0"/>
              <a:t>AI</a:t>
            </a:r>
            <a:r>
              <a:rPr lang="zh-CN" altLang="en-US" dirty="0" smtClean="0"/>
              <a:t>发展体系</a:t>
            </a:r>
            <a:r>
              <a:rPr lang="en-US" altLang="zh-CN" dirty="0" smtClean="0"/>
              <a:t>(</a:t>
            </a:r>
            <a:r>
              <a:rPr lang="zh-CN" altLang="en-US" dirty="0" smtClean="0"/>
              <a:t>产业</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5983" y="2223187"/>
            <a:ext cx="10515600" cy="1325563"/>
          </a:xfrm>
        </p:spPr>
        <p:txBody>
          <a:bodyPr>
            <a:normAutofit/>
          </a:bodyPr>
          <a:lstStyle/>
          <a:p>
            <a:pPr algn="ctr"/>
            <a:r>
              <a:rPr lang="zh-CN" altLang="en-US" sz="5400" b="1" dirty="0" smtClean="0"/>
              <a:t>我国的</a:t>
            </a:r>
            <a:r>
              <a:rPr lang="en-US" altLang="zh-CN" sz="5400" b="1" dirty="0" smtClean="0"/>
              <a:t>AI</a:t>
            </a:r>
            <a:r>
              <a:rPr lang="zh-CN" altLang="en-US" sz="5400" b="1" dirty="0" smtClean="0"/>
              <a:t>目标</a:t>
            </a:r>
            <a:endParaRPr lang="zh-CN" altLang="en-US" sz="5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672" y="274638"/>
            <a:ext cx="10549088" cy="939784"/>
          </a:xfrm>
        </p:spPr>
        <p:txBody>
          <a:bodyPr>
            <a:normAutofit/>
          </a:bodyPr>
          <a:lstStyle/>
          <a:p>
            <a:r>
              <a:rPr lang="zh-CN" altLang="en-US" b="1" dirty="0" smtClean="0"/>
              <a:t>我国的</a:t>
            </a:r>
            <a:r>
              <a:rPr lang="en-US" altLang="zh-CN" b="1" dirty="0" smtClean="0"/>
              <a:t>AI</a:t>
            </a:r>
            <a:r>
              <a:rPr lang="zh-CN" altLang="en-US" b="1" dirty="0" smtClean="0"/>
              <a:t>目标</a:t>
            </a:r>
            <a:r>
              <a:rPr lang="en-US" altLang="zh-CN" b="1" dirty="0" smtClean="0"/>
              <a:t>(</a:t>
            </a:r>
            <a:r>
              <a:rPr lang="zh-CN" altLang="en-US" b="1" dirty="0" smtClean="0"/>
              <a:t>战略层面</a:t>
            </a:r>
            <a:r>
              <a:rPr lang="en-US" altLang="zh-CN" b="1" dirty="0" smtClean="0"/>
              <a:t>)</a:t>
            </a:r>
            <a:endParaRPr lang="zh-CN" altLang="en-US" b="1" dirty="0"/>
          </a:p>
        </p:txBody>
      </p:sp>
      <p:sp>
        <p:nvSpPr>
          <p:cNvPr id="3" name="内容占位符 2"/>
          <p:cNvSpPr>
            <a:spLocks noGrp="1"/>
          </p:cNvSpPr>
          <p:nvPr>
            <p:ph idx="1"/>
          </p:nvPr>
        </p:nvSpPr>
        <p:spPr>
          <a:xfrm>
            <a:off x="380960" y="1600201"/>
            <a:ext cx="11296691" cy="4525963"/>
          </a:xfrm>
        </p:spPr>
        <p:txBody>
          <a:bodyPr>
            <a:normAutofit/>
          </a:bodyPr>
          <a:lstStyle/>
          <a:p>
            <a:pPr>
              <a:buNone/>
            </a:pPr>
            <a:r>
              <a:rPr lang="zh-CN" altLang="en-US" dirty="0" smtClean="0"/>
              <a:t>国务院</a:t>
            </a:r>
            <a:r>
              <a:rPr lang="zh-CN" altLang="en-US" b="1" dirty="0" smtClean="0">
                <a:solidFill>
                  <a:srgbClr val="FF0000"/>
                </a:solidFill>
              </a:rPr>
              <a:t>三步走</a:t>
            </a:r>
            <a:r>
              <a:rPr lang="zh-CN" altLang="en-US" dirty="0" smtClean="0"/>
              <a:t>战略目标：</a:t>
            </a:r>
            <a:r>
              <a:rPr lang="en-US" altLang="zh-CN" dirty="0" smtClean="0"/>
              <a:t>《</a:t>
            </a:r>
            <a:r>
              <a:rPr lang="zh-CN" altLang="en-US" sz="2800" dirty="0" smtClean="0"/>
              <a:t>新一代</a:t>
            </a:r>
            <a:r>
              <a:rPr lang="en-US" altLang="zh-CN" sz="2800" dirty="0" smtClean="0"/>
              <a:t>AI</a:t>
            </a:r>
            <a:r>
              <a:rPr lang="zh-CN" altLang="en-US" sz="2800" dirty="0" smtClean="0"/>
              <a:t>发展规划</a:t>
            </a:r>
            <a:r>
              <a:rPr lang="en-US" altLang="zh-CN" sz="2800" dirty="0" smtClean="0"/>
              <a:t>》</a:t>
            </a:r>
          </a:p>
          <a:p>
            <a:pPr>
              <a:buNone/>
            </a:pPr>
            <a:endParaRPr lang="en-US" altLang="zh-CN" sz="2800" dirty="0" smtClean="0"/>
          </a:p>
          <a:p>
            <a:pPr>
              <a:buNone/>
            </a:pPr>
            <a:r>
              <a:rPr lang="zh-CN" altLang="en-US" dirty="0" smtClean="0"/>
              <a:t> 第一步，到 </a:t>
            </a:r>
            <a:r>
              <a:rPr lang="en-US" altLang="zh-CN" u="sng" dirty="0" smtClean="0"/>
              <a:t>2020</a:t>
            </a:r>
            <a:r>
              <a:rPr lang="en-US" altLang="zh-CN" dirty="0" smtClean="0"/>
              <a:t> </a:t>
            </a:r>
            <a:r>
              <a:rPr lang="zh-CN" altLang="en-US" dirty="0" smtClean="0"/>
              <a:t>年</a:t>
            </a:r>
            <a:endParaRPr lang="en-US" altLang="zh-CN" dirty="0" smtClean="0"/>
          </a:p>
          <a:p>
            <a:r>
              <a:rPr lang="en-US" altLang="zh-CN" b="1" u="sng" dirty="0" smtClean="0">
                <a:solidFill>
                  <a:srgbClr val="FF0000"/>
                </a:solidFill>
              </a:rPr>
              <a:t>AI</a:t>
            </a:r>
            <a:r>
              <a:rPr lang="zh-CN" altLang="en-US" b="1" u="sng" dirty="0" smtClean="0">
                <a:solidFill>
                  <a:srgbClr val="FF0000"/>
                </a:solidFill>
              </a:rPr>
              <a:t>总体技术和应用</a:t>
            </a:r>
            <a:r>
              <a:rPr lang="zh-CN" altLang="en-US" dirty="0" smtClean="0"/>
              <a:t>与</a:t>
            </a:r>
            <a:r>
              <a:rPr lang="zh-CN" altLang="en-US" u="sng" dirty="0" smtClean="0"/>
              <a:t>世界先进水平同步</a:t>
            </a:r>
            <a:r>
              <a:rPr lang="zh-CN" altLang="en-US" dirty="0" smtClean="0"/>
              <a:t>，</a:t>
            </a:r>
            <a:endParaRPr lang="en-US" altLang="zh-CN" dirty="0" smtClean="0"/>
          </a:p>
          <a:p>
            <a:pPr>
              <a:buNone/>
            </a:pPr>
            <a:r>
              <a:rPr lang="en-US" altLang="zh-CN" dirty="0" smtClean="0">
                <a:solidFill>
                  <a:srgbClr val="FF0000"/>
                </a:solidFill>
              </a:rPr>
              <a:t>    AI</a:t>
            </a:r>
            <a:r>
              <a:rPr lang="zh-CN" altLang="en-US" dirty="0" smtClean="0">
                <a:solidFill>
                  <a:srgbClr val="FF0000"/>
                </a:solidFill>
              </a:rPr>
              <a:t>产业 </a:t>
            </a:r>
            <a:r>
              <a:rPr lang="zh-CN" altLang="en-US" dirty="0" smtClean="0"/>
              <a:t>成为新的重要经济增长点、技术应用成为改善民生的新途径，有力支撑进入创新型国家行列和实现全面建成小康社会的奋斗目标 。</a:t>
            </a:r>
            <a:endParaRPr lang="en-US" altLang="zh-CN" dirty="0" smtClean="0"/>
          </a:p>
          <a:p>
            <a:pPr>
              <a:buNone/>
            </a:pPr>
            <a:endParaRPr lang="en-US" altLang="zh-CN" dirty="0" smtClean="0"/>
          </a:p>
          <a:p>
            <a:pPr>
              <a:buNone/>
            </a:pPr>
            <a:r>
              <a:rPr lang="zh-CN" altLang="en-US" dirty="0" smtClean="0"/>
              <a:t> 第二步，到 </a:t>
            </a:r>
            <a:r>
              <a:rPr lang="en-US" altLang="zh-CN" u="sng" dirty="0" smtClean="0"/>
              <a:t>2025</a:t>
            </a:r>
            <a:r>
              <a:rPr lang="en-US" altLang="zh-CN" dirty="0" smtClean="0"/>
              <a:t> </a:t>
            </a:r>
            <a:r>
              <a:rPr lang="zh-CN" altLang="en-US" dirty="0" smtClean="0"/>
              <a:t>年</a:t>
            </a:r>
            <a:endParaRPr lang="en-US" altLang="zh-CN" dirty="0" smtClean="0"/>
          </a:p>
          <a:p>
            <a:r>
              <a:rPr lang="en-US" altLang="zh-CN" u="sng" dirty="0" smtClean="0">
                <a:solidFill>
                  <a:srgbClr val="FF0000"/>
                </a:solidFill>
              </a:rPr>
              <a:t>AI</a:t>
            </a:r>
            <a:r>
              <a:rPr lang="zh-CN" altLang="en-US" b="1" u="sng" dirty="0" smtClean="0">
                <a:solidFill>
                  <a:srgbClr val="FF0000"/>
                </a:solidFill>
              </a:rPr>
              <a:t>基础理论</a:t>
            </a:r>
            <a:r>
              <a:rPr lang="zh-CN" altLang="en-US" dirty="0" smtClean="0"/>
              <a:t>实现重大突破，部分技术与应用达到世界领先水平</a:t>
            </a:r>
            <a:endParaRPr lang="en-US" altLang="zh-CN"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61" y="357166"/>
            <a:ext cx="10972800" cy="1011222"/>
          </a:xfrm>
        </p:spPr>
        <p:txBody>
          <a:bodyPr>
            <a:normAutofit/>
          </a:bodyPr>
          <a:lstStyle/>
          <a:p>
            <a:r>
              <a:rPr lang="zh-CN" altLang="en-US" b="1" dirty="0" smtClean="0"/>
              <a:t>我国的</a:t>
            </a:r>
            <a:r>
              <a:rPr lang="en-US" altLang="zh-CN" b="1" dirty="0" smtClean="0"/>
              <a:t>AI</a:t>
            </a:r>
            <a:r>
              <a:rPr lang="zh-CN" altLang="en-US" b="1" dirty="0" smtClean="0"/>
              <a:t>目标</a:t>
            </a:r>
            <a:r>
              <a:rPr lang="en-US" altLang="zh-CN" b="1" dirty="0" smtClean="0"/>
              <a:t>(</a:t>
            </a:r>
            <a:r>
              <a:rPr lang="zh-CN" altLang="en-US" b="1" dirty="0" smtClean="0"/>
              <a:t>战略层面</a:t>
            </a:r>
            <a:r>
              <a:rPr lang="en-US" altLang="zh-CN" b="1" dirty="0" smtClean="0"/>
              <a:t>)</a:t>
            </a:r>
            <a:endParaRPr lang="zh-CN" altLang="en-US" b="1" dirty="0"/>
          </a:p>
        </p:txBody>
      </p:sp>
      <p:sp>
        <p:nvSpPr>
          <p:cNvPr id="3" name="内容占位符 2"/>
          <p:cNvSpPr>
            <a:spLocks noGrp="1"/>
          </p:cNvSpPr>
          <p:nvPr>
            <p:ph idx="1"/>
          </p:nvPr>
        </p:nvSpPr>
        <p:spPr/>
        <p:txBody>
          <a:bodyPr/>
          <a:lstStyle/>
          <a:p>
            <a:pPr>
              <a:buNone/>
            </a:pPr>
            <a:r>
              <a:rPr lang="zh-CN" altLang="en-US" dirty="0" smtClean="0"/>
              <a:t>第三步，到 </a:t>
            </a:r>
            <a:r>
              <a:rPr lang="en-US" altLang="zh-CN" u="sng" dirty="0" smtClean="0"/>
              <a:t>2030</a:t>
            </a:r>
            <a:r>
              <a:rPr lang="en-US" altLang="zh-CN" dirty="0" smtClean="0"/>
              <a:t> </a:t>
            </a:r>
            <a:r>
              <a:rPr lang="zh-CN" altLang="en-US" dirty="0" smtClean="0"/>
              <a:t>年</a:t>
            </a:r>
            <a:endParaRPr lang="en-US" altLang="zh-CN" dirty="0" smtClean="0"/>
          </a:p>
          <a:p>
            <a:r>
              <a:rPr lang="en-US" altLang="zh-CN" sz="3000" u="sng" dirty="0" smtClean="0">
                <a:solidFill>
                  <a:srgbClr val="FF0000"/>
                </a:solidFill>
              </a:rPr>
              <a:t>AI</a:t>
            </a:r>
            <a:r>
              <a:rPr lang="zh-CN" altLang="en-US" sz="3000" b="1" u="sng" dirty="0" smtClean="0">
                <a:solidFill>
                  <a:srgbClr val="FF0000"/>
                </a:solidFill>
              </a:rPr>
              <a:t>理论、 技术与应用</a:t>
            </a:r>
            <a:endParaRPr lang="en-US" altLang="zh-CN" sz="3000" b="1" u="sng" dirty="0" smtClean="0">
              <a:solidFill>
                <a:srgbClr val="FF0000"/>
              </a:solidFill>
            </a:endParaRPr>
          </a:p>
          <a:p>
            <a:pPr>
              <a:buNone/>
            </a:pPr>
            <a:r>
              <a:rPr lang="en-US" altLang="zh-CN" sz="3000" b="1" dirty="0" smtClean="0">
                <a:solidFill>
                  <a:srgbClr val="FF0000"/>
                </a:solidFill>
              </a:rPr>
              <a:t>    </a:t>
            </a:r>
            <a:r>
              <a:rPr lang="zh-CN" altLang="en-US" sz="3000" dirty="0" smtClean="0"/>
              <a:t>总体达到世界领先水平，成为世界主要</a:t>
            </a:r>
            <a:r>
              <a:rPr lang="en-US" altLang="zh-CN" sz="3000" dirty="0" smtClean="0"/>
              <a:t>AI</a:t>
            </a:r>
            <a:r>
              <a:rPr lang="zh-CN" altLang="en-US" sz="3000" dirty="0" smtClean="0"/>
              <a:t>创新中心，智能经济、智能社会取得明显成效</a:t>
            </a:r>
            <a:r>
              <a:rPr lang="en-US" altLang="zh-CN" sz="3000" dirty="0" smtClean="0"/>
              <a:t>,</a:t>
            </a:r>
            <a:r>
              <a:rPr lang="zh-CN" altLang="en-US" sz="3000" dirty="0" smtClean="0"/>
              <a:t>为跻身创新型国家前列和经济强国奠定重要基础</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0780" y="65835"/>
            <a:ext cx="10475783" cy="1143000"/>
          </a:xfrm>
        </p:spPr>
        <p:txBody>
          <a:bodyPr>
            <a:normAutofit/>
          </a:bodyPr>
          <a:lstStyle/>
          <a:p>
            <a:r>
              <a:rPr lang="zh-CN" altLang="en-US" b="1" dirty="0" smtClean="0"/>
              <a:t>我国的</a:t>
            </a:r>
            <a:r>
              <a:rPr lang="en-US" altLang="zh-CN" b="1" dirty="0" smtClean="0"/>
              <a:t>AI</a:t>
            </a:r>
            <a:r>
              <a:rPr lang="zh-CN" altLang="en-US" b="1" dirty="0" smtClean="0"/>
              <a:t>目标</a:t>
            </a:r>
            <a:r>
              <a:rPr lang="en-US" altLang="zh-CN" b="1" dirty="0" smtClean="0"/>
              <a:t>(</a:t>
            </a:r>
            <a:r>
              <a:rPr lang="zh-CN" altLang="en-US" b="1" dirty="0" smtClean="0"/>
              <a:t>战术层面 </a:t>
            </a:r>
            <a:r>
              <a:rPr lang="en-US" altLang="zh-CN" b="1" dirty="0" smtClean="0"/>
              <a:t>AI2.0)</a:t>
            </a:r>
            <a:endParaRPr lang="zh-CN" altLang="en-US" b="1" dirty="0"/>
          </a:p>
        </p:txBody>
      </p:sp>
      <p:sp>
        <p:nvSpPr>
          <p:cNvPr id="3" name="内容占位符 2"/>
          <p:cNvSpPr>
            <a:spLocks noGrp="1"/>
          </p:cNvSpPr>
          <p:nvPr>
            <p:ph idx="1"/>
          </p:nvPr>
        </p:nvSpPr>
        <p:spPr>
          <a:xfrm>
            <a:off x="1238216" y="1367942"/>
            <a:ext cx="10344184" cy="3327150"/>
          </a:xfrm>
        </p:spPr>
        <p:txBody>
          <a:bodyPr>
            <a:normAutofit fontScale="92500" lnSpcReduction="10000"/>
          </a:bodyPr>
          <a:lstStyle/>
          <a:p>
            <a:pPr>
              <a:buNone/>
            </a:pPr>
            <a:r>
              <a:rPr lang="zh-CN" altLang="en-US" sz="3500" b="1" u="sng" dirty="0" smtClean="0"/>
              <a:t>新一代</a:t>
            </a:r>
            <a:r>
              <a:rPr lang="en-US" altLang="zh-CN" sz="3500" b="1" u="sng" dirty="0" smtClean="0"/>
              <a:t>AI</a:t>
            </a:r>
            <a:r>
              <a:rPr lang="zh-CN" altLang="en-US" sz="3500" b="1" u="sng" dirty="0" smtClean="0"/>
              <a:t>发展规划的</a:t>
            </a:r>
            <a:r>
              <a:rPr lang="en-US" altLang="zh-CN" sz="3500" b="1" u="sng" dirty="0" smtClean="0"/>
              <a:t>5</a:t>
            </a:r>
            <a:r>
              <a:rPr lang="zh-CN" altLang="en-US" sz="3500" b="1" u="sng" dirty="0" smtClean="0"/>
              <a:t>个关键技术</a:t>
            </a:r>
            <a:r>
              <a:rPr lang="en-US" altLang="zh-CN" sz="3500" b="1" u="sng" dirty="0" smtClean="0"/>
              <a:t>/</a:t>
            </a:r>
            <a:r>
              <a:rPr lang="zh-CN" altLang="en-US" sz="3500" b="1" u="sng" dirty="0" smtClean="0"/>
              <a:t>重点方向</a:t>
            </a:r>
            <a:endParaRPr lang="en-US" altLang="zh-CN" sz="3500" b="1" u="sng" dirty="0" smtClean="0"/>
          </a:p>
          <a:p>
            <a:pPr>
              <a:buNone/>
            </a:pPr>
            <a:endParaRPr lang="en-US" altLang="zh-CN" sz="2800" dirty="0" smtClean="0"/>
          </a:p>
          <a:p>
            <a:pPr marL="514350" indent="-514350">
              <a:buFont typeface="+mj-lt"/>
              <a:buAutoNum type="arabicPeriod"/>
            </a:pPr>
            <a:r>
              <a:rPr lang="zh-CN" altLang="en-US" dirty="0" smtClean="0"/>
              <a:t>大数据智能</a:t>
            </a:r>
            <a:endParaRPr lang="en-US" altLang="zh-CN" dirty="0" smtClean="0"/>
          </a:p>
          <a:p>
            <a:pPr marL="514350" indent="-514350">
              <a:buFont typeface="+mj-lt"/>
              <a:buAutoNum type="arabicPeriod"/>
            </a:pPr>
            <a:r>
              <a:rPr lang="zh-CN" altLang="en-US" dirty="0" smtClean="0"/>
              <a:t>跨媒体智能</a:t>
            </a:r>
            <a:endParaRPr lang="en-US" altLang="zh-CN" dirty="0" smtClean="0"/>
          </a:p>
          <a:p>
            <a:pPr marL="514350" indent="-514350">
              <a:buFont typeface="+mj-lt"/>
              <a:buAutoNum type="arabicPeriod"/>
            </a:pPr>
            <a:r>
              <a:rPr lang="zh-CN" altLang="en-US" dirty="0" smtClean="0"/>
              <a:t>自主智能</a:t>
            </a:r>
            <a:endParaRPr lang="en-US" altLang="zh-CN" dirty="0" smtClean="0"/>
          </a:p>
          <a:p>
            <a:pPr marL="514350" indent="-514350">
              <a:buFont typeface="+mj-lt"/>
              <a:buAutoNum type="arabicPeriod"/>
            </a:pPr>
            <a:r>
              <a:rPr lang="zh-CN" altLang="en-US" dirty="0" smtClean="0"/>
              <a:t>混合增强智能</a:t>
            </a:r>
            <a:endParaRPr lang="en-US" altLang="zh-CN" dirty="0" smtClean="0"/>
          </a:p>
          <a:p>
            <a:pPr marL="514350" indent="-514350">
              <a:buFont typeface="+mj-lt"/>
              <a:buAutoNum type="arabicPeriod"/>
            </a:pPr>
            <a:r>
              <a:rPr lang="zh-CN" altLang="en-US" dirty="0" smtClean="0"/>
              <a:t>群体智能</a:t>
            </a:r>
            <a:endParaRPr lang="zh-CN" altLang="en-US" dirty="0"/>
          </a:p>
        </p:txBody>
      </p:sp>
      <p:sp>
        <p:nvSpPr>
          <p:cNvPr id="4" name="矩形 3"/>
          <p:cNvSpPr/>
          <p:nvPr/>
        </p:nvSpPr>
        <p:spPr>
          <a:xfrm>
            <a:off x="422031" y="4818186"/>
            <a:ext cx="11350870" cy="1384995"/>
          </a:xfrm>
          <a:prstGeom prst="rect">
            <a:avLst/>
          </a:prstGeom>
        </p:spPr>
        <p:txBody>
          <a:bodyPr wrap="square">
            <a:spAutoFit/>
          </a:bodyPr>
          <a:lstStyle/>
          <a:p>
            <a:r>
              <a:rPr lang="zh-CN" altLang="en-US" sz="2800" dirty="0" smtClean="0"/>
              <a:t>   实现的智能机器最终需拥有</a:t>
            </a:r>
            <a:endParaRPr lang="en-US" altLang="zh-CN" sz="2800" dirty="0" smtClean="0"/>
          </a:p>
          <a:p>
            <a:r>
              <a:rPr lang="en-US" altLang="zh-CN" sz="2800" dirty="0" smtClean="0"/>
              <a:t>    </a:t>
            </a:r>
            <a:r>
              <a:rPr lang="zh-CN" altLang="en-US" sz="2800" u="sng" dirty="0" smtClean="0">
                <a:solidFill>
                  <a:srgbClr val="FF0000"/>
                </a:solidFill>
              </a:rPr>
              <a:t>自主的感知、认知、决策、学习、执行和社会协作能力，符合人类情感、伦理与道德观念</a:t>
            </a:r>
            <a:endParaRPr lang="zh-CN" altLang="en-US" sz="2800" u="sng"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20696" y="2413381"/>
            <a:ext cx="7603541" cy="1325563"/>
          </a:xfrm>
        </p:spPr>
        <p:txBody>
          <a:bodyPr>
            <a:normAutofit/>
          </a:bodyPr>
          <a:lstStyle/>
          <a:p>
            <a:pPr algn="ctr"/>
            <a:r>
              <a:rPr lang="zh-CN" altLang="en-US" sz="4800" dirty="0" smtClean="0"/>
              <a:t>从现象到内涵</a:t>
            </a:r>
            <a:endParaRPr lang="en-US" altLang="zh-CN" sz="48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15" y="312372"/>
            <a:ext cx="10515600" cy="1041644"/>
          </a:xfrm>
        </p:spPr>
        <p:txBody>
          <a:bodyPr/>
          <a:lstStyle/>
          <a:p>
            <a:r>
              <a:rPr lang="zh-CN" altLang="en-US" dirty="0" smtClean="0"/>
              <a:t>新一代</a:t>
            </a:r>
            <a:r>
              <a:rPr lang="en-US" altLang="zh-CN" dirty="0" smtClean="0"/>
              <a:t>AI</a:t>
            </a:r>
            <a:r>
              <a:rPr lang="zh-CN" altLang="en-US" dirty="0" smtClean="0"/>
              <a:t>发展规划暨重大科技项目启动</a:t>
            </a:r>
            <a:endParaRPr lang="zh-CN" altLang="en-US" dirty="0"/>
          </a:p>
        </p:txBody>
      </p:sp>
      <p:sp>
        <p:nvSpPr>
          <p:cNvPr id="3" name="内容占位符 2"/>
          <p:cNvSpPr>
            <a:spLocks noGrp="1"/>
          </p:cNvSpPr>
          <p:nvPr>
            <p:ph idx="1"/>
          </p:nvPr>
        </p:nvSpPr>
        <p:spPr>
          <a:xfrm>
            <a:off x="460375" y="1705707"/>
            <a:ext cx="6304085" cy="3569678"/>
          </a:xfrm>
        </p:spPr>
        <p:txBody>
          <a:bodyPr>
            <a:normAutofit/>
          </a:bodyPr>
          <a:lstStyle/>
          <a:p>
            <a:pPr>
              <a:buNone/>
            </a:pPr>
            <a:r>
              <a:rPr lang="en-US" altLang="zh-CN" sz="3200" b="1" dirty="0" smtClean="0">
                <a:solidFill>
                  <a:srgbClr val="FF0000"/>
                </a:solidFill>
              </a:rPr>
              <a:t> </a:t>
            </a:r>
            <a:r>
              <a:rPr lang="en-US" altLang="zh-CN" sz="3200" b="1" dirty="0" smtClean="0"/>
              <a:t>4</a:t>
            </a:r>
            <a:r>
              <a:rPr lang="zh-CN" altLang="en-US" sz="3200" b="1" dirty="0" smtClean="0"/>
              <a:t>个开放创新平台</a:t>
            </a:r>
            <a:r>
              <a:rPr lang="en-US" altLang="zh-CN" sz="3200" b="1" dirty="0" smtClean="0"/>
              <a:t>(2017-11-15)</a:t>
            </a:r>
          </a:p>
          <a:p>
            <a:pPr>
              <a:buNone/>
            </a:pPr>
            <a:endParaRPr lang="en-US" altLang="zh-CN" sz="3200" b="1" dirty="0" smtClean="0"/>
          </a:p>
          <a:p>
            <a:pPr>
              <a:buNone/>
            </a:pPr>
            <a:r>
              <a:rPr lang="zh-CN" altLang="en-US" dirty="0" smtClean="0"/>
              <a:t>  </a:t>
            </a:r>
            <a:r>
              <a:rPr lang="zh-CN" altLang="en-US" sz="2600" dirty="0" smtClean="0"/>
              <a:t>① </a:t>
            </a:r>
            <a:r>
              <a:rPr lang="zh-CN" altLang="en-US" sz="2600" b="1" dirty="0" smtClean="0">
                <a:solidFill>
                  <a:srgbClr val="FF0000"/>
                </a:solidFill>
              </a:rPr>
              <a:t>自动驾驶  </a:t>
            </a:r>
            <a:r>
              <a:rPr lang="zh-CN" altLang="en-US" sz="2600" dirty="0" smtClean="0"/>
              <a:t>依托</a:t>
            </a:r>
            <a:r>
              <a:rPr lang="zh-CN" altLang="en-US" sz="2600" b="1" u="sng" dirty="0" smtClean="0"/>
              <a:t>百度</a:t>
            </a:r>
            <a:r>
              <a:rPr lang="zh-CN" altLang="en-US" sz="2600" dirty="0" smtClean="0"/>
              <a:t>公司建设</a:t>
            </a:r>
          </a:p>
          <a:p>
            <a:pPr>
              <a:buNone/>
            </a:pPr>
            <a:r>
              <a:rPr lang="zh-CN" altLang="en-US" sz="2600" dirty="0" smtClean="0"/>
              <a:t>  ② </a:t>
            </a:r>
            <a:r>
              <a:rPr lang="zh-CN" altLang="en-US" sz="2600" b="1" dirty="0" smtClean="0">
                <a:solidFill>
                  <a:srgbClr val="FF0000"/>
                </a:solidFill>
              </a:rPr>
              <a:t>城市大脑</a:t>
            </a:r>
            <a:r>
              <a:rPr lang="zh-CN" altLang="en-US" sz="2600" b="1" dirty="0" smtClean="0"/>
              <a:t>  </a:t>
            </a:r>
            <a:r>
              <a:rPr lang="zh-CN" altLang="en-US" sz="2600" dirty="0" smtClean="0"/>
              <a:t>依托</a:t>
            </a:r>
            <a:r>
              <a:rPr lang="zh-CN" altLang="en-US" sz="2600" b="1" u="sng" dirty="0" smtClean="0"/>
              <a:t>阿里云</a:t>
            </a:r>
            <a:r>
              <a:rPr lang="zh-CN" altLang="en-US" sz="2600" dirty="0" smtClean="0"/>
              <a:t>公司建设</a:t>
            </a:r>
          </a:p>
          <a:p>
            <a:pPr>
              <a:buNone/>
            </a:pPr>
            <a:r>
              <a:rPr lang="zh-CN" altLang="en-US" sz="2600" dirty="0" smtClean="0"/>
              <a:t>  ③ </a:t>
            </a:r>
            <a:r>
              <a:rPr lang="zh-CN" altLang="en-US" sz="2600" b="1" dirty="0" smtClean="0">
                <a:solidFill>
                  <a:srgbClr val="FF0000"/>
                </a:solidFill>
              </a:rPr>
              <a:t>医疗影像  </a:t>
            </a:r>
            <a:r>
              <a:rPr lang="zh-CN" altLang="en-US" sz="2600" dirty="0" smtClean="0"/>
              <a:t>依托</a:t>
            </a:r>
            <a:r>
              <a:rPr lang="zh-CN" altLang="en-US" sz="2600" b="1" u="sng" dirty="0" smtClean="0"/>
              <a:t>腾讯</a:t>
            </a:r>
            <a:r>
              <a:rPr lang="zh-CN" altLang="en-US" sz="2600" dirty="0" smtClean="0"/>
              <a:t>公司建设</a:t>
            </a:r>
          </a:p>
          <a:p>
            <a:pPr>
              <a:buNone/>
            </a:pPr>
            <a:r>
              <a:rPr lang="zh-CN" altLang="en-US" sz="2600" dirty="0" smtClean="0"/>
              <a:t>  ④ </a:t>
            </a:r>
            <a:r>
              <a:rPr lang="zh-CN" altLang="en-US" sz="2600" b="1" dirty="0" smtClean="0">
                <a:solidFill>
                  <a:srgbClr val="FF0000"/>
                </a:solidFill>
              </a:rPr>
              <a:t>智能语音  </a:t>
            </a:r>
            <a:r>
              <a:rPr lang="zh-CN" altLang="en-US" sz="2600" dirty="0" smtClean="0"/>
              <a:t>依托</a:t>
            </a:r>
            <a:r>
              <a:rPr lang="zh-CN" altLang="en-US" sz="2600" b="1" u="sng" dirty="0" smtClean="0"/>
              <a:t>科大讯飞</a:t>
            </a:r>
            <a:r>
              <a:rPr lang="zh-CN" altLang="en-US" sz="2600" dirty="0" smtClean="0"/>
              <a:t>公司建设</a:t>
            </a:r>
            <a:endParaRPr lang="zh-CN" altLang="en-US" sz="2600" dirty="0"/>
          </a:p>
        </p:txBody>
      </p:sp>
      <p:sp>
        <p:nvSpPr>
          <p:cNvPr id="1026" name="AutoShape 2" descr="https://mmbiz.qpic.cn/mmbiz_jpg/3QdXlNYeWk042YCHXAd6x4JqqIiaeXKcM3L1NnN2NM34fOlW7Jk2Y3Mx8g3POciajA9fsc6OibVuKuIZmckKUsgww/640?wx_fmt=jpeg&amp;tp=webp&amp;wxfrom=5&amp;wx_lazy=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https://mmbiz.qpic.cn/mmbiz_jpg/3QdXlNYeWk042YCHXAd6x4JqqIiaeXKcM3L1NnN2NM34fOlW7Jk2Y3Mx8g3POciajA9fsc6OibVuKuIZmckKUsgww/640?wx_fmt=jpeg&amp;tp=webp&amp;wxfrom=5&amp;wx_lazy=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 name="图片 6" descr="图1.JPG"/>
          <p:cNvPicPr>
            <a:picLocks noChangeAspect="1"/>
          </p:cNvPicPr>
          <p:nvPr/>
        </p:nvPicPr>
        <p:blipFill>
          <a:blip r:embed="rId2"/>
          <a:stretch>
            <a:fillRect/>
          </a:stretch>
        </p:blipFill>
        <p:spPr>
          <a:xfrm>
            <a:off x="6771014" y="2057400"/>
            <a:ext cx="5042918" cy="2699238"/>
          </a:xfrm>
          <a:prstGeom prst="rect">
            <a:avLst/>
          </a:prstGeom>
        </p:spPr>
      </p:pic>
      <p:sp>
        <p:nvSpPr>
          <p:cNvPr id="8" name="矩形 7"/>
          <p:cNvSpPr/>
          <p:nvPr/>
        </p:nvSpPr>
        <p:spPr>
          <a:xfrm>
            <a:off x="5662246" y="5435797"/>
            <a:ext cx="5961185" cy="338554"/>
          </a:xfrm>
          <a:prstGeom prst="rect">
            <a:avLst/>
          </a:prstGeom>
        </p:spPr>
        <p:txBody>
          <a:bodyPr wrap="square">
            <a:spAutoFit/>
          </a:bodyPr>
          <a:lstStyle/>
          <a:p>
            <a:r>
              <a:rPr lang="en-US" altLang="zh-CN" sz="1600" dirty="0" smtClean="0"/>
              <a:t>https://mp.weixin.qq.com/s/TJZTwY22y9Wx_5mwNUYA1A</a:t>
            </a:r>
            <a:endParaRPr lang="zh-CN" altLang="en-US" sz="16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3842" y="211505"/>
            <a:ext cx="10515600" cy="1119861"/>
          </a:xfrm>
        </p:spPr>
        <p:txBody>
          <a:bodyPr/>
          <a:lstStyle/>
          <a:p>
            <a:r>
              <a:rPr lang="zh-CN" altLang="en-US" u="sng" smtClean="0"/>
              <a:t>部分</a:t>
            </a:r>
            <a:r>
              <a:rPr lang="en-US" altLang="zh-CN" u="sng" dirty="0" smtClean="0"/>
              <a:t>AI</a:t>
            </a:r>
            <a:r>
              <a:rPr lang="zh-CN" altLang="en-US" u="sng" dirty="0" smtClean="0"/>
              <a:t>状况</a:t>
            </a:r>
            <a:r>
              <a:rPr lang="en-US" altLang="zh-CN" u="sng" dirty="0" smtClean="0"/>
              <a:t>: </a:t>
            </a:r>
            <a:r>
              <a:rPr lang="zh-CN" altLang="en-US" b="1" dirty="0" smtClean="0"/>
              <a:t>人才状况</a:t>
            </a:r>
            <a:endParaRPr lang="zh-CN" altLang="en-US" b="1" dirty="0"/>
          </a:p>
        </p:txBody>
      </p:sp>
      <p:sp>
        <p:nvSpPr>
          <p:cNvPr id="3" name="内容占位符 2"/>
          <p:cNvSpPr>
            <a:spLocks noGrp="1"/>
          </p:cNvSpPr>
          <p:nvPr>
            <p:ph idx="1"/>
          </p:nvPr>
        </p:nvSpPr>
        <p:spPr>
          <a:xfrm>
            <a:off x="841248" y="1638605"/>
            <a:ext cx="10972800" cy="4769510"/>
          </a:xfrm>
        </p:spPr>
        <p:txBody>
          <a:bodyPr>
            <a:normAutofit/>
          </a:bodyPr>
          <a:lstStyle/>
          <a:p>
            <a:r>
              <a:rPr lang="zh-CN" altLang="en-US" sz="2800" dirty="0" smtClean="0"/>
              <a:t>目前</a:t>
            </a:r>
            <a:r>
              <a:rPr lang="en-US" sz="2800" dirty="0" smtClean="0"/>
              <a:t>AI</a:t>
            </a:r>
            <a:r>
              <a:rPr lang="zh-CN" altLang="en-US" sz="2800" dirty="0" smtClean="0"/>
              <a:t>人才市场：</a:t>
            </a:r>
            <a:r>
              <a:rPr lang="zh-CN" altLang="en-US" sz="2800" u="sng" dirty="0" smtClean="0">
                <a:solidFill>
                  <a:srgbClr val="FF0000"/>
                </a:solidFill>
              </a:rPr>
              <a:t>全球稀缺，供不应求</a:t>
            </a:r>
            <a:r>
              <a:rPr lang="zh-CN" altLang="en-US" sz="2800" dirty="0" smtClean="0"/>
              <a:t>！</a:t>
            </a:r>
            <a:endParaRPr lang="en-US" sz="2800" dirty="0" smtClean="0"/>
          </a:p>
          <a:p>
            <a:pPr>
              <a:buNone/>
            </a:pPr>
            <a:r>
              <a:rPr lang="zh-CN" altLang="en-US" sz="2800" dirty="0" smtClean="0"/>
              <a:t>    需更大规模的投入</a:t>
            </a:r>
            <a:r>
              <a:rPr lang="zh-CN" altLang="en-US" sz="2800" u="sng" dirty="0" smtClean="0">
                <a:solidFill>
                  <a:srgbClr val="FF0000"/>
                </a:solidFill>
              </a:rPr>
              <a:t>基础教育和研究</a:t>
            </a:r>
            <a:r>
              <a:rPr lang="zh-CN" altLang="en-US" sz="2800" dirty="0" smtClean="0"/>
              <a:t>，当下</a:t>
            </a:r>
            <a:r>
              <a:rPr lang="en-US" sz="2800" dirty="0" smtClean="0"/>
              <a:t>AI</a:t>
            </a:r>
            <a:r>
              <a:rPr lang="zh-CN" altLang="en-US" sz="2800" dirty="0" smtClean="0">
                <a:solidFill>
                  <a:srgbClr val="FF0000"/>
                </a:solidFill>
              </a:rPr>
              <a:t>仍是非常新的领域</a:t>
            </a:r>
            <a:r>
              <a:rPr lang="zh-CN" altLang="en-US" sz="2800" dirty="0" smtClean="0"/>
              <a:t>，如 果不对上游的教育和研究，加大力度支持的话，不管从人才的角度，还是从整个领域的角度，会出现一个危机，</a:t>
            </a:r>
            <a:r>
              <a:rPr lang="zh-CN" altLang="en-US" sz="2800" dirty="0" smtClean="0">
                <a:solidFill>
                  <a:srgbClr val="FF0000"/>
                </a:solidFill>
              </a:rPr>
              <a:t>把企业界和学术界结合在一起，大家共同努力，共同培养更多的</a:t>
            </a:r>
            <a:r>
              <a:rPr lang="en-US" sz="2800" dirty="0" smtClean="0">
                <a:solidFill>
                  <a:srgbClr val="FF0000"/>
                </a:solidFill>
              </a:rPr>
              <a:t>AI</a:t>
            </a:r>
            <a:r>
              <a:rPr lang="zh-CN" altLang="en-US" sz="2800" dirty="0" smtClean="0">
                <a:solidFill>
                  <a:srgbClr val="FF0000"/>
                </a:solidFill>
              </a:rPr>
              <a:t>人才。</a:t>
            </a:r>
            <a:endParaRPr lang="en-US" altLang="zh-CN" sz="2800" dirty="0" smtClean="0">
              <a:solidFill>
                <a:srgbClr val="FF0000"/>
              </a:solidFill>
            </a:endParaRPr>
          </a:p>
          <a:p>
            <a:pPr>
              <a:buNone/>
            </a:pPr>
            <a:r>
              <a:rPr lang="en-US" altLang="zh-CN" dirty="0" smtClean="0">
                <a:solidFill>
                  <a:srgbClr val="FF0000"/>
                </a:solidFill>
              </a:rPr>
              <a:t> </a:t>
            </a:r>
            <a:r>
              <a:rPr lang="en-US" altLang="zh-CN" sz="2400" dirty="0" smtClean="0">
                <a:solidFill>
                  <a:srgbClr val="FF0000"/>
                </a:solidFill>
              </a:rPr>
              <a:t>[</a:t>
            </a:r>
            <a:r>
              <a:rPr lang="zh-CN" altLang="en-US" sz="2400" dirty="0" smtClean="0">
                <a:solidFill>
                  <a:srgbClr val="FF0000"/>
                </a:solidFill>
              </a:rPr>
              <a:t>斯坦福大学，</a:t>
            </a:r>
            <a:r>
              <a:rPr lang="en-US" altLang="zh-CN" sz="2400" dirty="0" smtClean="0">
                <a:solidFill>
                  <a:srgbClr val="FF0000"/>
                </a:solidFill>
              </a:rPr>
              <a:t>Google</a:t>
            </a:r>
            <a:r>
              <a:rPr lang="zh-CN" altLang="en-US" sz="2400" dirty="0" smtClean="0">
                <a:solidFill>
                  <a:srgbClr val="FF0000"/>
                </a:solidFill>
              </a:rPr>
              <a:t>云计算实验室首席 李飞飞教授</a:t>
            </a:r>
            <a:r>
              <a:rPr lang="en-US" altLang="zh-CN" sz="2400" dirty="0" smtClean="0">
                <a:solidFill>
                  <a:srgbClr val="FF0000"/>
                </a:solidFill>
              </a:rPr>
              <a:t>]</a:t>
            </a:r>
          </a:p>
          <a:p>
            <a:pPr marL="457200" indent="-457200"/>
            <a:r>
              <a:rPr lang="zh-CN" altLang="en-US" sz="2800" dirty="0" smtClean="0"/>
              <a:t>有多少“</a:t>
            </a:r>
            <a:r>
              <a:rPr lang="zh-CN" altLang="en-US" sz="2800" dirty="0" smtClean="0">
                <a:solidFill>
                  <a:srgbClr val="FF0000"/>
                </a:solidFill>
              </a:rPr>
              <a:t>智能人工</a:t>
            </a:r>
            <a:r>
              <a:rPr lang="zh-CN" altLang="en-US" sz="2800" dirty="0" smtClean="0"/>
              <a:t>”就有多少“</a:t>
            </a:r>
            <a:r>
              <a:rPr lang="zh-CN" altLang="en-US" sz="2800" dirty="0" smtClean="0">
                <a:solidFill>
                  <a:srgbClr val="FF0000"/>
                </a:solidFill>
              </a:rPr>
              <a:t>人工智能</a:t>
            </a:r>
            <a:r>
              <a:rPr lang="zh-CN" altLang="en-US" sz="2800" dirty="0" smtClean="0"/>
              <a:t>”。 </a:t>
            </a:r>
            <a:endParaRPr lang="en-US" altLang="zh-CN" sz="2800" dirty="0" smtClean="0"/>
          </a:p>
          <a:p>
            <a:pPr marL="457200" indent="-457200">
              <a:buNone/>
            </a:pPr>
            <a:r>
              <a:rPr lang="en-US" altLang="zh-CN" dirty="0" smtClean="0">
                <a:solidFill>
                  <a:srgbClr val="FF0000"/>
                </a:solidFill>
              </a:rPr>
              <a:t>  </a:t>
            </a:r>
            <a:r>
              <a:rPr lang="en-US" altLang="zh-CN" sz="2400" dirty="0" smtClean="0">
                <a:solidFill>
                  <a:srgbClr val="FF0000"/>
                </a:solidFill>
              </a:rPr>
              <a:t>[</a:t>
            </a:r>
            <a:r>
              <a:rPr lang="zh-CN" altLang="en-US" sz="2400" dirty="0" smtClean="0">
                <a:solidFill>
                  <a:srgbClr val="FF0000"/>
                </a:solidFill>
              </a:rPr>
              <a:t>南京大学 周志华教授</a:t>
            </a:r>
            <a:r>
              <a:rPr lang="en-US" altLang="zh-CN" sz="2400" dirty="0" smtClean="0">
                <a:solidFill>
                  <a:srgbClr val="FF0000"/>
                </a:solidFill>
              </a:rPr>
              <a:t>]</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838200" y="438912"/>
            <a:ext cx="8839810" cy="965607"/>
          </a:xfrm>
        </p:spPr>
        <p:txBody>
          <a:bodyPr>
            <a:noAutofit/>
          </a:bodyPr>
          <a:lstStyle/>
          <a:p>
            <a:pPr>
              <a:buNone/>
            </a:pPr>
            <a:r>
              <a:rPr lang="en-US" altLang="zh-CN" sz="4400" dirty="0" smtClean="0"/>
              <a:t>【</a:t>
            </a:r>
            <a:r>
              <a:rPr lang="zh-CN" altLang="en-US" sz="4400" dirty="0" smtClean="0"/>
              <a:t>牛津报告</a:t>
            </a:r>
            <a:r>
              <a:rPr lang="en-US" altLang="zh-CN" sz="4400" dirty="0" smtClean="0"/>
              <a:t>】《</a:t>
            </a:r>
            <a:r>
              <a:rPr lang="zh-CN" altLang="en-US" sz="4400" dirty="0" smtClean="0"/>
              <a:t>解码中国</a:t>
            </a:r>
            <a:r>
              <a:rPr lang="en-US" altLang="zh-CN" sz="4400" dirty="0" smtClean="0"/>
              <a:t>AI</a:t>
            </a:r>
            <a:r>
              <a:rPr lang="zh-CN" altLang="en-US" sz="4400" dirty="0" smtClean="0"/>
              <a:t>梦</a:t>
            </a:r>
            <a:r>
              <a:rPr lang="en-US" altLang="zh-CN" sz="4400" dirty="0" smtClean="0"/>
              <a:t>》</a:t>
            </a:r>
          </a:p>
          <a:p>
            <a:pPr>
              <a:buNone/>
            </a:pPr>
            <a:endParaRPr lang="en-US" altLang="zh-CN" sz="4400" dirty="0" smtClean="0"/>
          </a:p>
          <a:p>
            <a:pPr>
              <a:buNone/>
            </a:pPr>
            <a:r>
              <a:rPr lang="zh-CN" altLang="en-US" dirty="0" smtClean="0"/>
              <a:t>   </a:t>
            </a:r>
            <a:r>
              <a:rPr lang="zh-CN" altLang="en-US" sz="3200" dirty="0" smtClean="0"/>
              <a:t>考察了中国</a:t>
            </a:r>
            <a:r>
              <a:rPr lang="en-US" altLang="zh-CN" sz="3200" dirty="0" smtClean="0"/>
              <a:t>AI</a:t>
            </a:r>
            <a:r>
              <a:rPr lang="zh-CN" altLang="en-US" sz="3200" dirty="0" smtClean="0"/>
              <a:t>的战略和背景，综合</a:t>
            </a:r>
            <a:r>
              <a:rPr lang="zh-CN" altLang="en-US" sz="3200" b="1" u="sng" dirty="0" smtClean="0"/>
              <a:t>硬件、数据、人才、算法和产业等核心驱动力</a:t>
            </a:r>
            <a:r>
              <a:rPr lang="zh-CN" altLang="en-US" sz="3200" dirty="0" smtClean="0"/>
              <a:t>，提出“国家</a:t>
            </a:r>
            <a:r>
              <a:rPr lang="en-US" altLang="zh-CN" sz="3200" dirty="0" smtClean="0"/>
              <a:t>AI</a:t>
            </a:r>
            <a:r>
              <a:rPr lang="zh-CN" altLang="en-US" sz="3200" dirty="0" smtClean="0"/>
              <a:t>潜力指数”，对比中美后发现中国当前</a:t>
            </a:r>
            <a:r>
              <a:rPr lang="en-US" altLang="zh-CN" sz="3200" dirty="0" smtClean="0"/>
              <a:t>AI</a:t>
            </a:r>
            <a:r>
              <a:rPr lang="zh-CN" altLang="en-US" sz="3200" dirty="0" smtClean="0"/>
              <a:t>实力约为美国的一半（</a:t>
            </a:r>
            <a:r>
              <a:rPr lang="en-US" altLang="zh-CN" sz="3200" b="1" u="sng" dirty="0" smtClean="0">
                <a:solidFill>
                  <a:srgbClr val="FF0000"/>
                </a:solidFill>
              </a:rPr>
              <a:t>17</a:t>
            </a:r>
            <a:r>
              <a:rPr lang="zh-CN" altLang="en-US" sz="3200" b="1" u="sng" dirty="0" smtClean="0">
                <a:solidFill>
                  <a:srgbClr val="FF0000"/>
                </a:solidFill>
              </a:rPr>
              <a:t>：</a:t>
            </a:r>
            <a:r>
              <a:rPr lang="en-US" altLang="zh-CN" sz="3200" b="1" u="sng" dirty="0" smtClean="0">
                <a:solidFill>
                  <a:srgbClr val="FF0000"/>
                </a:solidFill>
              </a:rPr>
              <a:t>33</a:t>
            </a:r>
            <a:r>
              <a:rPr lang="zh-CN" altLang="en-US" sz="3200" dirty="0" smtClean="0"/>
              <a:t>），除了数据，在其他方面均处于落后水平。</a:t>
            </a:r>
            <a:endParaRPr lang="zh-CN" altLang="en-US" sz="3200" dirty="0"/>
          </a:p>
        </p:txBody>
      </p:sp>
      <p:sp>
        <p:nvSpPr>
          <p:cNvPr id="4" name="矩形 3"/>
          <p:cNvSpPr/>
          <p:nvPr/>
        </p:nvSpPr>
        <p:spPr>
          <a:xfrm>
            <a:off x="5460017" y="5811970"/>
            <a:ext cx="5851282" cy="369332"/>
          </a:xfrm>
          <a:prstGeom prst="rect">
            <a:avLst/>
          </a:prstGeom>
        </p:spPr>
        <p:txBody>
          <a:bodyPr wrap="none">
            <a:spAutoFit/>
          </a:bodyPr>
          <a:lstStyle/>
          <a:p>
            <a:r>
              <a:rPr lang="en-US" dirty="0" smtClean="0"/>
              <a:t>https://mp.weixin.qq.com/s/FMuCSFOh4eyBDFXxqnUUiQ</a:t>
            </a:r>
            <a:endParaRPr lang="zh-CN" altLang="en-US" dirty="0"/>
          </a:p>
        </p:txBody>
      </p:sp>
      <p:pic>
        <p:nvPicPr>
          <p:cNvPr id="5" name="内容占位符 3"/>
          <p:cNvPicPr>
            <a:picLocks noChangeAspect="1"/>
          </p:cNvPicPr>
          <p:nvPr/>
        </p:nvPicPr>
        <p:blipFill>
          <a:blip r:embed="rId2"/>
          <a:stretch>
            <a:fillRect/>
          </a:stretch>
        </p:blipFill>
        <p:spPr>
          <a:xfrm>
            <a:off x="9402786" y="96412"/>
            <a:ext cx="2638033" cy="1603355"/>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29030" y="1580084"/>
            <a:ext cx="709575" cy="2554545"/>
          </a:xfrm>
          <a:prstGeom prst="rect">
            <a:avLst/>
          </a:prstGeom>
        </p:spPr>
        <p:txBody>
          <a:bodyPr wrap="square">
            <a:spAutoFit/>
          </a:bodyPr>
          <a:lstStyle/>
          <a:p>
            <a:r>
              <a:rPr lang="zh-CN" altLang="en-US" sz="4000" dirty="0" smtClean="0"/>
              <a:t>牛津报告</a:t>
            </a:r>
            <a:endParaRPr lang="zh-CN" altLang="en-US" sz="4000" dirty="0"/>
          </a:p>
        </p:txBody>
      </p:sp>
      <p:pic>
        <p:nvPicPr>
          <p:cNvPr id="7" name="图片 6"/>
          <p:cNvPicPr>
            <a:picLocks noChangeAspect="1"/>
          </p:cNvPicPr>
          <p:nvPr/>
        </p:nvPicPr>
        <p:blipFill>
          <a:blip r:embed="rId2"/>
          <a:stretch>
            <a:fillRect/>
          </a:stretch>
        </p:blipFill>
        <p:spPr>
          <a:xfrm>
            <a:off x="2014654" y="52586"/>
            <a:ext cx="7963280" cy="6805414"/>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25769" y="1908120"/>
            <a:ext cx="10363200" cy="1470025"/>
          </a:xfrm>
        </p:spPr>
        <p:txBody>
          <a:bodyPr/>
          <a:lstStyle/>
          <a:p>
            <a:r>
              <a:rPr lang="zh-CN" altLang="en-US" dirty="0" smtClean="0"/>
              <a:t>机器学习简介</a:t>
            </a:r>
            <a:r>
              <a:rPr lang="en-US" altLang="zh-CN" dirty="0" smtClean="0"/>
              <a:t>-part 2</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8681" y="1306246"/>
            <a:ext cx="9934651" cy="4351338"/>
          </a:xfrm>
        </p:spPr>
        <p:txBody>
          <a:bodyPr>
            <a:normAutofit/>
          </a:bodyPr>
          <a:lstStyle/>
          <a:p>
            <a:r>
              <a:rPr lang="zh-CN" altLang="en-US" sz="3600" dirty="0" smtClean="0"/>
              <a:t>概念</a:t>
            </a:r>
            <a:endParaRPr lang="en-US" altLang="zh-CN" sz="3600" dirty="0" smtClean="0"/>
          </a:p>
          <a:p>
            <a:r>
              <a:rPr lang="zh-CN" altLang="en-US" sz="3600" dirty="0" smtClean="0"/>
              <a:t>学习系统</a:t>
            </a:r>
            <a:endParaRPr lang="en-US" altLang="zh-CN" sz="3600" dirty="0" smtClean="0"/>
          </a:p>
          <a:p>
            <a:r>
              <a:rPr lang="zh-CN" altLang="en-US" sz="3600" dirty="0" smtClean="0"/>
              <a:t>学习方法</a:t>
            </a:r>
            <a:endParaRPr lang="en-US" altLang="zh-CN" sz="3600" dirty="0" smtClean="0"/>
          </a:p>
          <a:p>
            <a:r>
              <a:rPr lang="zh-CN" altLang="en-US" sz="3600" dirty="0" smtClean="0"/>
              <a:t>学习过程</a:t>
            </a:r>
            <a:endParaRPr lang="en-US" altLang="zh-CN" sz="3600" dirty="0" smtClean="0"/>
          </a:p>
          <a:p>
            <a:r>
              <a:rPr lang="zh-CN" altLang="en-US" sz="3600" dirty="0" smtClean="0"/>
              <a:t>建模和模型选择</a:t>
            </a:r>
            <a:endParaRPr lang="en-US" altLang="zh-CN" sz="3600" dirty="0" smtClean="0"/>
          </a:p>
          <a:p>
            <a:r>
              <a:rPr lang="zh-CN" altLang="en-US" sz="3600" dirty="0" smtClean="0"/>
              <a:t>表示学习</a:t>
            </a:r>
            <a:endParaRPr lang="en-US" altLang="zh-CN" sz="3600" dirty="0" smtClean="0"/>
          </a:p>
          <a:p>
            <a:r>
              <a:rPr lang="zh-CN" altLang="en-US" sz="3600" dirty="0" smtClean="0"/>
              <a:t>结束语</a:t>
            </a:r>
            <a:endParaRPr lang="zh-CN" altLang="en-US" sz="36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7461" y="284659"/>
            <a:ext cx="10515600" cy="1046708"/>
          </a:xfrm>
        </p:spPr>
        <p:txBody>
          <a:bodyPr>
            <a:normAutofit/>
          </a:bodyPr>
          <a:lstStyle/>
          <a:p>
            <a:r>
              <a:rPr lang="zh-CN" altLang="en-US" dirty="0" smtClean="0"/>
              <a:t>概念：何为机器学习</a:t>
            </a:r>
            <a:endParaRPr lang="zh-CN" altLang="en-US" dirty="0"/>
          </a:p>
        </p:txBody>
      </p:sp>
      <p:sp>
        <p:nvSpPr>
          <p:cNvPr id="3" name="内容占位符 2"/>
          <p:cNvSpPr>
            <a:spLocks noGrp="1"/>
          </p:cNvSpPr>
          <p:nvPr>
            <p:ph idx="1"/>
          </p:nvPr>
        </p:nvSpPr>
        <p:spPr>
          <a:xfrm>
            <a:off x="838200" y="1382573"/>
            <a:ext cx="10515600" cy="5142585"/>
          </a:xfrm>
        </p:spPr>
        <p:txBody>
          <a:bodyPr>
            <a:normAutofit fontScale="92500" lnSpcReduction="10000"/>
          </a:bodyPr>
          <a:lstStyle/>
          <a:p>
            <a:pPr>
              <a:buNone/>
            </a:pPr>
            <a:r>
              <a:rPr lang="zh-CN" altLang="en-US" sz="3200" b="1" u="sng" dirty="0" smtClean="0">
                <a:solidFill>
                  <a:srgbClr val="FF0000"/>
                </a:solidFill>
              </a:rPr>
              <a:t>（通俗定义）</a:t>
            </a:r>
            <a:endParaRPr lang="en-US" altLang="zh-CN" sz="3200" b="1" u="sng" dirty="0" smtClean="0">
              <a:solidFill>
                <a:srgbClr val="FF0000"/>
              </a:solidFill>
            </a:endParaRPr>
          </a:p>
          <a:p>
            <a:pPr>
              <a:buNone/>
            </a:pPr>
            <a:endParaRPr lang="en-US" altLang="zh-CN" sz="3200" b="1" u="sng" dirty="0" smtClean="0">
              <a:solidFill>
                <a:srgbClr val="FF0000"/>
              </a:solidFill>
            </a:endParaRPr>
          </a:p>
          <a:p>
            <a:pPr>
              <a:buNone/>
            </a:pPr>
            <a:r>
              <a:rPr lang="zh-CN" altLang="en-US" sz="3200" b="1" u="sng" dirty="0" smtClean="0">
                <a:solidFill>
                  <a:srgbClr val="FF0000"/>
                </a:solidFill>
              </a:rPr>
              <a:t>  任何通过数据训练的学习算法的相关研究都属于机器学习</a:t>
            </a:r>
            <a:endParaRPr lang="en-US" altLang="zh-CN" sz="3200" b="1" u="sng" dirty="0" smtClean="0">
              <a:solidFill>
                <a:srgbClr val="FF0000"/>
              </a:solidFill>
            </a:endParaRPr>
          </a:p>
          <a:p>
            <a:endParaRPr lang="en-US" altLang="zh-CN" b="1" u="sng" dirty="0" smtClean="0">
              <a:solidFill>
                <a:srgbClr val="FF0000"/>
              </a:solidFill>
            </a:endParaRPr>
          </a:p>
          <a:p>
            <a:pPr>
              <a:buNone/>
            </a:pPr>
            <a:r>
              <a:rPr lang="zh-CN" altLang="en-US" dirty="0" smtClean="0"/>
              <a:t>  </a:t>
            </a:r>
            <a:r>
              <a:rPr lang="zh-CN" altLang="en-US" sz="3000" u="sng" dirty="0" smtClean="0"/>
              <a:t>经典</a:t>
            </a:r>
            <a:r>
              <a:rPr lang="en-US" altLang="zh-CN" sz="3000" u="sng" dirty="0" smtClean="0"/>
              <a:t>ML</a:t>
            </a:r>
            <a:r>
              <a:rPr lang="zh-CN" altLang="en-US" sz="3000" u="sng" dirty="0" smtClean="0"/>
              <a:t>算法</a:t>
            </a:r>
            <a:r>
              <a:rPr lang="en-US" altLang="zh-CN" sz="3000" dirty="0" smtClean="0"/>
              <a:t>: </a:t>
            </a:r>
          </a:p>
          <a:p>
            <a:pPr>
              <a:buNone/>
            </a:pPr>
            <a:r>
              <a:rPr lang="en-US" dirty="0" smtClean="0"/>
              <a:t>   K</a:t>
            </a:r>
            <a:r>
              <a:rPr lang="en-US" altLang="zh-CN" dirty="0" smtClean="0"/>
              <a:t>-</a:t>
            </a:r>
            <a:r>
              <a:rPr lang="zh-CN" altLang="en-US" dirty="0" smtClean="0"/>
              <a:t>线性回归（</a:t>
            </a:r>
            <a:r>
              <a:rPr lang="en-US" dirty="0" smtClean="0"/>
              <a:t>Linear Regression)</a:t>
            </a:r>
            <a:r>
              <a:rPr lang="zh-CN" altLang="en-US" dirty="0" smtClean="0"/>
              <a:t> ；</a:t>
            </a:r>
            <a:endParaRPr lang="en-US" altLang="zh-CN" dirty="0" smtClean="0"/>
          </a:p>
          <a:p>
            <a:pPr>
              <a:buNone/>
            </a:pPr>
            <a:r>
              <a:rPr lang="en-US" dirty="0" smtClean="0"/>
              <a:t>   K</a:t>
            </a:r>
            <a:r>
              <a:rPr lang="en-US" altLang="zh-CN" dirty="0" smtClean="0"/>
              <a:t>-</a:t>
            </a:r>
            <a:r>
              <a:rPr lang="zh-CN" altLang="en-US" dirty="0" smtClean="0"/>
              <a:t>均值聚类方法（</a:t>
            </a:r>
            <a:r>
              <a:rPr lang="en-US" altLang="zh-CN" dirty="0" smtClean="0"/>
              <a:t>K-means);</a:t>
            </a:r>
          </a:p>
          <a:p>
            <a:pPr>
              <a:buNone/>
            </a:pPr>
            <a:r>
              <a:rPr lang="zh-CN" altLang="en-US" dirty="0" smtClean="0"/>
              <a:t>   主成分分析</a:t>
            </a:r>
            <a:r>
              <a:rPr lang="en-US" altLang="zh-CN" dirty="0" smtClean="0"/>
              <a:t>(</a:t>
            </a:r>
            <a:r>
              <a:rPr lang="en-US" dirty="0" smtClean="0"/>
              <a:t>Principal Component Analysis-PCA</a:t>
            </a:r>
            <a:r>
              <a:rPr lang="zh-CN" altLang="en-US" dirty="0" smtClean="0"/>
              <a:t>）</a:t>
            </a:r>
            <a:r>
              <a:rPr lang="en-US" altLang="zh-CN" dirty="0" smtClean="0"/>
              <a:t>;</a:t>
            </a:r>
          </a:p>
          <a:p>
            <a:pPr>
              <a:buNone/>
            </a:pPr>
            <a:r>
              <a:rPr lang="zh-CN" altLang="en-US" dirty="0" smtClean="0"/>
              <a:t>   决策树（</a:t>
            </a:r>
            <a:r>
              <a:rPr lang="en-US" dirty="0" smtClean="0"/>
              <a:t>Decision Trees)</a:t>
            </a:r>
            <a:r>
              <a:rPr lang="zh-CN" altLang="en-US" dirty="0" smtClean="0"/>
              <a:t>和随机森林（</a:t>
            </a:r>
            <a:r>
              <a:rPr lang="en-US" dirty="0" smtClean="0"/>
              <a:t>Random Forest</a:t>
            </a:r>
            <a:r>
              <a:rPr lang="zh-CN" altLang="en-US" dirty="0" smtClean="0"/>
              <a:t>）</a:t>
            </a:r>
            <a:r>
              <a:rPr lang="en-US" altLang="zh-CN" dirty="0" smtClean="0"/>
              <a:t>;</a:t>
            </a:r>
          </a:p>
          <a:p>
            <a:pPr>
              <a:buNone/>
            </a:pPr>
            <a:r>
              <a:rPr lang="zh-CN" altLang="en-US" dirty="0" smtClean="0"/>
              <a:t>   支持向量机（</a:t>
            </a:r>
            <a:r>
              <a:rPr lang="en-US" dirty="0" smtClean="0"/>
              <a:t>Support Vector Machines</a:t>
            </a:r>
            <a:r>
              <a:rPr lang="zh-CN" altLang="en-US" dirty="0" smtClean="0"/>
              <a:t>）</a:t>
            </a:r>
            <a:r>
              <a:rPr lang="en-US" altLang="zh-CN" dirty="0" smtClean="0"/>
              <a:t>;</a:t>
            </a:r>
          </a:p>
          <a:p>
            <a:pPr>
              <a:buNone/>
            </a:pPr>
            <a:r>
              <a:rPr lang="en-US" altLang="zh-CN" dirty="0" smtClean="0"/>
              <a:t>   </a:t>
            </a:r>
            <a:r>
              <a:rPr lang="zh-CN" altLang="en-US" dirty="0" smtClean="0"/>
              <a:t>人工神经网络（</a:t>
            </a:r>
            <a:r>
              <a:rPr lang="en-US" dirty="0" smtClean="0"/>
              <a:t>Artificial Neural Networks</a:t>
            </a:r>
            <a:r>
              <a:rPr lang="zh-CN" altLang="en-US" dirty="0" smtClean="0"/>
              <a:t>）</a:t>
            </a:r>
          </a:p>
          <a:p>
            <a:endParaRPr lang="zh-CN" altLang="en-US" u="sng" dirty="0" smtClean="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108"/>
            <a:ext cx="10515600" cy="5547856"/>
          </a:xfrm>
        </p:spPr>
        <p:txBody>
          <a:bodyPr>
            <a:normAutofit/>
          </a:bodyPr>
          <a:lstStyle/>
          <a:p>
            <a:pPr>
              <a:buNone/>
            </a:pPr>
            <a:r>
              <a:rPr lang="zh-CN" altLang="en-US" sz="3200" dirty="0" smtClean="0"/>
              <a:t>正式些的定义</a:t>
            </a:r>
            <a:endParaRPr lang="en-US" altLang="zh-CN" sz="3200" dirty="0" smtClean="0"/>
          </a:p>
          <a:p>
            <a:pPr>
              <a:buNone/>
            </a:pPr>
            <a:endParaRPr lang="en-US" altLang="zh-CN" sz="3200" dirty="0" smtClean="0"/>
          </a:p>
          <a:p>
            <a:pPr>
              <a:buNone/>
            </a:pPr>
            <a:r>
              <a:rPr lang="zh-CN" altLang="en-US" sz="3200" dirty="0" smtClean="0">
                <a:solidFill>
                  <a:srgbClr val="FF0000"/>
                </a:solidFill>
              </a:rPr>
              <a:t>      利用</a:t>
            </a:r>
            <a:r>
              <a:rPr lang="zh-CN" altLang="en-US" sz="3200" u="sng" dirty="0" smtClean="0">
                <a:solidFill>
                  <a:srgbClr val="FF0000"/>
                </a:solidFill>
              </a:rPr>
              <a:t>经验</a:t>
            </a:r>
            <a:r>
              <a:rPr lang="zh-CN" altLang="en-US" sz="3200" dirty="0" smtClean="0">
                <a:solidFill>
                  <a:srgbClr val="FF0000"/>
                </a:solidFill>
              </a:rPr>
              <a:t>改善系统自身的性能！</a:t>
            </a:r>
            <a:endParaRPr lang="en-US" altLang="zh-CN" sz="3200" dirty="0" smtClean="0">
              <a:solidFill>
                <a:srgbClr val="FF0000"/>
              </a:solidFill>
            </a:endParaRPr>
          </a:p>
          <a:p>
            <a:pPr>
              <a:buNone/>
            </a:pPr>
            <a:endParaRPr lang="en-US" altLang="zh-CN" sz="3200" dirty="0" smtClean="0">
              <a:solidFill>
                <a:srgbClr val="FF0000"/>
              </a:solidFill>
            </a:endParaRPr>
          </a:p>
          <a:p>
            <a:pPr>
              <a:buNone/>
            </a:pPr>
            <a:r>
              <a:rPr lang="zh-CN" altLang="en-US" sz="3200" dirty="0" smtClean="0"/>
              <a:t>更具体点是：</a:t>
            </a:r>
          </a:p>
          <a:p>
            <a:pPr>
              <a:buNone/>
            </a:pPr>
            <a:r>
              <a:rPr lang="en-US" altLang="zh-CN" sz="3200" dirty="0" smtClean="0">
                <a:solidFill>
                  <a:srgbClr val="FF0000"/>
                </a:solidFill>
              </a:rPr>
              <a:t>  </a:t>
            </a:r>
            <a:r>
              <a:rPr lang="zh-CN" altLang="en-US" sz="3200" u="sng" dirty="0" smtClean="0">
                <a:solidFill>
                  <a:srgbClr val="FF0000"/>
                </a:solidFill>
              </a:rPr>
              <a:t>学习</a:t>
            </a:r>
            <a:r>
              <a:rPr lang="zh-CN" altLang="en-US" sz="3200" dirty="0" smtClean="0"/>
              <a:t>是一个蕴含特定目的的</a:t>
            </a:r>
            <a:r>
              <a:rPr lang="zh-CN" altLang="en-US" sz="3200" u="sng" dirty="0" smtClean="0"/>
              <a:t>知识获取过程</a:t>
            </a:r>
            <a:r>
              <a:rPr lang="zh-CN" altLang="en-US" sz="3200" dirty="0" smtClean="0"/>
              <a:t>，其</a:t>
            </a:r>
            <a:r>
              <a:rPr lang="zh-CN" altLang="en-US" sz="3200" dirty="0" smtClean="0">
                <a:solidFill>
                  <a:srgbClr val="FF0000"/>
                </a:solidFill>
              </a:rPr>
              <a:t>内部</a:t>
            </a:r>
            <a:r>
              <a:rPr lang="zh-CN" altLang="en-US" sz="3200" dirty="0" smtClean="0"/>
              <a:t>表现为</a:t>
            </a:r>
            <a:r>
              <a:rPr lang="zh-CN" altLang="en-US" sz="3200" u="sng" dirty="0" smtClean="0"/>
              <a:t>新知识的不断建立和修正</a:t>
            </a:r>
            <a:r>
              <a:rPr lang="zh-CN" altLang="en-US" sz="3200" dirty="0" smtClean="0"/>
              <a:t>，而</a:t>
            </a:r>
            <a:r>
              <a:rPr lang="zh-CN" altLang="en-US" sz="3200" dirty="0" smtClean="0">
                <a:solidFill>
                  <a:srgbClr val="FF0000"/>
                </a:solidFill>
              </a:rPr>
              <a:t>外部</a:t>
            </a:r>
            <a:r>
              <a:rPr lang="zh-CN" altLang="en-US" sz="3200" dirty="0" smtClean="0"/>
              <a:t>则表现为</a:t>
            </a:r>
            <a:r>
              <a:rPr lang="zh-CN" altLang="en-US" sz="3200" u="sng" dirty="0" smtClean="0"/>
              <a:t>性能改善</a:t>
            </a:r>
            <a:r>
              <a:rPr lang="zh-CN" altLang="en-US" sz="3200" dirty="0" smtClean="0"/>
              <a:t>。</a:t>
            </a:r>
            <a:endParaRPr lang="en-US" altLang="zh-CN" sz="3200" dirty="0" smtClean="0"/>
          </a:p>
          <a:p>
            <a:pPr marL="514350" indent="-514350"/>
            <a:r>
              <a:rPr lang="zh-CN" altLang="en-US" sz="3200" u="sng" dirty="0" smtClean="0">
                <a:solidFill>
                  <a:srgbClr val="FF0000"/>
                </a:solidFill>
              </a:rPr>
              <a:t>经验</a:t>
            </a:r>
            <a:r>
              <a:rPr lang="en-US" altLang="zh-CN" sz="3200" dirty="0" smtClean="0"/>
              <a:t>(</a:t>
            </a:r>
            <a:r>
              <a:rPr lang="zh-CN" altLang="en-US" sz="3200" dirty="0" smtClean="0"/>
              <a:t>数据和常识</a:t>
            </a:r>
            <a:r>
              <a:rPr lang="en-US" altLang="zh-CN" sz="3200" dirty="0" smtClean="0"/>
              <a:t>)</a:t>
            </a:r>
            <a:r>
              <a:rPr lang="zh-CN" altLang="en-US" sz="3200" dirty="0" smtClean="0"/>
              <a:t>，在此更多指的是数据，即从数据中总结规律用于将来的预测</a:t>
            </a:r>
            <a:endParaRPr lang="en-US" altLang="zh-CN" sz="3200" dirty="0" smtClean="0"/>
          </a:p>
          <a:p>
            <a:pPr marL="514350" indent="-514350"/>
            <a:r>
              <a:rPr lang="zh-CN" altLang="en-US" sz="3200" u="sng" dirty="0" smtClean="0">
                <a:solidFill>
                  <a:srgbClr val="FF0000"/>
                </a:solidFill>
              </a:rPr>
              <a:t>具体如何学习</a:t>
            </a:r>
            <a:r>
              <a:rPr lang="en-US" altLang="zh-CN" sz="3200" dirty="0" smtClean="0"/>
              <a:t>--- </a:t>
            </a:r>
            <a:r>
              <a:rPr lang="zh-CN" altLang="en-US" sz="3200" dirty="0" smtClean="0"/>
              <a:t>视数据包含的信息相应学习</a:t>
            </a:r>
            <a:endParaRPr lang="zh-CN" altLang="en-US" sz="32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30629"/>
          </a:xfrm>
        </p:spPr>
        <p:txBody>
          <a:bodyPr/>
          <a:lstStyle/>
          <a:p>
            <a:pPr algn="ctr"/>
            <a:r>
              <a:rPr lang="zh-CN" altLang="en-US" dirty="0" smtClean="0"/>
              <a:t>学习系统</a:t>
            </a:r>
            <a:endParaRPr lang="zh-CN" alt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p:cNvGraphicFramePr>
          <p:nvPr>
            <p:extLst>
              <p:ext uri="{D42A27DB-BD31-4B8C-83A1-F6EECF244321}">
                <p14:modId xmlns:p14="http://schemas.microsoft.com/office/powerpoint/2010/main" xmlns="" val="1376889133"/>
              </p:ext>
            </p:extLst>
          </p:nvPr>
        </p:nvGraphicFramePr>
        <p:xfrm>
          <a:off x="1881554" y="1626575"/>
          <a:ext cx="8757138" cy="4334609"/>
        </p:xfrm>
        <a:graphic>
          <a:graphicData uri="http://schemas.openxmlformats.org/presentationml/2006/ole">
            <p:oleObj spid="_x0000_s113666" r:id="rId3" imgW="9908476" imgH="4230000" progId="">
              <p:embed/>
            </p:oleObj>
          </a:graphicData>
        </a:graphic>
      </p:graphicFrame>
    </p:spTree>
    <p:extLst>
      <p:ext uri="{BB962C8B-B14F-4D97-AF65-F5344CB8AC3E}">
        <p14:creationId xmlns:p14="http://schemas.microsoft.com/office/powerpoint/2010/main" xmlns="" val="10117275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815" y="365126"/>
            <a:ext cx="10456985" cy="980098"/>
          </a:xfrm>
        </p:spPr>
        <p:txBody>
          <a:bodyPr/>
          <a:lstStyle/>
          <a:p>
            <a:r>
              <a:rPr lang="zh-CN" altLang="en-US" dirty="0" smtClean="0"/>
              <a:t>  系统涉及</a:t>
            </a:r>
            <a:endParaRPr lang="zh-CN" altLang="en-US" dirty="0"/>
          </a:p>
        </p:txBody>
      </p:sp>
      <p:sp>
        <p:nvSpPr>
          <p:cNvPr id="3" name="内容占位符 2"/>
          <p:cNvSpPr>
            <a:spLocks noGrp="1"/>
          </p:cNvSpPr>
          <p:nvPr>
            <p:ph idx="1"/>
          </p:nvPr>
        </p:nvSpPr>
        <p:spPr>
          <a:xfrm>
            <a:off x="1688124" y="2048608"/>
            <a:ext cx="9709637" cy="3429000"/>
          </a:xfrm>
        </p:spPr>
        <p:txBody>
          <a:bodyPr>
            <a:normAutofit/>
          </a:bodyPr>
          <a:lstStyle/>
          <a:p>
            <a:r>
              <a:rPr lang="zh-CN" altLang="en-US" sz="3200" dirty="0" smtClean="0"/>
              <a:t>数据层面</a:t>
            </a:r>
            <a:endParaRPr lang="en-US" altLang="zh-CN" sz="3200" dirty="0" smtClean="0"/>
          </a:p>
          <a:p>
            <a:endParaRPr lang="en-US" altLang="zh-CN" sz="3200" dirty="0" smtClean="0"/>
          </a:p>
          <a:p>
            <a:r>
              <a:rPr lang="zh-CN" altLang="en-US" sz="3200" dirty="0"/>
              <a:t>模型</a:t>
            </a:r>
            <a:r>
              <a:rPr lang="zh-CN" altLang="en-US" sz="3200" dirty="0" smtClean="0"/>
              <a:t>层面</a:t>
            </a:r>
            <a:endParaRPr lang="en-US" altLang="zh-CN" sz="3200" dirty="0" smtClean="0"/>
          </a:p>
          <a:p>
            <a:endParaRPr lang="en-US" altLang="zh-CN" sz="3200" dirty="0" smtClean="0"/>
          </a:p>
          <a:p>
            <a:r>
              <a:rPr lang="zh-CN" altLang="en-US" sz="3200" dirty="0" smtClean="0"/>
              <a:t>学习层面</a:t>
            </a:r>
            <a:endParaRPr lang="zh-CN" altLang="en-US" sz="3200" dirty="0"/>
          </a:p>
        </p:txBody>
      </p:sp>
    </p:spTree>
    <p:extLst>
      <p:ext uri="{BB962C8B-B14F-4D97-AF65-F5344CB8AC3E}">
        <p14:creationId xmlns:p14="http://schemas.microsoft.com/office/powerpoint/2010/main" xmlns="" val="3335134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939784"/>
          </a:xfrm>
        </p:spPr>
        <p:txBody>
          <a:bodyPr>
            <a:normAutofit/>
          </a:bodyPr>
          <a:lstStyle/>
          <a:p>
            <a:r>
              <a:rPr lang="zh-CN" altLang="en-US" b="1" dirty="0" smtClean="0"/>
              <a:t>博弈</a:t>
            </a:r>
            <a:r>
              <a:rPr lang="en-US" altLang="zh-CN" b="1" dirty="0" smtClean="0"/>
              <a:t>: </a:t>
            </a:r>
            <a:r>
              <a:rPr lang="en-US" altLang="zh-CN" b="1" dirty="0" err="1" smtClean="0">
                <a:latin typeface="黑体" pitchFamily="49" charset="-122"/>
                <a:ea typeface="黑体" pitchFamily="49" charset="-122"/>
              </a:rPr>
              <a:t>AlphaGo</a:t>
            </a:r>
            <a:endParaRPr lang="zh-CN" altLang="en-US" dirty="0"/>
          </a:p>
        </p:txBody>
      </p:sp>
      <p:sp>
        <p:nvSpPr>
          <p:cNvPr id="3" name="内容占位符 2"/>
          <p:cNvSpPr>
            <a:spLocks noGrp="1"/>
          </p:cNvSpPr>
          <p:nvPr>
            <p:ph idx="1"/>
          </p:nvPr>
        </p:nvSpPr>
        <p:spPr>
          <a:xfrm>
            <a:off x="741484" y="1327638"/>
            <a:ext cx="10750062" cy="5055577"/>
          </a:xfrm>
        </p:spPr>
        <p:txBody>
          <a:bodyPr/>
          <a:lstStyle/>
          <a:p>
            <a:r>
              <a:rPr lang="zh-CN" altLang="en-US" b="1" dirty="0" smtClean="0">
                <a:latin typeface="黑体" pitchFamily="49" charset="-122"/>
                <a:ea typeface="黑体" pitchFamily="49" charset="-122"/>
              </a:rPr>
              <a:t>以大比分战胜围棋世界冠军李世石</a:t>
            </a:r>
          </a:p>
          <a:p>
            <a:endParaRPr lang="zh-CN" altLang="en-US" dirty="0"/>
          </a:p>
        </p:txBody>
      </p:sp>
      <p:pic>
        <p:nvPicPr>
          <p:cNvPr id="5" name="Picture 4" descr="“围棋”的图片搜索结果"/>
          <p:cNvPicPr>
            <a:picLocks noChangeAspect="1" noChangeArrowheads="1"/>
          </p:cNvPicPr>
          <p:nvPr/>
        </p:nvPicPr>
        <p:blipFill>
          <a:blip r:embed="rId2"/>
          <a:srcRect/>
          <a:stretch>
            <a:fillRect/>
          </a:stretch>
        </p:blipFill>
        <p:spPr bwMode="auto">
          <a:xfrm>
            <a:off x="4505999" y="2165981"/>
            <a:ext cx="6858048" cy="3585905"/>
          </a:xfrm>
          <a:prstGeom prst="rect">
            <a:avLst/>
          </a:prstGeom>
          <a:noFill/>
          <a:ln w="9525">
            <a:noFill/>
            <a:miter lim="800000"/>
            <a:headEnd/>
            <a:tailEnd/>
          </a:ln>
        </p:spPr>
      </p:pic>
      <p:sp>
        <p:nvSpPr>
          <p:cNvPr id="6" name="矩形 5"/>
          <p:cNvSpPr/>
          <p:nvPr/>
        </p:nvSpPr>
        <p:spPr>
          <a:xfrm>
            <a:off x="827951" y="2240846"/>
            <a:ext cx="3327925" cy="3416320"/>
          </a:xfrm>
          <a:prstGeom prst="rect">
            <a:avLst/>
          </a:prstGeom>
        </p:spPr>
        <p:txBody>
          <a:bodyPr wrap="square">
            <a:spAutoFit/>
          </a:bodyPr>
          <a:lstStyle/>
          <a:p>
            <a:r>
              <a:rPr lang="en-US" altLang="zh-CN" sz="2400" b="1" dirty="0" err="1" smtClean="0">
                <a:latin typeface="黑体" pitchFamily="49" charset="-122"/>
                <a:ea typeface="黑体" pitchFamily="49" charset="-122"/>
              </a:rPr>
              <a:t>AlphaGo</a:t>
            </a:r>
            <a:r>
              <a:rPr lang="zh-CN" altLang="en-US" sz="2400" b="1" dirty="0" smtClean="0">
                <a:latin typeface="黑体" pitchFamily="49" charset="-122"/>
                <a:ea typeface="黑体" pitchFamily="49" charset="-122"/>
              </a:rPr>
              <a:t>基于人类的</a:t>
            </a:r>
            <a:r>
              <a:rPr lang="en-US" altLang="zh-CN" sz="2400" b="1" dirty="0" smtClean="0">
                <a:latin typeface="黑体" pitchFamily="49" charset="-122"/>
                <a:ea typeface="黑体" pitchFamily="49" charset="-122"/>
              </a:rPr>
              <a:t>3000</a:t>
            </a:r>
            <a:r>
              <a:rPr lang="zh-CN" altLang="en-US" sz="2400" b="1" dirty="0" smtClean="0">
                <a:latin typeface="黑体" pitchFamily="49" charset="-122"/>
                <a:ea typeface="黑体" pitchFamily="49" charset="-122"/>
              </a:rPr>
              <a:t>万多棋局训练</a:t>
            </a:r>
            <a:endParaRPr lang="en-US" altLang="zh-CN" sz="2400" b="1" dirty="0" smtClean="0">
              <a:latin typeface="黑体" pitchFamily="49" charset="-122"/>
              <a:ea typeface="黑体" pitchFamily="49" charset="-122"/>
            </a:endParaRPr>
          </a:p>
          <a:p>
            <a:endParaRPr lang="en-US" altLang="zh-CN" sz="2400" b="1" dirty="0" smtClean="0">
              <a:latin typeface="黑体" pitchFamily="49" charset="-122"/>
              <a:ea typeface="黑体" pitchFamily="49" charset="-122"/>
            </a:endParaRPr>
          </a:p>
          <a:p>
            <a:r>
              <a:rPr lang="zh-CN" altLang="en-US" sz="2400" b="1" u="sng" dirty="0" smtClean="0">
                <a:solidFill>
                  <a:srgbClr val="FF0000"/>
                </a:solidFill>
                <a:latin typeface="黑体" pitchFamily="49" charset="-122"/>
                <a:ea typeface="黑体" pitchFamily="49" charset="-122"/>
              </a:rPr>
              <a:t>技术</a:t>
            </a:r>
            <a:r>
              <a:rPr lang="zh-CN" altLang="en-US" sz="2400" b="1" dirty="0" smtClean="0">
                <a:solidFill>
                  <a:srgbClr val="FF0000"/>
                </a:solidFill>
                <a:latin typeface="黑体" pitchFamily="49" charset="-122"/>
                <a:ea typeface="黑体" pitchFamily="49" charset="-122"/>
              </a:rPr>
              <a:t>：</a:t>
            </a:r>
            <a:endParaRPr lang="en-US" altLang="zh-CN" sz="2400" b="1" dirty="0" smtClean="0">
              <a:solidFill>
                <a:srgbClr val="FF0000"/>
              </a:solidFill>
              <a:latin typeface="黑体" pitchFamily="49" charset="-122"/>
              <a:ea typeface="黑体" pitchFamily="49" charset="-122"/>
            </a:endParaRPr>
          </a:p>
          <a:p>
            <a:r>
              <a:rPr lang="zh-CN" altLang="en-US" sz="2400" b="1" u="sng" dirty="0" smtClean="0">
                <a:solidFill>
                  <a:srgbClr val="FF0000"/>
                </a:solidFill>
                <a:latin typeface="黑体" pitchFamily="49" charset="-122"/>
                <a:ea typeface="黑体" pitchFamily="49" charset="-122"/>
              </a:rPr>
              <a:t>深度学习</a:t>
            </a:r>
            <a:r>
              <a:rPr lang="en-US" altLang="zh-CN" sz="2400" b="1" dirty="0" smtClean="0">
                <a:solidFill>
                  <a:srgbClr val="FF0000"/>
                </a:solidFill>
                <a:latin typeface="黑体" pitchFamily="49" charset="-122"/>
                <a:ea typeface="黑体" pitchFamily="49" charset="-122"/>
              </a:rPr>
              <a:t>+</a:t>
            </a:r>
          </a:p>
          <a:p>
            <a:r>
              <a:rPr lang="zh-CN" altLang="en-US" sz="2400" b="1" u="sng" dirty="0" smtClean="0">
                <a:solidFill>
                  <a:srgbClr val="FF0000"/>
                </a:solidFill>
                <a:latin typeface="黑体" pitchFamily="49" charset="-122"/>
                <a:ea typeface="黑体" pitchFamily="49" charset="-122"/>
              </a:rPr>
              <a:t>蒙特卡洛搜索</a:t>
            </a:r>
            <a:r>
              <a:rPr lang="zh-CN" altLang="en-US" sz="2400" b="1" dirty="0" smtClean="0">
                <a:solidFill>
                  <a:srgbClr val="FF0000"/>
                </a:solidFill>
                <a:latin typeface="黑体" pitchFamily="49" charset="-122"/>
                <a:ea typeface="黑体" pitchFamily="49" charset="-122"/>
              </a:rPr>
              <a:t>（</a:t>
            </a:r>
            <a:r>
              <a:rPr lang="en-US" altLang="en-US" sz="2400" b="1" u="sng" dirty="0" smtClean="0">
                <a:solidFill>
                  <a:srgbClr val="FF0000"/>
                </a:solidFill>
                <a:latin typeface="黑体" pitchFamily="49" charset="-122"/>
                <a:ea typeface="黑体" pitchFamily="49" charset="-122"/>
              </a:rPr>
              <a:t>MCTS</a:t>
            </a:r>
            <a:r>
              <a:rPr lang="zh-CN" altLang="en-US" sz="2400" b="1" dirty="0" smtClean="0">
                <a:solidFill>
                  <a:srgbClr val="FF0000"/>
                </a:solidFill>
                <a:latin typeface="黑体" pitchFamily="49" charset="-122"/>
                <a:ea typeface="黑体" pitchFamily="49" charset="-122"/>
              </a:rPr>
              <a:t>）</a:t>
            </a:r>
            <a:endParaRPr lang="en-US" altLang="zh-CN" sz="2400" b="1" dirty="0" smtClean="0">
              <a:solidFill>
                <a:srgbClr val="FF0000"/>
              </a:solidFill>
              <a:latin typeface="黑体" pitchFamily="49" charset="-122"/>
              <a:ea typeface="黑体" pitchFamily="49" charset="-122"/>
            </a:endParaRPr>
          </a:p>
          <a:p>
            <a:endParaRPr lang="en-US" altLang="zh-CN" sz="2400" b="1" dirty="0">
              <a:solidFill>
                <a:srgbClr val="FF0000"/>
              </a:solidFill>
              <a:latin typeface="黑体" pitchFamily="49" charset="-122"/>
              <a:ea typeface="黑体" pitchFamily="49" charset="-122"/>
            </a:endParaRPr>
          </a:p>
          <a:p>
            <a:r>
              <a:rPr lang="zh-CN" altLang="en-US" sz="2400" b="1" dirty="0" smtClean="0">
                <a:solidFill>
                  <a:srgbClr val="FF0000"/>
                </a:solidFill>
                <a:latin typeface="黑体" pitchFamily="49" charset="-122"/>
                <a:ea typeface="黑体" pitchFamily="49" charset="-122"/>
              </a:rPr>
              <a:t>结合了人类经验，但也</a:t>
            </a:r>
            <a:endParaRPr lang="en-US" altLang="zh-CN" sz="2400" b="1" dirty="0" smtClean="0">
              <a:solidFill>
                <a:srgbClr val="FF0000"/>
              </a:solidFill>
              <a:latin typeface="黑体" pitchFamily="49" charset="-122"/>
              <a:ea typeface="黑体" pitchFamily="49" charset="-122"/>
            </a:endParaRPr>
          </a:p>
          <a:p>
            <a:r>
              <a:rPr lang="zh-CN" altLang="en-US" sz="2400" b="1" dirty="0" smtClean="0">
                <a:solidFill>
                  <a:srgbClr val="FF0000"/>
                </a:solidFill>
                <a:latin typeface="黑体" pitchFamily="49" charset="-122"/>
                <a:ea typeface="黑体" pitchFamily="49" charset="-122"/>
              </a:rPr>
              <a:t>产生了意外</a:t>
            </a:r>
            <a:r>
              <a:rPr lang="zh-CN" altLang="en-US" sz="2400" b="1" dirty="0">
                <a:solidFill>
                  <a:srgbClr val="FF0000"/>
                </a:solidFill>
                <a:latin typeface="黑体" pitchFamily="49" charset="-122"/>
                <a:ea typeface="黑体" pitchFamily="49" charset="-122"/>
              </a:rPr>
              <a:t>的</a:t>
            </a:r>
            <a:r>
              <a:rPr lang="zh-CN" altLang="en-US" sz="2400" b="1" dirty="0" smtClean="0">
                <a:solidFill>
                  <a:srgbClr val="FF0000"/>
                </a:solidFill>
                <a:latin typeface="黑体" pitchFamily="49" charset="-122"/>
                <a:ea typeface="黑体" pitchFamily="49" charset="-122"/>
              </a:rPr>
              <a:t>棋局</a:t>
            </a:r>
            <a:endParaRPr lang="en-US" altLang="zh-CN" sz="2400" b="1" dirty="0" smtClean="0">
              <a:solidFill>
                <a:srgbClr val="FF0000"/>
              </a:solidFill>
              <a:latin typeface="黑体" pitchFamily="49" charset="-122"/>
              <a:ea typeface="黑体" pitchFamily="49" charset="-122"/>
            </a:endParaRPr>
          </a:p>
        </p:txBody>
      </p:sp>
      <p:sp>
        <p:nvSpPr>
          <p:cNvPr id="7" name="矩形 6"/>
          <p:cNvSpPr/>
          <p:nvPr/>
        </p:nvSpPr>
        <p:spPr>
          <a:xfrm>
            <a:off x="577901" y="5890779"/>
            <a:ext cx="11089843" cy="830997"/>
          </a:xfrm>
          <a:prstGeom prst="rect">
            <a:avLst/>
          </a:prstGeom>
        </p:spPr>
        <p:txBody>
          <a:bodyPr wrap="square">
            <a:spAutoFit/>
          </a:bodyPr>
          <a:lstStyle/>
          <a:p>
            <a:r>
              <a:rPr lang="zh-CN" altLang="en-US" sz="2400" dirty="0" smtClean="0"/>
              <a:t>说明人类经验由于空间大小或定势限制，往往收敛于局部最优而未发现，而机器学习恰好突破了此限制 </a:t>
            </a:r>
            <a:r>
              <a:rPr lang="en-US" altLang="zh-CN" sz="2400" dirty="0" smtClean="0"/>
              <a:t>==》</a:t>
            </a:r>
            <a:r>
              <a:rPr lang="zh-CN" altLang="en-US" sz="2400" dirty="0" smtClean="0"/>
              <a:t>突破限制的下一个例</a:t>
            </a:r>
            <a:r>
              <a:rPr lang="en-US" altLang="zh-CN" sz="2400" dirty="0" smtClean="0"/>
              <a:t>Alpha Zero</a:t>
            </a:r>
            <a:endParaRPr lang="zh-CN" altLang="en-US" sz="2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87071"/>
            <a:ext cx="10515600" cy="988187"/>
          </a:xfrm>
        </p:spPr>
        <p:txBody>
          <a:bodyPr/>
          <a:lstStyle/>
          <a:p>
            <a:r>
              <a:rPr lang="zh-CN" altLang="en-US" dirty="0" smtClean="0"/>
              <a:t> 数据层面</a:t>
            </a:r>
            <a:endParaRPr lang="zh-CN" altLang="en-US" dirty="0"/>
          </a:p>
        </p:txBody>
      </p:sp>
      <p:sp>
        <p:nvSpPr>
          <p:cNvPr id="3" name="内容占位符 2"/>
          <p:cNvSpPr>
            <a:spLocks noGrp="1"/>
          </p:cNvSpPr>
          <p:nvPr>
            <p:ph idx="1"/>
          </p:nvPr>
        </p:nvSpPr>
        <p:spPr>
          <a:xfrm>
            <a:off x="1272844" y="1825625"/>
            <a:ext cx="10080955" cy="4351338"/>
          </a:xfrm>
        </p:spPr>
        <p:txBody>
          <a:bodyPr>
            <a:normAutofit/>
          </a:bodyPr>
          <a:lstStyle/>
          <a:p>
            <a:r>
              <a:rPr lang="zh-CN" altLang="en-US" sz="3000" dirty="0" smtClean="0"/>
              <a:t>静态与动态（如照片与视频等）</a:t>
            </a:r>
            <a:endParaRPr lang="en-US" altLang="zh-CN" sz="3000" dirty="0" smtClean="0"/>
          </a:p>
          <a:p>
            <a:r>
              <a:rPr lang="zh-CN" altLang="en-US" sz="3000" dirty="0" smtClean="0"/>
              <a:t>小数据与大数据 </a:t>
            </a:r>
            <a:r>
              <a:rPr lang="en-US" altLang="zh-CN" sz="3000" dirty="0" smtClean="0"/>
              <a:t>(</a:t>
            </a:r>
            <a:r>
              <a:rPr lang="zh-CN" altLang="en-US" sz="3000" dirty="0" smtClean="0"/>
              <a:t>如异常</a:t>
            </a:r>
            <a:r>
              <a:rPr lang="en-US" altLang="zh-CN" sz="3000" dirty="0" smtClean="0"/>
              <a:t>&amp;</a:t>
            </a:r>
            <a:r>
              <a:rPr lang="zh-CN" altLang="en-US" sz="3000" dirty="0" smtClean="0"/>
              <a:t>正常</a:t>
            </a:r>
            <a:r>
              <a:rPr lang="en-US" altLang="zh-CN" sz="3000" dirty="0" smtClean="0"/>
              <a:t>+</a:t>
            </a:r>
            <a:r>
              <a:rPr lang="zh-CN" altLang="en-US" sz="3000" dirty="0" smtClean="0"/>
              <a:t>类不平衡</a:t>
            </a:r>
            <a:r>
              <a:rPr lang="en-US" altLang="zh-CN" sz="3000" dirty="0" smtClean="0"/>
              <a:t>/</a:t>
            </a:r>
            <a:r>
              <a:rPr lang="zh-CN" altLang="en-US" sz="3000" dirty="0" smtClean="0"/>
              <a:t>代价敏感</a:t>
            </a:r>
            <a:endParaRPr lang="en-US" altLang="zh-CN" sz="3000" dirty="0" smtClean="0"/>
          </a:p>
          <a:p>
            <a:r>
              <a:rPr lang="zh-CN" altLang="en-US" sz="3000" dirty="0" smtClean="0"/>
              <a:t>同质与异质 （如实数型与符号</a:t>
            </a:r>
            <a:r>
              <a:rPr lang="en-US" altLang="zh-CN" sz="3000" dirty="0" smtClean="0"/>
              <a:t>&amp;</a:t>
            </a:r>
            <a:r>
              <a:rPr lang="zh-CN" altLang="en-US" sz="3000" dirty="0" smtClean="0"/>
              <a:t>实数的混合等）</a:t>
            </a:r>
            <a:endParaRPr lang="en-US" altLang="zh-CN" sz="3000" dirty="0" smtClean="0"/>
          </a:p>
          <a:p>
            <a:r>
              <a:rPr lang="zh-CN" altLang="en-US" sz="3000" dirty="0" smtClean="0"/>
              <a:t>单态与多态 （如仅图像与声音</a:t>
            </a:r>
            <a:r>
              <a:rPr lang="en-US" altLang="zh-CN" sz="3000" dirty="0" smtClean="0"/>
              <a:t>&amp;</a:t>
            </a:r>
            <a:r>
              <a:rPr lang="zh-CN" altLang="en-US" sz="3000" dirty="0" smtClean="0"/>
              <a:t>图像等）</a:t>
            </a:r>
            <a:endParaRPr lang="en-US" altLang="zh-CN" sz="3000" dirty="0" smtClean="0"/>
          </a:p>
          <a:p>
            <a:r>
              <a:rPr lang="zh-CN" altLang="en-US" sz="3000" dirty="0" smtClean="0"/>
              <a:t>小类数与大类数</a:t>
            </a:r>
            <a:r>
              <a:rPr lang="en-US" altLang="zh-CN" sz="3000" dirty="0" smtClean="0"/>
              <a:t>(</a:t>
            </a:r>
            <a:r>
              <a:rPr lang="zh-CN" altLang="en-US" sz="3000" dirty="0" smtClean="0"/>
              <a:t>如性别与个体识别</a:t>
            </a:r>
            <a:r>
              <a:rPr lang="en-US" altLang="zh-CN" sz="3000" dirty="0" smtClean="0"/>
              <a:t>)</a:t>
            </a:r>
          </a:p>
          <a:p>
            <a:r>
              <a:rPr lang="zh-CN" altLang="en-US" sz="3000" dirty="0" smtClean="0"/>
              <a:t>缺失</a:t>
            </a:r>
            <a:r>
              <a:rPr lang="en-US" altLang="zh-CN" sz="3000" dirty="0" smtClean="0"/>
              <a:t>&amp;</a:t>
            </a:r>
            <a:r>
              <a:rPr lang="zh-CN" altLang="en-US" sz="3000" dirty="0" smtClean="0"/>
              <a:t>带噪数据</a:t>
            </a:r>
            <a:endParaRPr lang="en-US" altLang="zh-CN" sz="3000" dirty="0" smtClean="0"/>
          </a:p>
          <a:p>
            <a:r>
              <a:rPr lang="zh-CN" altLang="en-US" sz="3000" dirty="0" smtClean="0"/>
              <a:t>高维数据</a:t>
            </a:r>
            <a:r>
              <a:rPr lang="en-US" altLang="zh-CN" sz="3000" dirty="0" smtClean="0"/>
              <a:t>&amp;</a:t>
            </a:r>
            <a:r>
              <a:rPr lang="zh-CN" altLang="en-US" sz="3000" dirty="0" smtClean="0"/>
              <a:t>非数值数据（如串、图等）</a:t>
            </a:r>
            <a:endParaRPr lang="en-US" altLang="zh-CN" sz="3000" dirty="0" smtClean="0"/>
          </a:p>
          <a:p>
            <a:r>
              <a:rPr lang="en-US" altLang="zh-CN" sz="3000" dirty="0" smtClean="0"/>
              <a:t> </a:t>
            </a:r>
            <a:r>
              <a:rPr lang="zh-CN" altLang="en-US" sz="3000" dirty="0" smtClean="0"/>
              <a:t> </a:t>
            </a:r>
            <a:r>
              <a:rPr lang="en-US" altLang="zh-CN" sz="3000" dirty="0" smtClean="0"/>
              <a:t>…………</a:t>
            </a:r>
            <a:endParaRPr lang="zh-CN" altLang="en-US" sz="3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65452" y="3784561"/>
            <a:ext cx="9788347" cy="2260398"/>
          </a:xfrm>
        </p:spPr>
        <p:txBody>
          <a:bodyPr>
            <a:normAutofit/>
          </a:bodyPr>
          <a:lstStyle/>
          <a:p>
            <a:pPr marL="0" indent="0">
              <a:buNone/>
            </a:pPr>
            <a:r>
              <a:rPr lang="zh-CN" altLang="en-US" sz="3200" b="1" u="sng" dirty="0" smtClean="0"/>
              <a:t>学习层面</a:t>
            </a:r>
            <a:r>
              <a:rPr lang="zh-CN" altLang="en-US" sz="3200" dirty="0" smtClean="0"/>
              <a:t>：</a:t>
            </a:r>
            <a:endParaRPr lang="en-US" altLang="zh-CN" sz="3200" dirty="0" smtClean="0"/>
          </a:p>
          <a:p>
            <a:r>
              <a:rPr lang="zh-CN" altLang="en-US" dirty="0" smtClean="0"/>
              <a:t>经典学习方法</a:t>
            </a:r>
            <a:endParaRPr lang="en-US" altLang="zh-CN" dirty="0" smtClean="0"/>
          </a:p>
          <a:p>
            <a:r>
              <a:rPr lang="zh-CN" altLang="en-US" dirty="0" smtClean="0"/>
              <a:t>现代学习方法</a:t>
            </a:r>
            <a:endParaRPr lang="en-US" altLang="zh-CN" dirty="0" smtClean="0"/>
          </a:p>
          <a:p>
            <a:r>
              <a:rPr lang="zh-CN" altLang="en-US" dirty="0" smtClean="0"/>
              <a:t>两者混合</a:t>
            </a:r>
            <a:endParaRPr lang="zh-CN" altLang="en-US" dirty="0"/>
          </a:p>
        </p:txBody>
      </p:sp>
      <p:sp>
        <p:nvSpPr>
          <p:cNvPr id="4" name="标题 1"/>
          <p:cNvSpPr>
            <a:spLocks noGrp="1"/>
          </p:cNvSpPr>
          <p:nvPr>
            <p:ph type="title"/>
          </p:nvPr>
        </p:nvSpPr>
        <p:spPr>
          <a:xfrm>
            <a:off x="765140" y="180487"/>
            <a:ext cx="10515600" cy="1325563"/>
          </a:xfrm>
        </p:spPr>
        <p:txBody>
          <a:bodyPr/>
          <a:lstStyle/>
          <a:p>
            <a:r>
              <a:rPr lang="zh-CN" altLang="en-US" dirty="0" smtClean="0"/>
              <a:t> 模型及学习层面</a:t>
            </a:r>
            <a:endParaRPr lang="zh-CN" altLang="en-US" dirty="0"/>
          </a:p>
        </p:txBody>
      </p:sp>
      <p:sp>
        <p:nvSpPr>
          <p:cNvPr id="5" name="内容占位符 2"/>
          <p:cNvSpPr txBox="1">
            <a:spLocks/>
          </p:cNvSpPr>
          <p:nvPr/>
        </p:nvSpPr>
        <p:spPr>
          <a:xfrm>
            <a:off x="1477529" y="1832668"/>
            <a:ext cx="9788347" cy="2260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200" b="1" u="sng" dirty="0" smtClean="0"/>
              <a:t>模型层面</a:t>
            </a:r>
            <a:r>
              <a:rPr lang="zh-CN" altLang="en-US" sz="3200" dirty="0" smtClean="0"/>
              <a:t>：</a:t>
            </a:r>
            <a:endParaRPr lang="en-US" altLang="zh-CN" sz="3200" dirty="0" smtClean="0"/>
          </a:p>
          <a:p>
            <a:r>
              <a:rPr lang="zh-CN" altLang="en-US" dirty="0" smtClean="0"/>
              <a:t>形式：线性</a:t>
            </a:r>
            <a:r>
              <a:rPr lang="en-US" altLang="zh-CN" dirty="0" smtClean="0"/>
              <a:t>/</a:t>
            </a:r>
            <a:r>
              <a:rPr lang="zh-CN" altLang="en-US" dirty="0" smtClean="0"/>
              <a:t>非线性等</a:t>
            </a:r>
            <a:endParaRPr lang="en-US" altLang="zh-CN" dirty="0" smtClean="0"/>
          </a:p>
          <a:p>
            <a:r>
              <a:rPr lang="zh-CN" altLang="en-US" dirty="0" smtClean="0"/>
              <a:t>体系：浅</a:t>
            </a:r>
            <a:r>
              <a:rPr lang="en-US" altLang="zh-CN" dirty="0" smtClean="0"/>
              <a:t>/</a:t>
            </a:r>
            <a:r>
              <a:rPr lang="zh-CN" altLang="en-US" dirty="0" smtClean="0"/>
              <a:t>深度</a:t>
            </a:r>
            <a:r>
              <a:rPr lang="en-US" altLang="zh-CN" dirty="0" smtClean="0"/>
              <a:t>/</a:t>
            </a:r>
            <a:r>
              <a:rPr lang="zh-CN" altLang="en-US" dirty="0" smtClean="0"/>
              <a:t>递归等模型</a:t>
            </a:r>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13917" y="2515795"/>
            <a:ext cx="10515600" cy="1325563"/>
          </a:xfrm>
        </p:spPr>
        <p:txBody>
          <a:bodyPr>
            <a:normAutofit/>
          </a:bodyPr>
          <a:lstStyle/>
          <a:p>
            <a:pPr algn="ctr"/>
            <a:r>
              <a:rPr lang="zh-CN" altLang="en-US" sz="4800" dirty="0" smtClean="0"/>
              <a:t>  学习方法</a:t>
            </a:r>
            <a:endParaRPr lang="zh-CN" altLang="en-US" sz="4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236" y="365125"/>
            <a:ext cx="10373563" cy="1046709"/>
          </a:xfrm>
        </p:spPr>
        <p:txBody>
          <a:bodyPr/>
          <a:lstStyle/>
          <a:p>
            <a:r>
              <a:rPr lang="zh-CN" altLang="en-US" dirty="0" smtClean="0"/>
              <a:t>  学习方法</a:t>
            </a:r>
            <a:endParaRPr lang="zh-CN" altLang="en-US" dirty="0"/>
          </a:p>
        </p:txBody>
      </p:sp>
      <p:sp>
        <p:nvSpPr>
          <p:cNvPr id="3" name="内容占位符 2"/>
          <p:cNvSpPr>
            <a:spLocks noGrp="1"/>
          </p:cNvSpPr>
          <p:nvPr>
            <p:ph idx="1"/>
          </p:nvPr>
        </p:nvSpPr>
        <p:spPr>
          <a:xfrm>
            <a:off x="1880006" y="1825625"/>
            <a:ext cx="9473793" cy="4070426"/>
          </a:xfrm>
        </p:spPr>
        <p:txBody>
          <a:bodyPr>
            <a:noAutofit/>
          </a:bodyPr>
          <a:lstStyle/>
          <a:p>
            <a:r>
              <a:rPr lang="zh-CN" altLang="en-US" sz="3200" dirty="0" smtClean="0"/>
              <a:t>机械学习</a:t>
            </a:r>
          </a:p>
          <a:p>
            <a:r>
              <a:rPr lang="zh-CN" altLang="en-US" sz="3200" dirty="0" smtClean="0"/>
              <a:t>归纳学习</a:t>
            </a:r>
          </a:p>
          <a:p>
            <a:r>
              <a:rPr lang="zh-CN" altLang="en-US" sz="3200" dirty="0" smtClean="0"/>
              <a:t>类比学习</a:t>
            </a:r>
          </a:p>
          <a:p>
            <a:r>
              <a:rPr lang="zh-CN" altLang="en-US" sz="3200" dirty="0" smtClean="0"/>
              <a:t>解释学习</a:t>
            </a:r>
          </a:p>
          <a:p>
            <a:r>
              <a:rPr lang="zh-CN" altLang="en-US" sz="3200" dirty="0" smtClean="0"/>
              <a:t>决策树</a:t>
            </a:r>
            <a:r>
              <a:rPr lang="en-US" altLang="zh-CN" sz="3200" dirty="0" smtClean="0"/>
              <a:t>&amp;</a:t>
            </a:r>
            <a:r>
              <a:rPr lang="zh-CN" altLang="en-US" sz="3200" dirty="0" smtClean="0"/>
              <a:t>森林</a:t>
            </a:r>
          </a:p>
          <a:p>
            <a:r>
              <a:rPr lang="zh-CN" altLang="en-US" sz="3200" dirty="0" smtClean="0"/>
              <a:t>贝叶斯分类器</a:t>
            </a:r>
            <a:endParaRPr lang="en-US" altLang="zh-CN" sz="3200" dirty="0" smtClean="0"/>
          </a:p>
          <a:p>
            <a:r>
              <a:rPr lang="zh-CN" altLang="en-US" sz="3200" dirty="0" smtClean="0"/>
              <a:t>聚类</a:t>
            </a:r>
            <a:endParaRPr lang="zh-CN" altLang="en-US" sz="32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770" y="365125"/>
            <a:ext cx="10454030" cy="1039393"/>
          </a:xfrm>
        </p:spPr>
        <p:txBody>
          <a:bodyPr/>
          <a:lstStyle/>
          <a:p>
            <a:r>
              <a:rPr lang="zh-CN" altLang="en-US" dirty="0" smtClean="0"/>
              <a:t> 现代学习方法</a:t>
            </a:r>
            <a:r>
              <a:rPr lang="en-US" altLang="zh-CN" dirty="0" smtClean="0"/>
              <a:t>(</a:t>
            </a:r>
            <a:r>
              <a:rPr lang="zh-CN" altLang="en-US" dirty="0" smtClean="0"/>
              <a:t>机器学习</a:t>
            </a:r>
            <a:r>
              <a:rPr lang="en-US" altLang="zh-CN" dirty="0" smtClean="0"/>
              <a:t>)</a:t>
            </a:r>
            <a:endParaRPr lang="zh-CN" altLang="en-US" dirty="0"/>
          </a:p>
        </p:txBody>
      </p:sp>
      <p:sp>
        <p:nvSpPr>
          <p:cNvPr id="3" name="内容占位符 2"/>
          <p:cNvSpPr>
            <a:spLocks noGrp="1"/>
          </p:cNvSpPr>
          <p:nvPr>
            <p:ph idx="1"/>
          </p:nvPr>
        </p:nvSpPr>
        <p:spPr>
          <a:xfrm>
            <a:off x="1404517" y="1777594"/>
            <a:ext cx="9956597" cy="4472521"/>
          </a:xfrm>
        </p:spPr>
        <p:txBody>
          <a:bodyPr>
            <a:normAutofit/>
          </a:bodyPr>
          <a:lstStyle/>
          <a:p>
            <a:r>
              <a:rPr lang="en-US" sz="3000" dirty="0" smtClean="0"/>
              <a:t>F060201 </a:t>
            </a:r>
            <a:r>
              <a:rPr lang="zh-CN" altLang="en-US" sz="3000" dirty="0" smtClean="0"/>
              <a:t>机器学习基础理论与方法</a:t>
            </a:r>
          </a:p>
          <a:p>
            <a:r>
              <a:rPr lang="en-US" sz="3000" dirty="0" smtClean="0"/>
              <a:t>F060202 </a:t>
            </a:r>
            <a:r>
              <a:rPr lang="zh-CN" altLang="en-US" sz="3000" dirty="0" smtClean="0"/>
              <a:t>监督学习</a:t>
            </a:r>
          </a:p>
          <a:p>
            <a:r>
              <a:rPr lang="en-US" sz="3000" dirty="0" smtClean="0"/>
              <a:t>F060203 </a:t>
            </a:r>
            <a:r>
              <a:rPr lang="zh-CN" altLang="en-US" sz="3000" dirty="0" smtClean="0"/>
              <a:t>弱监督学习</a:t>
            </a:r>
          </a:p>
          <a:p>
            <a:r>
              <a:rPr lang="en-US" sz="3000" dirty="0" smtClean="0"/>
              <a:t>F060204 </a:t>
            </a:r>
            <a:r>
              <a:rPr lang="zh-CN" altLang="en-US" sz="3000" dirty="0" smtClean="0"/>
              <a:t>无监督学习</a:t>
            </a:r>
          </a:p>
          <a:p>
            <a:r>
              <a:rPr lang="en-US" sz="3000" dirty="0" smtClean="0"/>
              <a:t>F060205 </a:t>
            </a:r>
            <a:r>
              <a:rPr lang="zh-CN" altLang="en-US" sz="3000" dirty="0" smtClean="0"/>
              <a:t>统计学习</a:t>
            </a:r>
          </a:p>
          <a:p>
            <a:r>
              <a:rPr lang="en-US" sz="3000" dirty="0" smtClean="0"/>
              <a:t>F060206 </a:t>
            </a:r>
            <a:r>
              <a:rPr lang="zh-CN" altLang="en-US" sz="3000" dirty="0" smtClean="0"/>
              <a:t>集成学习</a:t>
            </a:r>
          </a:p>
          <a:p>
            <a:r>
              <a:rPr lang="en-US" sz="3000" dirty="0" smtClean="0"/>
              <a:t>F060207 </a:t>
            </a:r>
            <a:r>
              <a:rPr lang="zh-CN" altLang="en-US" sz="3000" dirty="0" smtClean="0"/>
              <a:t>强化学习</a:t>
            </a:r>
          </a:p>
          <a:p>
            <a:r>
              <a:rPr lang="en-US" sz="3000" dirty="0" smtClean="0"/>
              <a:t>F060208 </a:t>
            </a:r>
            <a:r>
              <a:rPr lang="zh-CN" altLang="en-US" sz="3000" dirty="0" smtClean="0"/>
              <a:t>深度学习理论与方法</a:t>
            </a:r>
          </a:p>
          <a:p>
            <a:endParaRPr lang="zh-CN" altLang="en-US" sz="3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2494" y="914476"/>
            <a:ext cx="797357" cy="4725621"/>
          </a:xfrm>
        </p:spPr>
        <p:txBody>
          <a:bodyPr>
            <a:normAutofit/>
          </a:bodyPr>
          <a:lstStyle/>
          <a:p>
            <a:r>
              <a:rPr lang="zh-CN" altLang="en-US" b="1" dirty="0" smtClean="0"/>
              <a:t>学习方法</a:t>
            </a:r>
            <a:r>
              <a:rPr lang="zh-CN" altLang="en-US" b="1" dirty="0" smtClean="0">
                <a:solidFill>
                  <a:srgbClr val="FF0000"/>
                </a:solidFill>
              </a:rPr>
              <a:t>关系</a:t>
            </a:r>
            <a:r>
              <a:rPr lang="zh-CN" altLang="en-US" b="1" dirty="0" smtClean="0"/>
              <a:t>图</a:t>
            </a:r>
            <a:endParaRPr lang="zh-CN" altLang="en-US" b="1" dirty="0"/>
          </a:p>
        </p:txBody>
      </p:sp>
      <p:sp>
        <p:nvSpPr>
          <p:cNvPr id="5" name="矩形 4"/>
          <p:cNvSpPr/>
          <p:nvPr/>
        </p:nvSpPr>
        <p:spPr>
          <a:xfrm>
            <a:off x="386861" y="6348047"/>
            <a:ext cx="11434501" cy="369332"/>
          </a:xfrm>
          <a:prstGeom prst="rect">
            <a:avLst/>
          </a:prstGeom>
        </p:spPr>
        <p:txBody>
          <a:bodyPr wrap="square">
            <a:spAutoFit/>
          </a:bodyPr>
          <a:lstStyle/>
          <a:p>
            <a:r>
              <a:rPr lang="en-US" altLang="zh-CN" dirty="0" smtClean="0"/>
              <a:t>[1] Ian </a:t>
            </a:r>
            <a:r>
              <a:rPr lang="en-US" altLang="zh-CN" dirty="0" err="1" smtClean="0"/>
              <a:t>Goodfellow</a:t>
            </a:r>
            <a:r>
              <a:rPr lang="zh-CN" altLang="en-US" dirty="0" smtClean="0"/>
              <a:t> </a:t>
            </a:r>
            <a:r>
              <a:rPr lang="en-US" altLang="zh-CN" dirty="0" err="1" smtClean="0"/>
              <a:t>etal</a:t>
            </a:r>
            <a:r>
              <a:rPr lang="en-US" altLang="zh-CN" dirty="0" smtClean="0"/>
              <a:t>. Deep Learning. MIT Press, 2016. http://www.deeplearningbook.org</a:t>
            </a:r>
            <a:endParaRPr lang="zh-CN" altLang="en-US" dirty="0"/>
          </a:p>
        </p:txBody>
      </p:sp>
      <p:pic>
        <p:nvPicPr>
          <p:cNvPr id="7" name="图片 6"/>
          <p:cNvPicPr>
            <a:picLocks noChangeAspect="1"/>
          </p:cNvPicPr>
          <p:nvPr/>
        </p:nvPicPr>
        <p:blipFill>
          <a:blip r:embed="rId2"/>
          <a:stretch>
            <a:fillRect/>
          </a:stretch>
        </p:blipFill>
        <p:spPr>
          <a:xfrm>
            <a:off x="2866293" y="87924"/>
            <a:ext cx="9143800" cy="6277707"/>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722" y="1755648"/>
            <a:ext cx="10515600" cy="2501798"/>
          </a:xfrm>
        </p:spPr>
        <p:txBody>
          <a:bodyPr>
            <a:noAutofit/>
          </a:bodyPr>
          <a:lstStyle/>
          <a:p>
            <a:pPr algn="ctr"/>
            <a:r>
              <a:rPr lang="zh-CN" altLang="en-US" sz="4800" b="1" dirty="0" smtClean="0"/>
              <a:t>学习过程</a:t>
            </a:r>
            <a:r>
              <a:rPr lang="en-US" altLang="zh-CN" sz="4800" b="1" dirty="0" smtClean="0"/>
              <a:t/>
            </a:r>
            <a:br>
              <a:rPr lang="en-US" altLang="zh-CN" sz="4800" b="1" dirty="0" smtClean="0"/>
            </a:br>
            <a:r>
              <a:rPr lang="en-US" altLang="zh-CN" sz="4800" b="1" dirty="0" smtClean="0"/>
              <a:t/>
            </a:r>
            <a:br>
              <a:rPr lang="en-US" altLang="zh-CN" sz="4800" b="1" dirty="0" smtClean="0"/>
            </a:br>
            <a:r>
              <a:rPr lang="en-US" altLang="zh-CN" sz="4800" dirty="0" smtClean="0"/>
              <a:t> </a:t>
            </a:r>
            <a:r>
              <a:rPr lang="zh-CN" altLang="en-US" b="1" dirty="0" smtClean="0"/>
              <a:t>监督学习</a:t>
            </a:r>
            <a:r>
              <a:rPr lang="en-US" altLang="zh-CN" b="1" dirty="0" smtClean="0"/>
              <a:t>(SL)</a:t>
            </a:r>
            <a:r>
              <a:rPr lang="zh-CN" altLang="en-US" b="1" dirty="0" smtClean="0"/>
              <a:t>示范</a:t>
            </a:r>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9406" y="321234"/>
            <a:ext cx="10515600" cy="732155"/>
          </a:xfrm>
        </p:spPr>
        <p:txBody>
          <a:bodyPr/>
          <a:lstStyle/>
          <a:p>
            <a:r>
              <a:rPr lang="zh-CN" altLang="en-US" dirty="0" smtClean="0"/>
              <a:t>监督学习框架</a:t>
            </a:r>
            <a:endParaRPr lang="zh-CN" altLang="en-US" dirty="0"/>
          </a:p>
        </p:txBody>
      </p:sp>
      <p:pic>
        <p:nvPicPr>
          <p:cNvPr id="4" name="Picture 4"/>
          <p:cNvPicPr>
            <a:picLocks noGrp="1" noChangeAspect="1" noChangeArrowheads="1"/>
          </p:cNvPicPr>
          <p:nvPr>
            <p:ph idx="1"/>
          </p:nvPr>
        </p:nvPicPr>
        <p:blipFill>
          <a:blip r:embed="rId2"/>
          <a:srcRect/>
          <a:stretch>
            <a:fillRect/>
          </a:stretch>
        </p:blipFill>
        <p:spPr bwMode="auto">
          <a:xfrm>
            <a:off x="1360787" y="1389887"/>
            <a:ext cx="9056023" cy="2156779"/>
          </a:xfrm>
          <a:prstGeom prst="rect">
            <a:avLst/>
          </a:prstGeom>
          <a:noFill/>
          <a:ln w="12700" cap="sq">
            <a:noFill/>
            <a:miter lim="800000"/>
            <a:headEnd type="none" w="sm" len="sm"/>
            <a:tailEnd type="none" w="sm" len="sm"/>
          </a:ln>
        </p:spPr>
      </p:pic>
      <p:sp>
        <p:nvSpPr>
          <p:cNvPr id="5" name="Rectangle 3"/>
          <p:cNvSpPr txBox="1">
            <a:spLocks noChangeArrowheads="1"/>
          </p:cNvSpPr>
          <p:nvPr/>
        </p:nvSpPr>
        <p:spPr>
          <a:xfrm>
            <a:off x="1059630" y="3774732"/>
            <a:ext cx="11047019" cy="287972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训练示例以输入</a:t>
            </a:r>
            <a:r>
              <a:rPr kumimoji="0" lang="en-US" altLang="zh-CN" sz="28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a:t>
            </a:r>
            <a:r>
              <a:rPr kumimoji="0" lang="zh-CN" altLang="en-US" sz="28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输出对</a:t>
            </a:r>
            <a:r>
              <a:rPr kumimoji="0" lang="en-US" altLang="zh-CN" sz="2800" b="1" i="0" u="none" strike="noStrike" kern="1200" cap="none" spc="0" normalizeH="0" baseline="0" noProof="0" dirty="0" smtClean="0">
                <a:ln>
                  <a:noFill/>
                </a:ln>
                <a:solidFill>
                  <a:srgbClr val="FF0000"/>
                </a:solidFill>
                <a:effectLst/>
                <a:uLnTx/>
                <a:uFillTx/>
                <a:latin typeface="Gungsuh" pitchFamily="18" charset="-127"/>
                <a:ea typeface="Gungsuh" pitchFamily="18" charset="-127"/>
              </a:rPr>
              <a:t> (x, d)</a:t>
            </a:r>
            <a:r>
              <a:rPr kumimoji="0" lang="zh-CN" altLang="en-US" sz="2800" b="1" i="0" u="none" strike="noStrike" kern="1200" cap="none" spc="0" normalizeH="0" baseline="0" noProof="0" dirty="0" smtClean="0">
                <a:ln>
                  <a:noFill/>
                </a:ln>
                <a:solidFill>
                  <a:srgbClr val="FF0000"/>
                </a:solidFill>
                <a:effectLst/>
                <a:uLnTx/>
                <a:uFillTx/>
                <a:latin typeface="Gungsuh" pitchFamily="18" charset="-127"/>
                <a:ea typeface="Gungsuh" pitchFamily="18" charset="-127"/>
              </a:rPr>
              <a:t>形式给出</a:t>
            </a:r>
            <a:r>
              <a:rPr kumimoji="0" lang="en-US" altLang="zh-CN" sz="2800" b="0" i="0" u="none" strike="noStrike" kern="1200" cap="none" spc="0" normalizeH="0" baseline="0" noProof="0" dirty="0" smtClean="0">
                <a:ln>
                  <a:noFill/>
                </a:ln>
                <a:solidFill>
                  <a:srgbClr val="FF0000"/>
                </a:solidFill>
                <a:effectLst/>
                <a:uLnTx/>
                <a:uFillTx/>
                <a:latin typeface="Gungsuh" pitchFamily="18" charset="-127"/>
                <a:ea typeface="Gungsuh" pitchFamily="18" charset="-127"/>
              </a:rPr>
              <a:t>, y</a:t>
            </a:r>
            <a:r>
              <a:rPr lang="en-US" altLang="zh-CN" sz="2800" dirty="0" smtClean="0">
                <a:solidFill>
                  <a:srgbClr val="FF0000"/>
                </a:solidFill>
                <a:latin typeface="Gungsuh" pitchFamily="18" charset="-127"/>
                <a:ea typeface="Gungsuh" pitchFamily="18" charset="-127"/>
              </a:rPr>
              <a:t>=F(x)</a:t>
            </a:r>
            <a:r>
              <a:rPr lang="zh-CN" altLang="en-US" sz="2800" dirty="0" smtClean="0">
                <a:solidFill>
                  <a:srgbClr val="FF0000"/>
                </a:solidFill>
                <a:latin typeface="Gungsuh" pitchFamily="18" charset="-127"/>
                <a:ea typeface="Gungsuh" pitchFamily="18" charset="-127"/>
              </a:rPr>
              <a:t>是</a:t>
            </a:r>
            <a:r>
              <a:rPr lang="en-US" altLang="zh-CN" sz="2800" dirty="0" smtClean="0">
                <a:solidFill>
                  <a:srgbClr val="FF0000"/>
                </a:solidFill>
                <a:latin typeface="Gungsuh" pitchFamily="18" charset="-127"/>
                <a:ea typeface="Gungsuh" pitchFamily="18" charset="-127"/>
              </a:rPr>
              <a:t>x</a:t>
            </a:r>
            <a:r>
              <a:rPr lang="zh-CN" altLang="en-US" sz="2800" dirty="0" smtClean="0">
                <a:solidFill>
                  <a:srgbClr val="FF0000"/>
                </a:solidFill>
                <a:latin typeface="Gungsuh" pitchFamily="18" charset="-127"/>
                <a:ea typeface="Gungsuh" pitchFamily="18" charset="-127"/>
              </a:rPr>
              <a:t>的预测结果</a:t>
            </a:r>
            <a:endParaRPr kumimoji="0" lang="en-US" altLang="zh-CN" sz="2800" b="0" i="0" u="none" strike="noStrike" kern="1200" cap="none" spc="0" normalizeH="0" baseline="0" noProof="0" dirty="0" smtClean="0">
              <a:ln>
                <a:noFill/>
              </a:ln>
              <a:solidFill>
                <a:srgbClr val="FF0000"/>
              </a:solidFill>
              <a:effectLst/>
              <a:uLnTx/>
              <a:uFillTx/>
              <a:latin typeface="Gungsuh" pitchFamily="18" charset="-127"/>
              <a:ea typeface="Gungsuh" pitchFamily="18" charset="-127"/>
            </a:endParaRPr>
          </a:p>
          <a:p>
            <a:pPr marL="228600" lvl="0" indent="-228600">
              <a:lnSpc>
                <a:spcPct val="90000"/>
              </a:lnSpc>
              <a:spcBef>
                <a:spcPts val="1000"/>
              </a:spcBef>
              <a:defRPr/>
            </a:pPr>
            <a:r>
              <a:rPr lang="en-US" altLang="zh-CN" sz="2800" dirty="0" smtClean="0">
                <a:solidFill>
                  <a:srgbClr val="FF0000"/>
                </a:solidFill>
                <a:latin typeface="Gungsuh" pitchFamily="18" charset="-127"/>
                <a:ea typeface="Gungsuh" pitchFamily="18" charset="-127"/>
              </a:rPr>
              <a:t>  </a:t>
            </a:r>
            <a:r>
              <a:rPr kumimoji="0" lang="zh-CN" altLang="en-US" sz="2800" b="0" i="0" u="none" strike="noStrike" kern="1200" cap="none" spc="0" normalizeH="0" baseline="0" noProof="0" dirty="0" smtClean="0">
                <a:ln>
                  <a:noFill/>
                </a:ln>
                <a:solidFill>
                  <a:srgbClr val="FF0000"/>
                </a:solidFill>
                <a:effectLst/>
                <a:uLnTx/>
                <a:uFillTx/>
                <a:latin typeface="Gungsuh" pitchFamily="18" charset="-127"/>
                <a:ea typeface="Gungsuh" pitchFamily="18" charset="-127"/>
              </a:rPr>
              <a:t>其中输出</a:t>
            </a:r>
            <a:r>
              <a:rPr kumimoji="0" lang="en-US" altLang="zh-CN" sz="2800" b="0" i="0" u="none" strike="noStrike" kern="1200" cap="none" spc="0" normalizeH="0" baseline="0" noProof="0" dirty="0" smtClean="0">
                <a:ln>
                  <a:noFill/>
                </a:ln>
                <a:solidFill>
                  <a:srgbClr val="FF0000"/>
                </a:solidFill>
                <a:effectLst/>
                <a:uLnTx/>
                <a:uFillTx/>
                <a:latin typeface="Gungsuh" pitchFamily="18" charset="-127"/>
                <a:ea typeface="Gungsuh" pitchFamily="18" charset="-127"/>
              </a:rPr>
              <a:t>(y)</a:t>
            </a:r>
            <a:r>
              <a:rPr kumimoji="0" lang="zh-CN" altLang="en-US" sz="2800" b="0" i="0" u="none" strike="noStrike" kern="1200" cap="none" spc="0" normalizeH="0" baseline="0" noProof="0" dirty="0" smtClean="0">
                <a:ln>
                  <a:noFill/>
                </a:ln>
                <a:solidFill>
                  <a:srgbClr val="FF0000"/>
                </a:solidFill>
                <a:effectLst/>
                <a:uLnTx/>
                <a:uFillTx/>
                <a:latin typeface="Gungsuh" pitchFamily="18" charset="-127"/>
                <a:ea typeface="Gungsuh" pitchFamily="18" charset="-127"/>
              </a:rPr>
              <a:t>为</a:t>
            </a:r>
            <a:r>
              <a:rPr kumimoji="0" lang="en-US" altLang="zh-CN" sz="2800" b="0" i="0" u="none" strike="noStrike" kern="1200" cap="none" spc="0" normalizeH="0" baseline="0" noProof="0" dirty="0" smtClean="0">
                <a:ln>
                  <a:noFill/>
                </a:ln>
                <a:solidFill>
                  <a:srgbClr val="FF0000"/>
                </a:solidFill>
                <a:effectLst/>
                <a:uLnTx/>
                <a:uFillTx/>
                <a:latin typeface="Gungsuh" pitchFamily="18" charset="-127"/>
                <a:ea typeface="Gungsuh" pitchFamily="18" charset="-127"/>
              </a:rPr>
              <a:t>(</a:t>
            </a:r>
            <a:r>
              <a:rPr lang="zh-CN" altLang="en-US" sz="2800" dirty="0" smtClean="0">
                <a:solidFill>
                  <a:srgbClr val="FF0000"/>
                </a:solidFill>
                <a:latin typeface="Gungsuh" pitchFamily="18" charset="-127"/>
                <a:ea typeface="Gungsuh" pitchFamily="18" charset="-127"/>
              </a:rPr>
              <a:t>预测</a:t>
            </a:r>
            <a:r>
              <a:rPr kumimoji="0" lang="en-US" altLang="zh-CN" sz="2800" b="0" i="0" u="none" strike="noStrike" kern="1200" cap="none" spc="0" normalizeH="0" baseline="0" noProof="0" dirty="0" smtClean="0">
                <a:ln>
                  <a:noFill/>
                </a:ln>
                <a:solidFill>
                  <a:srgbClr val="FF0000"/>
                </a:solidFill>
                <a:effectLst/>
                <a:uLnTx/>
                <a:uFillTx/>
                <a:latin typeface="Gungsuh" pitchFamily="18" charset="-127"/>
                <a:ea typeface="Gungsuh" pitchFamily="18" charset="-127"/>
              </a:rPr>
              <a:t>)</a:t>
            </a:r>
            <a:r>
              <a:rPr kumimoji="0" lang="zh-CN" altLang="en-US" sz="2800" b="0" i="0" u="none" strike="noStrike" kern="1200" cap="none" spc="0" normalizeH="0" baseline="0" noProof="0" dirty="0" smtClean="0">
                <a:ln>
                  <a:noFill/>
                </a:ln>
                <a:solidFill>
                  <a:srgbClr val="FF0000"/>
                </a:solidFill>
                <a:effectLst/>
                <a:uLnTx/>
                <a:uFillTx/>
                <a:latin typeface="Gungsuh" pitchFamily="18" charset="-127"/>
                <a:ea typeface="Gungsuh" pitchFamily="18" charset="-127"/>
              </a:rPr>
              <a:t>标记</a:t>
            </a:r>
            <a:r>
              <a:rPr lang="en-US" altLang="zh-CN" sz="2800" dirty="0" smtClean="0">
                <a:solidFill>
                  <a:srgbClr val="FF0000"/>
                </a:solidFill>
                <a:latin typeface="Gungsuh" pitchFamily="18" charset="-127"/>
                <a:ea typeface="Gungsuh" pitchFamily="18" charset="-127"/>
              </a:rPr>
              <a:t>/</a:t>
            </a:r>
            <a:r>
              <a:rPr lang="zh-CN" altLang="en-US" sz="2800" dirty="0" smtClean="0">
                <a:solidFill>
                  <a:srgbClr val="FF0000"/>
                </a:solidFill>
                <a:latin typeface="Gungsuh" pitchFamily="18" charset="-127"/>
                <a:ea typeface="Gungsuh" pitchFamily="18" charset="-127"/>
              </a:rPr>
              <a:t>标签</a:t>
            </a:r>
            <a:r>
              <a:rPr lang="en-US" altLang="zh-CN" sz="2800" dirty="0" smtClean="0">
                <a:solidFill>
                  <a:srgbClr val="FF0000"/>
                </a:solidFill>
                <a:latin typeface="Gungsuh" pitchFamily="18" charset="-127"/>
                <a:ea typeface="Gungsuh" pitchFamily="18" charset="-127"/>
              </a:rPr>
              <a:t>/</a:t>
            </a:r>
            <a:r>
              <a:rPr lang="zh-CN" altLang="en-US" sz="2800" dirty="0" smtClean="0">
                <a:solidFill>
                  <a:srgbClr val="FF0000"/>
                </a:solidFill>
                <a:latin typeface="Gungsuh" pitchFamily="18" charset="-127"/>
                <a:ea typeface="Gungsuh" pitchFamily="18" charset="-127"/>
              </a:rPr>
              <a:t>类号</a:t>
            </a:r>
            <a:r>
              <a:rPr kumimoji="0" lang="zh-CN" altLang="en-US" sz="2800" b="0" i="0" u="none" strike="noStrike" kern="1200" cap="none" spc="0" normalizeH="0" baseline="0" noProof="0" dirty="0" smtClean="0">
                <a:ln>
                  <a:noFill/>
                </a:ln>
                <a:solidFill>
                  <a:srgbClr val="FF0000"/>
                </a:solidFill>
                <a:effectLst/>
                <a:uLnTx/>
                <a:uFillTx/>
                <a:latin typeface="Gungsuh" pitchFamily="18" charset="-127"/>
                <a:ea typeface="Gungsuh" pitchFamily="18" charset="-127"/>
              </a:rPr>
              <a:t>，由教师</a:t>
            </a:r>
            <a:r>
              <a:rPr kumimoji="0" lang="en-US" altLang="zh-CN" sz="2800" b="0" i="0" u="none" strike="noStrike" kern="1200" cap="none" spc="0" normalizeH="0" baseline="0" noProof="0" dirty="0" smtClean="0">
                <a:ln>
                  <a:noFill/>
                </a:ln>
                <a:solidFill>
                  <a:srgbClr val="FF0000"/>
                </a:solidFill>
                <a:effectLst/>
                <a:uLnTx/>
                <a:uFillTx/>
                <a:latin typeface="Gungsuh" pitchFamily="18" charset="-127"/>
                <a:ea typeface="Gungsuh" pitchFamily="18" charset="-127"/>
              </a:rPr>
              <a:t>(teacher)</a:t>
            </a:r>
            <a:r>
              <a:rPr kumimoji="0" lang="zh-CN" altLang="en-US" sz="2800" b="0" i="0" u="none" strike="noStrike" kern="1200" cap="none" spc="0" normalizeH="0" baseline="0" noProof="0" dirty="0" smtClean="0">
                <a:ln>
                  <a:noFill/>
                </a:ln>
                <a:solidFill>
                  <a:srgbClr val="FF0000"/>
                </a:solidFill>
                <a:effectLst/>
                <a:uLnTx/>
                <a:uFillTx/>
                <a:latin typeface="Gungsuh" pitchFamily="18" charset="-127"/>
                <a:ea typeface="Gungsuh" pitchFamily="18" charset="-127"/>
              </a:rPr>
              <a:t>或监督者提供</a:t>
            </a:r>
            <a:r>
              <a:rPr kumimoji="0" lang="en-US" altLang="zh-CN" sz="2800" b="0" i="0" u="none" strike="noStrike" kern="1200" cap="none" spc="0" normalizeH="0" baseline="0" noProof="0" dirty="0" smtClean="0">
                <a:ln>
                  <a:noFill/>
                </a:ln>
                <a:solidFill>
                  <a:srgbClr val="0070C0"/>
                </a:solidFill>
                <a:effectLst/>
                <a:uLnTx/>
                <a:uFillTx/>
                <a:latin typeface="Gungsuh" pitchFamily="18" charset="-127"/>
                <a:ea typeface="Gungsuh" pitchFamily="18" charset="-127"/>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例子（下面</a:t>
            </a:r>
            <a:r>
              <a:rPr kumimoji="0" lang="en-US" altLang="zh-CN" sz="28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y/d</a:t>
            </a:r>
            <a:r>
              <a:rPr kumimoji="0" lang="zh-CN" altLang="en-US" sz="28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互换使用）</a:t>
            </a:r>
            <a:r>
              <a:rPr kumimoji="0" lang="en-US" altLang="zh-CN" sz="28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a:t>
            </a:r>
          </a:p>
          <a:p>
            <a:pPr marL="685800" lvl="1" indent="-228600">
              <a:lnSpc>
                <a:spcPct val="90000"/>
              </a:lnSpc>
              <a:spcBef>
                <a:spcPts val="500"/>
              </a:spcBef>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教孩子识别不同的动物</a:t>
            </a:r>
            <a:r>
              <a:rPr kumimoji="0" lang="en-US" altLang="zh-CN" sz="24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(x-</a:t>
            </a:r>
            <a:r>
              <a:rPr kumimoji="0" lang="zh-CN" altLang="en-US" sz="24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动物形象；</a:t>
            </a:r>
            <a:r>
              <a:rPr kumimoji="0" lang="en-US" altLang="zh-CN" sz="24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d/y</a:t>
            </a:r>
            <a:r>
              <a:rPr lang="en-US" altLang="zh-CN" sz="2400" dirty="0" smtClean="0">
                <a:latin typeface="Gungsuh" pitchFamily="18" charset="-127"/>
                <a:ea typeface="Gungsuh" pitchFamily="18" charset="-127"/>
              </a:rPr>
              <a:t>-</a:t>
            </a:r>
            <a:r>
              <a:rPr kumimoji="0" lang="zh-CN" altLang="en-US" sz="24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名称为标记</a:t>
            </a:r>
            <a:r>
              <a:rPr kumimoji="0" lang="en-US" altLang="zh-CN" sz="24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人脸图像识别（</a:t>
            </a:r>
            <a:r>
              <a:rPr kumimoji="0" lang="en-US" altLang="zh-CN" sz="24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x</a:t>
            </a:r>
            <a:r>
              <a:rPr lang="en-US" altLang="zh-CN" sz="2400" dirty="0" smtClean="0">
                <a:latin typeface="Gungsuh" pitchFamily="18" charset="-127"/>
                <a:ea typeface="Gungsuh" pitchFamily="18" charset="-127"/>
              </a:rPr>
              <a:t>-</a:t>
            </a:r>
            <a:r>
              <a:rPr kumimoji="0" lang="zh-CN" altLang="en-US" sz="24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人脸图像，</a:t>
            </a:r>
            <a:r>
              <a:rPr kumimoji="0" lang="en-US" altLang="zh-CN" sz="24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d/y-</a:t>
            </a:r>
            <a:r>
              <a:rPr kumimoji="0" lang="zh-CN" altLang="en-US" sz="24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名字标记）</a:t>
            </a:r>
            <a:endParaRPr kumimoji="0" lang="en-US" altLang="zh-CN" sz="2400" b="0" i="0" u="none" strike="noStrike" kern="1200" cap="none" spc="0" normalizeH="0" baseline="0" noProof="0" dirty="0" smtClean="0">
              <a:ln>
                <a:noFill/>
              </a:ln>
              <a:solidFill>
                <a:schemeClr val="tx1"/>
              </a:solidFill>
              <a:effectLst/>
              <a:uLnTx/>
              <a:uFillTx/>
              <a:latin typeface="Gungsuh" pitchFamily="18" charset="-127"/>
              <a:ea typeface="Gungsuh" pitchFamily="18" charset="-127"/>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Gungsuh" pitchFamily="18" charset="-127"/>
                <a:ea typeface="Gungsuh" pitchFamily="18" charset="-127"/>
              </a:rPr>
              <a:t>…,…</a:t>
            </a:r>
            <a:endParaRPr kumimoji="0" lang="zh-CN" altLang="en-US" sz="2400" b="0" i="0" u="none" strike="noStrike" kern="1200" cap="none" spc="0" normalizeH="0" baseline="0" noProof="0" dirty="0" smtClean="0">
              <a:ln>
                <a:noFill/>
              </a:ln>
              <a:solidFill>
                <a:schemeClr val="tx1"/>
              </a:solidFill>
              <a:effectLst/>
              <a:uLnTx/>
              <a:uFillTx/>
              <a:latin typeface="Gungsuh" pitchFamily="18" charset="-127"/>
              <a:ea typeface="Gungsuh" pitchFamily="18" charset="-127"/>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11823" y="154111"/>
            <a:ext cx="10515600" cy="1074844"/>
          </a:xfrm>
        </p:spPr>
        <p:txBody>
          <a:bodyPr/>
          <a:lstStyle/>
          <a:p>
            <a:r>
              <a:rPr lang="zh-CN" altLang="en-US" b="1" dirty="0" smtClean="0"/>
              <a:t>监督学习</a:t>
            </a:r>
            <a:endParaRPr lang="zh-CN" altLang="en-US" b="1" dirty="0"/>
          </a:p>
        </p:txBody>
      </p:sp>
      <p:sp>
        <p:nvSpPr>
          <p:cNvPr id="9" name="流程图: 可选过程 8"/>
          <p:cNvSpPr/>
          <p:nvPr/>
        </p:nvSpPr>
        <p:spPr>
          <a:xfrm>
            <a:off x="6035040" y="3059723"/>
            <a:ext cx="2417337" cy="1031920"/>
          </a:xfrm>
          <a:prstGeom prst="flowChartAlternateProcess">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函数</a:t>
            </a:r>
            <a:r>
              <a:rPr lang="en-US" altLang="zh-CN" sz="2800" b="1" dirty="0" smtClean="0"/>
              <a:t>/</a:t>
            </a:r>
            <a:r>
              <a:rPr lang="zh-CN" altLang="en-US" sz="2800" b="1" dirty="0" smtClean="0"/>
              <a:t>模型</a:t>
            </a:r>
            <a:r>
              <a:rPr lang="en-US" altLang="zh-CN" sz="2800" b="1" dirty="0" smtClean="0"/>
              <a:t>f(</a:t>
            </a:r>
            <a:r>
              <a:rPr lang="en-US" altLang="zh-CN" sz="2800" b="1" i="1" dirty="0" smtClean="0"/>
              <a:t>x</a:t>
            </a:r>
            <a:r>
              <a:rPr lang="en-US" altLang="zh-CN" sz="2800" b="1" dirty="0" smtClean="0"/>
              <a:t>)</a:t>
            </a:r>
            <a:endParaRPr lang="zh-CN" altLang="en-US" sz="2800" b="1" dirty="0"/>
          </a:p>
        </p:txBody>
      </p:sp>
      <p:sp>
        <p:nvSpPr>
          <p:cNvPr id="10" name="流程图: 磁盘 9"/>
          <p:cNvSpPr/>
          <p:nvPr/>
        </p:nvSpPr>
        <p:spPr>
          <a:xfrm>
            <a:off x="9055047" y="1661069"/>
            <a:ext cx="1611700" cy="936104"/>
          </a:xfrm>
          <a:prstGeom prst="flowChartMagneticDisk">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p>
        </p:txBody>
      </p:sp>
      <p:sp>
        <p:nvSpPr>
          <p:cNvPr id="11" name="右箭头 10"/>
          <p:cNvSpPr/>
          <p:nvPr/>
        </p:nvSpPr>
        <p:spPr>
          <a:xfrm>
            <a:off x="3752698" y="3182112"/>
            <a:ext cx="2199286" cy="81952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smtClean="0"/>
              <a:t>训 练</a:t>
            </a:r>
            <a:r>
              <a:rPr lang="en-US" altLang="zh-CN" sz="2800" dirty="0" smtClean="0"/>
              <a:t>/</a:t>
            </a:r>
            <a:r>
              <a:rPr lang="zh-CN" altLang="en-US" sz="2800" dirty="0" smtClean="0"/>
              <a:t>学习</a:t>
            </a:r>
            <a:endParaRPr lang="zh-CN" altLang="en-US" sz="2800" dirty="0"/>
          </a:p>
        </p:txBody>
      </p:sp>
      <p:cxnSp>
        <p:nvCxnSpPr>
          <p:cNvPr id="13" name="直接箭头连接符 12"/>
          <p:cNvCxnSpPr/>
          <p:nvPr/>
        </p:nvCxnSpPr>
        <p:spPr>
          <a:xfrm flipH="1">
            <a:off x="8365325" y="2392414"/>
            <a:ext cx="514985" cy="60424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8496267" y="4149080"/>
            <a:ext cx="581093" cy="50405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等腰三角形 19"/>
          <p:cNvSpPr/>
          <p:nvPr/>
        </p:nvSpPr>
        <p:spPr>
          <a:xfrm>
            <a:off x="9456373" y="4581390"/>
            <a:ext cx="672075" cy="432048"/>
          </a:xfrm>
          <a:prstGeom prst="triangle">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1" name="文本框 20"/>
          <p:cNvSpPr txBox="1"/>
          <p:nvPr/>
        </p:nvSpPr>
        <p:spPr>
          <a:xfrm>
            <a:off x="9216347" y="5055568"/>
            <a:ext cx="1152128" cy="461665"/>
          </a:xfrm>
          <a:prstGeom prst="rect">
            <a:avLst/>
          </a:prstGeom>
          <a:noFill/>
        </p:spPr>
        <p:txBody>
          <a:bodyPr wrap="square" rtlCol="0">
            <a:spAutoFit/>
          </a:bodyPr>
          <a:lstStyle/>
          <a:p>
            <a:pPr algn="ctr"/>
            <a:r>
              <a:rPr lang="zh-CN" altLang="en-US" sz="2400" b="1" dirty="0" smtClean="0"/>
              <a:t>标记</a:t>
            </a:r>
            <a:endParaRPr lang="zh-CN" altLang="en-US" sz="2400" b="1" dirty="0"/>
          </a:p>
        </p:txBody>
      </p:sp>
      <mc:AlternateContent xmlns:mc="http://schemas.openxmlformats.org/markup-compatibility/2006">
        <mc:Choice xmlns:a14="http://schemas.microsoft.com/office/drawing/2010/main" xmlns="" Requires="a14">
          <p:sp>
            <p:nvSpPr>
              <p:cNvPr id="24" name="文本框 23"/>
              <p:cNvSpPr txBox="1"/>
              <p:nvPr/>
            </p:nvSpPr>
            <p:spPr>
              <a:xfrm>
                <a:off x="7293081" y="2071294"/>
                <a:ext cx="20518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𝒙</m:t>
                      </m:r>
                    </m:oMath>
                  </m:oMathPara>
                </a14:m>
                <a:endParaRPr lang="en-US" altLang="zh-CN" sz="2000" dirty="0"/>
              </a:p>
            </p:txBody>
          </p:sp>
        </mc:Choice>
        <mc:Fallback>
          <p:sp>
            <p:nvSpPr>
              <p:cNvPr id="24" name="文本框 23"/>
              <p:cNvSpPr txBox="1">
                <a:spLocks noRot="1" noChangeAspect="1" noMove="1" noResize="1" noEditPoints="1" noAdjustHandles="1" noChangeArrowheads="1" noChangeShapeType="1" noTextEdit="1"/>
              </p:cNvSpPr>
              <p:nvPr/>
            </p:nvSpPr>
            <p:spPr>
              <a:xfrm>
                <a:off x="9724108" y="2071295"/>
                <a:ext cx="273579" cy="307777"/>
              </a:xfrm>
              <a:prstGeom prst="rect">
                <a:avLst/>
              </a:prstGeom>
              <a:blipFill>
                <a:blip r:embed="rId3"/>
                <a:stretch>
                  <a:fillRect l="-17647" r="-17647"/>
                </a:stretch>
              </a:blipFill>
            </p:spPr>
            <p:txBody>
              <a:bodyPr/>
              <a:lstStyle/>
              <a:p>
                <a:r>
                  <a:rPr lang="zh-CN" altLang="en-US">
                    <a:noFill/>
                  </a:rPr>
                  <a:t> </a:t>
                </a:r>
              </a:p>
            </p:txBody>
          </p:sp>
        </mc:Fallback>
      </mc:AlternateContent>
      <p:sp>
        <p:nvSpPr>
          <p:cNvPr id="25" name="文本框 24"/>
          <p:cNvSpPr txBox="1"/>
          <p:nvPr/>
        </p:nvSpPr>
        <p:spPr>
          <a:xfrm>
            <a:off x="8666999" y="2610701"/>
            <a:ext cx="2544335" cy="461665"/>
          </a:xfrm>
          <a:prstGeom prst="rect">
            <a:avLst/>
          </a:prstGeom>
          <a:noFill/>
        </p:spPr>
        <p:txBody>
          <a:bodyPr wrap="square" rtlCol="0">
            <a:spAutoFit/>
          </a:bodyPr>
          <a:lstStyle/>
          <a:p>
            <a:pPr algn="ctr"/>
            <a:r>
              <a:rPr lang="zh-CN" altLang="en-US" sz="2400" b="1" dirty="0" smtClean="0"/>
              <a:t>测试数据</a:t>
            </a:r>
            <a:endParaRPr lang="zh-CN" altLang="en-US" sz="2400" b="1" dirty="0"/>
          </a:p>
        </p:txBody>
      </p:sp>
      <mc:AlternateContent xmlns:mc="http://schemas.openxmlformats.org/markup-compatibility/2006">
        <mc:Choice xmlns:a14="http://schemas.microsoft.com/office/drawing/2010/main" xmlns="" Requires="a14">
          <p:sp>
            <p:nvSpPr>
              <p:cNvPr id="27" name="文本框 26"/>
              <p:cNvSpPr txBox="1"/>
              <p:nvPr/>
            </p:nvSpPr>
            <p:spPr>
              <a:xfrm>
                <a:off x="7241716" y="4697616"/>
                <a:ext cx="206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𝑦</m:t>
                      </m:r>
                    </m:oMath>
                  </m:oMathPara>
                </a14:m>
                <a:endParaRPr lang="en-US" altLang="zh-CN" sz="2000" dirty="0"/>
              </a:p>
            </p:txBody>
          </p:sp>
        </mc:Choice>
        <mc:Fallback>
          <p:sp>
            <p:nvSpPr>
              <p:cNvPr id="27" name="文本框 26"/>
              <p:cNvSpPr txBox="1">
                <a:spLocks noRot="1" noChangeAspect="1" noMove="1" noResize="1" noEditPoints="1" noAdjustHandles="1" noChangeArrowheads="1" noChangeShapeType="1" noTextEdit="1"/>
              </p:cNvSpPr>
              <p:nvPr/>
            </p:nvSpPr>
            <p:spPr>
              <a:xfrm>
                <a:off x="9655622" y="4697617"/>
                <a:ext cx="275119" cy="307777"/>
              </a:xfrm>
              <a:prstGeom prst="rect">
                <a:avLst/>
              </a:prstGeom>
              <a:blipFill>
                <a:blip r:embed="rId4"/>
                <a:stretch>
                  <a:fillRect l="-29412" r="-29412" b="-26000"/>
                </a:stretch>
              </a:blipFill>
            </p:spPr>
            <p:txBody>
              <a:bodyPr/>
              <a:lstStyle/>
              <a:p>
                <a:r>
                  <a:rPr lang="zh-CN" altLang="en-US">
                    <a:noFill/>
                  </a:rPr>
                  <a:t> </a:t>
                </a:r>
              </a:p>
            </p:txBody>
          </p:sp>
        </mc:Fallback>
      </mc:AlternateContent>
      <p:sp>
        <p:nvSpPr>
          <p:cNvPr id="32" name="流程图: 磁盘 31"/>
          <p:cNvSpPr/>
          <p:nvPr/>
        </p:nvSpPr>
        <p:spPr>
          <a:xfrm>
            <a:off x="1485900" y="2420888"/>
            <a:ext cx="1777785" cy="2025225"/>
          </a:xfrm>
          <a:prstGeom prst="flowChartMagneticDisk">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xmlns="" Requires="a14">
          <p:sp>
            <p:nvSpPr>
              <p:cNvPr id="33" name="文本框 32"/>
              <p:cNvSpPr txBox="1"/>
              <p:nvPr/>
            </p:nvSpPr>
            <p:spPr>
              <a:xfrm>
                <a:off x="1861488" y="3143000"/>
                <a:ext cx="974562"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solidFill>
                                <a:srgbClr val="C00000"/>
                              </a:solidFill>
                              <a:latin typeface="Cambria Math"/>
                            </a:rPr>
                          </m:ctrlPr>
                        </m:sSubPr>
                        <m:e>
                          <m:r>
                            <a:rPr lang="en-US" altLang="zh-CN" sz="2000" b="0" i="1" smtClean="0">
                              <a:solidFill>
                                <a:srgbClr val="C00000"/>
                              </a:solidFill>
                              <a:latin typeface="Cambria Math" panose="02040503050406030204" pitchFamily="18" charset="0"/>
                            </a:rPr>
                            <m:t>𝑦</m:t>
                          </m:r>
                        </m:e>
                        <m:sub>
                          <m:r>
                            <a:rPr lang="en-US" altLang="zh-CN" sz="2000" b="0" i="1" smtClean="0">
                              <a:solidFill>
                                <a:srgbClr val="C00000"/>
                              </a:solidFill>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en-US" altLang="zh-CN" sz="2000" dirty="0" smtClean="0"/>
              </a:p>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m:t>
                      </m:r>
                      <m:sSub>
                        <m:sSubPr>
                          <m:ctrlPr>
                            <a:rPr lang="en-US" altLang="zh-CN" sz="2000" i="1">
                              <a:latin typeface="Cambria Math"/>
                            </a:rPr>
                          </m:ctrlPr>
                        </m:sSubPr>
                        <m:e>
                          <m:r>
                            <a:rPr lang="en-US" altLang="zh-CN" sz="2000" b="1" i="1">
                              <a:latin typeface="Cambria Math" panose="02040503050406030204" pitchFamily="18" charset="0"/>
                            </a:rPr>
                            <m:t>𝒙</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smtClean="0">
                              <a:solidFill>
                                <a:srgbClr val="C00000"/>
                              </a:solidFill>
                              <a:latin typeface="Cambria Math"/>
                            </a:rPr>
                          </m:ctrlPr>
                        </m:sSubPr>
                        <m:e>
                          <m:r>
                            <a:rPr lang="en-US" altLang="zh-CN" sz="2000" i="1">
                              <a:solidFill>
                                <a:srgbClr val="C00000"/>
                              </a:solidFill>
                              <a:latin typeface="Cambria Math" panose="02040503050406030204" pitchFamily="18" charset="0"/>
                            </a:rPr>
                            <m:t>𝑦</m:t>
                          </m:r>
                        </m:e>
                        <m:sub>
                          <m:r>
                            <a:rPr lang="en-US" altLang="zh-CN" sz="2000" b="0" i="1" smtClean="0">
                              <a:solidFill>
                                <a:srgbClr val="C00000"/>
                              </a:solidFill>
                              <a:latin typeface="Cambria Math" panose="02040503050406030204" pitchFamily="18" charset="0"/>
                            </a:rPr>
                            <m:t>2</m:t>
                          </m:r>
                        </m:sub>
                      </m:sSub>
                      <m:r>
                        <a:rPr lang="en-US" altLang="zh-CN" sz="2000" i="1">
                          <a:latin typeface="Cambria Math" panose="02040503050406030204" pitchFamily="18" charset="0"/>
                        </a:rPr>
                        <m:t>)</m:t>
                      </m:r>
                    </m:oMath>
                  </m:oMathPara>
                </a14:m>
                <a:endParaRPr lang="en-US" altLang="zh-CN" sz="2000" dirty="0"/>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oMath>
                  </m:oMathPara>
                </a14:m>
                <a:endParaRPr lang="en-US" altLang="zh-CN" sz="2000" dirty="0"/>
              </a:p>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m:t>
                      </m:r>
                      <m:sSub>
                        <m:sSubPr>
                          <m:ctrlPr>
                            <a:rPr lang="en-US" altLang="zh-CN" sz="2000" i="1">
                              <a:latin typeface="Cambria Math"/>
                            </a:rPr>
                          </m:ctrlPr>
                        </m:sSubPr>
                        <m:e>
                          <m:r>
                            <a:rPr lang="en-US" altLang="zh-CN" sz="2000" b="1" i="1">
                              <a:latin typeface="Cambria Math" panose="02040503050406030204" pitchFamily="18" charset="0"/>
                            </a:rPr>
                            <m:t>𝒙</m:t>
                          </m:r>
                        </m:e>
                        <m:sub>
                          <m:r>
                            <a:rPr lang="en-US" altLang="zh-CN" sz="2000" b="0" i="1" smtClean="0">
                              <a:latin typeface="Cambria Math" panose="02040503050406030204" pitchFamily="18" charset="0"/>
                            </a:rPr>
                            <m:t>𝑛</m:t>
                          </m:r>
                        </m:sub>
                      </m:sSub>
                      <m:r>
                        <a:rPr lang="en-US" altLang="zh-CN" sz="2000" i="1">
                          <a:latin typeface="Cambria Math" panose="02040503050406030204" pitchFamily="18" charset="0"/>
                        </a:rPr>
                        <m:t>,</m:t>
                      </m:r>
                      <m:sSub>
                        <m:sSubPr>
                          <m:ctrlPr>
                            <a:rPr lang="en-US" altLang="zh-CN" sz="2000" i="1" smtClean="0">
                              <a:solidFill>
                                <a:srgbClr val="C00000"/>
                              </a:solidFill>
                              <a:latin typeface="Cambria Math"/>
                            </a:rPr>
                          </m:ctrlPr>
                        </m:sSubPr>
                        <m:e>
                          <m:r>
                            <a:rPr lang="en-US" altLang="zh-CN" sz="2000" i="1">
                              <a:solidFill>
                                <a:srgbClr val="C00000"/>
                              </a:solidFill>
                              <a:latin typeface="Cambria Math" panose="02040503050406030204" pitchFamily="18" charset="0"/>
                            </a:rPr>
                            <m:t>𝑦</m:t>
                          </m:r>
                        </m:e>
                        <m:sub>
                          <m:r>
                            <a:rPr lang="en-US" altLang="zh-CN" sz="2000" b="0" i="1" smtClean="0">
                              <a:solidFill>
                                <a:srgbClr val="C00000"/>
                              </a:solidFill>
                              <a:latin typeface="Cambria Math" panose="02040503050406030204" pitchFamily="18" charset="0"/>
                            </a:rPr>
                            <m:t>𝑚</m:t>
                          </m:r>
                        </m:sub>
                      </m:sSub>
                      <m:r>
                        <a:rPr lang="en-US" altLang="zh-CN" sz="2000" i="1">
                          <a:latin typeface="Cambria Math" panose="02040503050406030204" pitchFamily="18" charset="0"/>
                        </a:rPr>
                        <m:t>)</m:t>
                      </m:r>
                    </m:oMath>
                  </m:oMathPara>
                </a14:m>
                <a:endParaRPr lang="en-US" altLang="zh-CN" sz="2000" dirty="0"/>
              </a:p>
            </p:txBody>
          </p:sp>
        </mc:Choice>
        <mc:Fallback>
          <p:sp>
            <p:nvSpPr>
              <p:cNvPr id="33" name="文本框 32"/>
              <p:cNvSpPr txBox="1">
                <a:spLocks noRot="1" noChangeAspect="1" noMove="1" noResize="1" noEditPoints="1" noAdjustHandles="1" noChangeArrowheads="1" noChangeShapeType="1" noTextEdit="1"/>
              </p:cNvSpPr>
              <p:nvPr/>
            </p:nvSpPr>
            <p:spPr>
              <a:xfrm>
                <a:off x="1861488" y="3143000"/>
                <a:ext cx="974562" cy="1231106"/>
              </a:xfrm>
              <a:prstGeom prst="rect">
                <a:avLst/>
              </a:prstGeom>
              <a:blipFill rotWithShape="1">
                <a:blip r:embed="rId5"/>
                <a:stretch>
                  <a:fillRect l="-7500" r="-9375" b="-8416"/>
                </a:stretch>
              </a:blipFill>
            </p:spPr>
            <p:txBody>
              <a:bodyPr/>
              <a:lstStyle/>
              <a:p>
                <a:r>
                  <a:rPr lang="zh-CN" altLang="en-US">
                    <a:noFill/>
                  </a:rPr>
                  <a:t> </a:t>
                </a:r>
              </a:p>
            </p:txBody>
          </p:sp>
        </mc:Fallback>
      </mc:AlternateContent>
      <p:sp>
        <p:nvSpPr>
          <p:cNvPr id="34" name="文本框 33"/>
          <p:cNvSpPr txBox="1"/>
          <p:nvPr/>
        </p:nvSpPr>
        <p:spPr>
          <a:xfrm>
            <a:off x="999344" y="4549775"/>
            <a:ext cx="2496277" cy="461665"/>
          </a:xfrm>
          <a:prstGeom prst="rect">
            <a:avLst/>
          </a:prstGeom>
          <a:noFill/>
        </p:spPr>
        <p:txBody>
          <a:bodyPr wrap="square" rtlCol="0">
            <a:spAutoFit/>
          </a:bodyPr>
          <a:lstStyle/>
          <a:p>
            <a:pPr algn="ctr"/>
            <a:r>
              <a:rPr lang="zh-CN" altLang="en-US" sz="2400" b="1" dirty="0" smtClean="0"/>
              <a:t>训练数据</a:t>
            </a:r>
            <a:endParaRPr lang="zh-CN" altLang="en-US" sz="2400" b="1" dirty="0"/>
          </a:p>
        </p:txBody>
      </p:sp>
      <p:sp>
        <p:nvSpPr>
          <p:cNvPr id="2" name="灯片编号占位符 1"/>
          <p:cNvSpPr>
            <a:spLocks noGrp="1"/>
          </p:cNvSpPr>
          <p:nvPr>
            <p:ph type="sldNum" sz="quarter" idx="11"/>
          </p:nvPr>
        </p:nvSpPr>
        <p:spPr/>
        <p:txBody>
          <a:bodyPr/>
          <a:lstStyle/>
          <a:p>
            <a:pPr>
              <a:defRPr/>
            </a:pPr>
            <a:fld id="{B0140D6E-A86A-4C58-A218-862F8126CF50}" type="slidenum">
              <a:rPr lang="zh-CN" altLang="en-US" smtClean="0"/>
              <a:pPr>
                <a:defRPr/>
              </a:pPr>
              <a:t>68</a:t>
            </a:fld>
            <a:endParaRPr lang="zh-CN" altLang="en-US"/>
          </a:p>
        </p:txBody>
      </p:sp>
      <p:sp>
        <p:nvSpPr>
          <p:cNvPr id="17" name="矩形 16"/>
          <p:cNvSpPr/>
          <p:nvPr/>
        </p:nvSpPr>
        <p:spPr>
          <a:xfrm>
            <a:off x="2142079" y="5497416"/>
            <a:ext cx="5396029" cy="523220"/>
          </a:xfrm>
          <a:prstGeom prst="rect">
            <a:avLst/>
          </a:prstGeom>
        </p:spPr>
        <p:txBody>
          <a:bodyPr wrap="none">
            <a:spAutoFit/>
          </a:bodyPr>
          <a:lstStyle/>
          <a:p>
            <a:pPr algn="ctr"/>
            <a:r>
              <a:rPr lang="zh-CN" altLang="en-US" sz="2800" b="1" dirty="0" smtClean="0"/>
              <a:t>事实上，</a:t>
            </a:r>
            <a:r>
              <a:rPr lang="en-US" altLang="zh-CN" sz="2800" b="1" dirty="0" smtClean="0"/>
              <a:t>f(</a:t>
            </a:r>
            <a:r>
              <a:rPr lang="en-US" altLang="zh-CN" sz="2800" b="1" i="1" dirty="0" smtClean="0"/>
              <a:t>x</a:t>
            </a:r>
            <a:r>
              <a:rPr lang="en-US" altLang="zh-CN" sz="2800" b="1" dirty="0" smtClean="0"/>
              <a:t>)</a:t>
            </a:r>
            <a:r>
              <a:rPr lang="zh-CN" altLang="en-US" sz="2800" b="1" dirty="0" smtClean="0"/>
              <a:t>是一个从</a:t>
            </a:r>
            <a:r>
              <a:rPr lang="en-US" altLang="zh-CN" sz="2800" b="1" dirty="0" smtClean="0"/>
              <a:t>x</a:t>
            </a:r>
            <a:r>
              <a:rPr lang="zh-CN" altLang="en-US" sz="2800" b="1" dirty="0" smtClean="0"/>
              <a:t>到</a:t>
            </a:r>
            <a:r>
              <a:rPr lang="en-US" altLang="zh-CN" sz="2800" b="1" dirty="0" smtClean="0"/>
              <a:t>y</a:t>
            </a:r>
            <a:r>
              <a:rPr lang="zh-CN" altLang="en-US" sz="2800" b="1" dirty="0" smtClean="0"/>
              <a:t>的映射</a:t>
            </a:r>
            <a:endParaRPr lang="zh-CN" altLang="en-US" sz="2800" b="1" dirty="0"/>
          </a:p>
        </p:txBody>
      </p:sp>
    </p:spTree>
    <p:extLst>
      <p:ext uri="{BB962C8B-B14F-4D97-AF65-F5344CB8AC3E}">
        <p14:creationId xmlns:p14="http://schemas.microsoft.com/office/powerpoint/2010/main" xmlns="" val="34206625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65884" y="139551"/>
            <a:ext cx="10515600" cy="1015267"/>
          </a:xfrm>
        </p:spPr>
        <p:txBody>
          <a:bodyPr/>
          <a:lstStyle/>
          <a:p>
            <a:r>
              <a:rPr lang="zh-CN" altLang="en-US" dirty="0" smtClean="0"/>
              <a:t>监督学习</a:t>
            </a:r>
            <a:endParaRPr lang="zh-CN" altLang="en-US" dirty="0"/>
          </a:p>
        </p:txBody>
      </p:sp>
      <p:sp>
        <p:nvSpPr>
          <p:cNvPr id="4" name="灯片编号占位符 3"/>
          <p:cNvSpPr>
            <a:spLocks noGrp="1"/>
          </p:cNvSpPr>
          <p:nvPr>
            <p:ph type="sldNum" sz="quarter" idx="11"/>
          </p:nvPr>
        </p:nvSpPr>
        <p:spPr/>
        <p:txBody>
          <a:bodyPr/>
          <a:lstStyle/>
          <a:p>
            <a:pPr>
              <a:defRPr/>
            </a:pPr>
            <a:fld id="{B0140D6E-A86A-4C58-A218-862F8126CF50}" type="slidenum">
              <a:rPr lang="zh-CN" altLang="en-US" smtClean="0"/>
              <a:pPr>
                <a:defRPr/>
              </a:pPr>
              <a:t>69</a:t>
            </a:fld>
            <a:endParaRPr lang="zh-CN" altLang="en-US"/>
          </a:p>
        </p:txBody>
      </p:sp>
      <p:pic>
        <p:nvPicPr>
          <p:cNvPr id="5" name="Picture 11" descr="C:\Users\sager\AppData\Local\Microsoft\Windows\Temporary Internet Files\Content.IE5\AYXEID4X\MC900300097[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319724" y="2763513"/>
            <a:ext cx="1148677" cy="93095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右箭头 5"/>
          <p:cNvSpPr/>
          <p:nvPr/>
        </p:nvSpPr>
        <p:spPr>
          <a:xfrm>
            <a:off x="6187815" y="3152632"/>
            <a:ext cx="786919" cy="270474"/>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400"/>
          </a:p>
        </p:txBody>
      </p:sp>
      <p:sp>
        <p:nvSpPr>
          <p:cNvPr id="7" name="圆角矩形 6"/>
          <p:cNvSpPr/>
          <p:nvPr/>
        </p:nvSpPr>
        <p:spPr>
          <a:xfrm>
            <a:off x="3917902" y="2811007"/>
            <a:ext cx="2065071" cy="9309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t>算法</a:t>
            </a:r>
            <a:endParaRPr lang="en-US" sz="2800" b="1" dirty="0"/>
          </a:p>
        </p:txBody>
      </p:sp>
      <p:sp>
        <p:nvSpPr>
          <p:cNvPr id="8" name="右箭头 7"/>
          <p:cNvSpPr/>
          <p:nvPr/>
        </p:nvSpPr>
        <p:spPr>
          <a:xfrm>
            <a:off x="8924192" y="3121271"/>
            <a:ext cx="1101363" cy="29752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400"/>
          </a:p>
        </p:txBody>
      </p:sp>
      <p:sp>
        <p:nvSpPr>
          <p:cNvPr id="9" name="TextBox 8"/>
          <p:cNvSpPr txBox="1"/>
          <p:nvPr/>
        </p:nvSpPr>
        <p:spPr>
          <a:xfrm>
            <a:off x="5995793" y="2751938"/>
            <a:ext cx="1152128" cy="461665"/>
          </a:xfrm>
          <a:prstGeom prst="rect">
            <a:avLst/>
          </a:prstGeom>
          <a:noFill/>
        </p:spPr>
        <p:txBody>
          <a:bodyPr wrap="square" rtlCol="0">
            <a:spAutoFit/>
          </a:bodyPr>
          <a:lstStyle/>
          <a:p>
            <a:pPr algn="ctr"/>
            <a:r>
              <a:rPr lang="zh-CN" altLang="en-US" sz="2400" b="1" dirty="0" smtClean="0"/>
              <a:t>训练</a:t>
            </a:r>
            <a:endParaRPr lang="en-US" sz="2400" b="1" dirty="0"/>
          </a:p>
        </p:txBody>
      </p:sp>
      <p:sp>
        <p:nvSpPr>
          <p:cNvPr id="10" name="TextBox 9"/>
          <p:cNvSpPr txBox="1"/>
          <p:nvPr/>
        </p:nvSpPr>
        <p:spPr>
          <a:xfrm>
            <a:off x="8836269" y="2738999"/>
            <a:ext cx="1134208" cy="461665"/>
          </a:xfrm>
          <a:prstGeom prst="rect">
            <a:avLst/>
          </a:prstGeom>
          <a:noFill/>
        </p:spPr>
        <p:txBody>
          <a:bodyPr wrap="square" rtlCol="0">
            <a:spAutoFit/>
          </a:bodyPr>
          <a:lstStyle/>
          <a:p>
            <a:pPr algn="ctr"/>
            <a:r>
              <a:rPr lang="zh-CN" altLang="en-US" sz="2400" b="1" dirty="0" smtClean="0"/>
              <a:t>预测</a:t>
            </a:r>
            <a:endParaRPr lang="en-US" sz="2400" b="1" dirty="0"/>
          </a:p>
        </p:txBody>
      </p:sp>
      <p:sp>
        <p:nvSpPr>
          <p:cNvPr id="11" name="TextBox 10"/>
          <p:cNvSpPr txBox="1"/>
          <p:nvPr/>
        </p:nvSpPr>
        <p:spPr>
          <a:xfrm>
            <a:off x="10327488" y="1562569"/>
            <a:ext cx="1272357" cy="1015663"/>
          </a:xfrm>
          <a:prstGeom prst="rect">
            <a:avLst/>
          </a:prstGeom>
          <a:noFill/>
        </p:spPr>
        <p:txBody>
          <a:bodyPr wrap="square" rtlCol="0">
            <a:spAutoFit/>
          </a:bodyPr>
          <a:lstStyle/>
          <a:p>
            <a:r>
              <a:rPr lang="en-US" altLang="zh-CN" sz="2400" b="1" dirty="0" smtClean="0"/>
              <a:t>(</a:t>
            </a:r>
            <a:r>
              <a:rPr lang="zh-CN" altLang="en-US" sz="2400" b="1" dirty="0" smtClean="0"/>
              <a:t>标记</a:t>
            </a:r>
            <a:r>
              <a:rPr lang="en-US" altLang="zh-CN" sz="2400" b="1" dirty="0" smtClean="0"/>
              <a:t>)</a:t>
            </a:r>
            <a:r>
              <a:rPr lang="zh-CN" altLang="en-US" sz="2400" b="1" dirty="0" smtClean="0"/>
              <a:t>苹果</a:t>
            </a:r>
            <a:r>
              <a:rPr lang="zh-CN" altLang="en-US" sz="3600" b="1" dirty="0" smtClean="0">
                <a:solidFill>
                  <a:srgbClr val="C00000"/>
                </a:solidFill>
                <a:effectLst>
                  <a:outerShdw blurRad="38100" dist="38100" dir="2700000" algn="tl">
                    <a:srgbClr val="000000">
                      <a:alpha val="43137"/>
                    </a:srgbClr>
                  </a:outerShdw>
                </a:effectLst>
              </a:rPr>
              <a:t>？</a:t>
            </a:r>
            <a:endParaRPr lang="en-US" sz="2400" b="1" dirty="0">
              <a:solidFill>
                <a:srgbClr val="C00000"/>
              </a:solidFill>
              <a:effectLst>
                <a:outerShdw blurRad="38100" dist="38100" dir="2700000" algn="tl">
                  <a:srgbClr val="000000">
                    <a:alpha val="43137"/>
                  </a:srgbClr>
                </a:outerShdw>
              </a:effectLst>
            </a:endParaRPr>
          </a:p>
        </p:txBody>
      </p:sp>
      <p:sp>
        <p:nvSpPr>
          <p:cNvPr id="12" name="圆角矩形 11"/>
          <p:cNvSpPr/>
          <p:nvPr/>
        </p:nvSpPr>
        <p:spPr>
          <a:xfrm>
            <a:off x="7029907" y="2811007"/>
            <a:ext cx="1689099" cy="9309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函数</a:t>
            </a:r>
            <a:r>
              <a:rPr lang="en-US" altLang="zh-CN" sz="2400" b="1" dirty="0" smtClean="0"/>
              <a:t>/</a:t>
            </a:r>
            <a:r>
              <a:rPr lang="zh-CN" altLang="en-US" sz="2400" b="1" dirty="0" smtClean="0"/>
              <a:t>模型</a:t>
            </a:r>
            <a:endParaRPr lang="en-US" sz="2400" b="1" dirty="0"/>
          </a:p>
        </p:txBody>
      </p:sp>
      <p:sp>
        <p:nvSpPr>
          <p:cNvPr id="13" name="右箭头 12"/>
          <p:cNvSpPr/>
          <p:nvPr/>
        </p:nvSpPr>
        <p:spPr>
          <a:xfrm>
            <a:off x="2923453" y="3134792"/>
            <a:ext cx="786919" cy="270474"/>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400"/>
          </a:p>
        </p:txBody>
      </p:sp>
      <p:sp>
        <p:nvSpPr>
          <p:cNvPr id="14" name="矩形 13"/>
          <p:cNvSpPr/>
          <p:nvPr/>
        </p:nvSpPr>
        <p:spPr>
          <a:xfrm>
            <a:off x="1967530" y="1412776"/>
            <a:ext cx="763901" cy="381635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solidFill>
                <a:schemeClr val="tx1"/>
              </a:solidFill>
            </a:endParaRPr>
          </a:p>
          <a:p>
            <a:pPr algn="ctr"/>
            <a:r>
              <a:rPr lang="en-US" altLang="zh-CN" sz="3200" b="1" dirty="0" smtClean="0">
                <a:solidFill>
                  <a:schemeClr val="tx1"/>
                </a:solidFill>
              </a:rPr>
              <a:t>+</a:t>
            </a:r>
          </a:p>
          <a:p>
            <a:pPr algn="ctr"/>
            <a:endParaRPr lang="en-US" altLang="zh-CN" sz="2000" b="1" dirty="0" smtClean="0">
              <a:solidFill>
                <a:schemeClr val="tx1"/>
              </a:solidFill>
            </a:endParaRPr>
          </a:p>
          <a:p>
            <a:pPr algn="ctr"/>
            <a:r>
              <a:rPr lang="en-US" altLang="zh-CN" sz="3600" b="1" dirty="0" smtClean="0">
                <a:solidFill>
                  <a:schemeClr val="tx1"/>
                </a:solidFill>
              </a:rPr>
              <a:t>-</a:t>
            </a:r>
          </a:p>
          <a:p>
            <a:pPr algn="ctr"/>
            <a:endParaRPr lang="en-US" altLang="zh-CN" sz="2400" b="1" dirty="0">
              <a:solidFill>
                <a:schemeClr val="tx1"/>
              </a:solidFill>
            </a:endParaRPr>
          </a:p>
          <a:p>
            <a:pPr algn="ctr"/>
            <a:r>
              <a:rPr lang="en-US" altLang="zh-CN" sz="3200" b="1" dirty="0" smtClean="0">
                <a:solidFill>
                  <a:schemeClr val="tx1"/>
                </a:solidFill>
              </a:rPr>
              <a:t>+</a:t>
            </a:r>
          </a:p>
          <a:p>
            <a:pPr algn="ctr"/>
            <a:endParaRPr lang="en-US" altLang="zh-CN" sz="2000" b="1" dirty="0">
              <a:solidFill>
                <a:schemeClr val="tx1"/>
              </a:solidFill>
            </a:endParaRPr>
          </a:p>
          <a:p>
            <a:pPr algn="ctr"/>
            <a:r>
              <a:rPr lang="en-US" altLang="zh-CN" sz="3600" b="1" dirty="0" smtClean="0">
                <a:solidFill>
                  <a:schemeClr val="tx1"/>
                </a:solidFill>
              </a:rPr>
              <a:t>-</a:t>
            </a:r>
          </a:p>
          <a:p>
            <a:pPr algn="ctr"/>
            <a:endParaRPr lang="en-US" altLang="zh-CN" sz="1600" b="1" dirty="0" smtClean="0">
              <a:solidFill>
                <a:schemeClr val="tx1"/>
              </a:solidFill>
            </a:endParaRPr>
          </a:p>
          <a:p>
            <a:pPr algn="ctr"/>
            <a:r>
              <a:rPr lang="en-US" altLang="zh-CN" sz="3200" b="1" dirty="0" smtClean="0">
                <a:solidFill>
                  <a:schemeClr val="tx1"/>
                </a:solidFill>
              </a:rPr>
              <a:t>+</a:t>
            </a:r>
            <a:endParaRPr lang="en-US" sz="3200" b="1" dirty="0">
              <a:solidFill>
                <a:schemeClr val="tx1"/>
              </a:solidFill>
            </a:endParaRPr>
          </a:p>
          <a:p>
            <a:pPr algn="ctr"/>
            <a:endParaRPr lang="en-US" sz="3200" b="1" dirty="0">
              <a:solidFill>
                <a:schemeClr val="tx1"/>
              </a:solidFill>
            </a:endParaRPr>
          </a:p>
        </p:txBody>
      </p:sp>
      <p:sp>
        <p:nvSpPr>
          <p:cNvPr id="15" name="TextBox 14"/>
          <p:cNvSpPr txBox="1"/>
          <p:nvPr/>
        </p:nvSpPr>
        <p:spPr>
          <a:xfrm>
            <a:off x="615462" y="5969977"/>
            <a:ext cx="1984359" cy="369332"/>
          </a:xfrm>
          <a:prstGeom prst="rect">
            <a:avLst/>
          </a:prstGeom>
          <a:noFill/>
        </p:spPr>
        <p:txBody>
          <a:bodyPr wrap="square" rtlCol="0">
            <a:spAutoFit/>
          </a:bodyPr>
          <a:lstStyle/>
          <a:p>
            <a:pPr algn="ctr"/>
            <a:r>
              <a:rPr lang="zh-CN" altLang="en-US" b="1" dirty="0" smtClean="0"/>
              <a:t>训练数据</a:t>
            </a:r>
            <a:endParaRPr lang="en-US" b="1" dirty="0"/>
          </a:p>
        </p:txBody>
      </p:sp>
      <p:sp>
        <p:nvSpPr>
          <p:cNvPr id="16" name="TextBox 15"/>
          <p:cNvSpPr txBox="1"/>
          <p:nvPr/>
        </p:nvSpPr>
        <p:spPr>
          <a:xfrm>
            <a:off x="10700316" y="3718984"/>
            <a:ext cx="768085" cy="584775"/>
          </a:xfrm>
          <a:prstGeom prst="rect">
            <a:avLst/>
          </a:prstGeom>
          <a:noFill/>
        </p:spPr>
        <p:txBody>
          <a:bodyPr wrap="square" rtlCol="0">
            <a:spAutoFit/>
          </a:bodyPr>
          <a:lstStyle/>
          <a:p>
            <a:r>
              <a:rPr lang="en-US" altLang="zh-CN" sz="3200" b="1" dirty="0" smtClean="0"/>
              <a:t>+</a:t>
            </a:r>
            <a:endParaRPr lang="en-US" sz="3200" b="1" dirty="0"/>
          </a:p>
        </p:txBody>
      </p:sp>
      <p:grpSp>
        <p:nvGrpSpPr>
          <p:cNvPr id="2" name="组合 16"/>
          <p:cNvGrpSpPr/>
          <p:nvPr/>
        </p:nvGrpSpPr>
        <p:grpSpPr>
          <a:xfrm>
            <a:off x="567847" y="1442855"/>
            <a:ext cx="1021464" cy="3744344"/>
            <a:chOff x="649865" y="2420960"/>
            <a:chExt cx="766098" cy="3744344"/>
          </a:xfrm>
        </p:grpSpPr>
        <p:pic>
          <p:nvPicPr>
            <p:cNvPr id="18" name="Picture 2" descr="C:\Users\sager\AppData\Local\Microsoft\Windows\Temporary Internet Files\Content.IE5\XG4FDK72\MC900434823[1].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08914" y="2420960"/>
              <a:ext cx="648000" cy="648000"/>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5" descr="C:\Users\sager\AppData\Local\Microsoft\Windows\Temporary Internet Files\Content.IE5\AAIACV25\MC900436911[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8914" y="3969132"/>
              <a:ext cx="648000" cy="648000"/>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6" descr="C:\Users\sager\AppData\Local\Microsoft\Windows\Temporary Internet Files\Content.IE5\BF7O0MGV\MC900233773[1].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76773" y="5517304"/>
              <a:ext cx="512282" cy="648000"/>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9" descr="C:\Users\sager\AppData\Local\Microsoft\Windows\Temporary Internet Files\Content.IE5\XG4FDK72\MC900419638[1].wmf"/>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30779" y="3195046"/>
              <a:ext cx="604271" cy="648000"/>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7" descr="C:\Users\sager\AppData\Local\Microsoft\Windows\Temporary Internet Files\Content.IE5\AAIACV25\MC900419632[1].wmf"/>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49865" y="4772673"/>
              <a:ext cx="766098" cy="58909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3" name="圆角矩形 22"/>
          <p:cNvSpPr/>
          <p:nvPr/>
        </p:nvSpPr>
        <p:spPr>
          <a:xfrm>
            <a:off x="358242" y="5329475"/>
            <a:ext cx="1380253" cy="4638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示例</a:t>
            </a:r>
            <a:endParaRPr lang="en-US" b="1" dirty="0"/>
          </a:p>
        </p:txBody>
      </p:sp>
      <p:sp>
        <p:nvSpPr>
          <p:cNvPr id="24" name="圆角矩形 23"/>
          <p:cNvSpPr/>
          <p:nvPr/>
        </p:nvSpPr>
        <p:spPr>
          <a:xfrm>
            <a:off x="1784199" y="5329475"/>
            <a:ext cx="1037005" cy="4638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标记</a:t>
            </a:r>
            <a:endParaRPr lang="en-US" b="1" dirty="0"/>
          </a:p>
        </p:txBody>
      </p:sp>
      <p:sp>
        <p:nvSpPr>
          <p:cNvPr id="26" name="TextBox 25"/>
          <p:cNvSpPr txBox="1"/>
          <p:nvPr/>
        </p:nvSpPr>
        <p:spPr>
          <a:xfrm>
            <a:off x="5989932" y="3423155"/>
            <a:ext cx="1152128" cy="461665"/>
          </a:xfrm>
          <a:prstGeom prst="rect">
            <a:avLst/>
          </a:prstGeom>
          <a:noFill/>
        </p:spPr>
        <p:txBody>
          <a:bodyPr wrap="square" rtlCol="0">
            <a:spAutoFit/>
          </a:bodyPr>
          <a:lstStyle/>
          <a:p>
            <a:pPr algn="ctr"/>
            <a:r>
              <a:rPr lang="zh-CN" altLang="en-US" sz="2400" b="1" dirty="0" smtClean="0"/>
              <a:t>学习</a:t>
            </a:r>
            <a:endParaRPr lang="en-US" sz="2400" b="1" dirty="0"/>
          </a:p>
        </p:txBody>
      </p:sp>
    </p:spTree>
    <p:extLst>
      <p:ext uri="{BB962C8B-B14F-4D97-AF65-F5344CB8AC3E}">
        <p14:creationId xmlns:p14="http://schemas.microsoft.com/office/powerpoint/2010/main" xmlns="" val="38163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iterate type="lt">
                                    <p:tmPct val="0"/>
                                  </p:iterate>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left)">
                                      <p:cBhvr>
                                        <p:cTn id="6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3" grpId="0" animBg="1"/>
      <p:bldP spid="14" grpId="0" animBg="1"/>
      <p:bldP spid="15" grpId="0"/>
      <p:bldP spid="16" grpId="0"/>
      <p:bldP spid="23" grpId="0" animBg="1"/>
      <p:bldP spid="24"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42852"/>
            <a:ext cx="10972800" cy="1034895"/>
          </a:xfrm>
        </p:spPr>
        <p:txBody>
          <a:bodyPr/>
          <a:lstStyle/>
          <a:p>
            <a:r>
              <a:rPr lang="zh-CN" altLang="en-US" b="1" dirty="0" smtClean="0"/>
              <a:t>博弈</a:t>
            </a:r>
            <a:r>
              <a:rPr lang="en-US" altLang="zh-CN" b="1" dirty="0" smtClean="0"/>
              <a:t>: </a:t>
            </a:r>
            <a:r>
              <a:rPr lang="en-US" altLang="zh-CN" b="1" dirty="0" err="1" smtClean="0">
                <a:latin typeface="黑体" pitchFamily="49" charset="-122"/>
                <a:ea typeface="黑体" pitchFamily="49" charset="-122"/>
              </a:rPr>
              <a:t>AlphaGo</a:t>
            </a:r>
            <a:r>
              <a:rPr lang="en-US" altLang="zh-CN" b="1" dirty="0" smtClean="0">
                <a:latin typeface="黑体" pitchFamily="49" charset="-122"/>
                <a:ea typeface="黑体" pitchFamily="49" charset="-122"/>
              </a:rPr>
              <a:t> Zero</a:t>
            </a:r>
            <a:endParaRPr lang="zh-CN" altLang="en-US" dirty="0"/>
          </a:p>
        </p:txBody>
      </p:sp>
      <p:pic>
        <p:nvPicPr>
          <p:cNvPr id="4" name="Content Placeholder 3"/>
          <p:cNvPicPr>
            <a:picLocks noGrp="1"/>
          </p:cNvPicPr>
          <p:nvPr>
            <p:ph idx="1"/>
          </p:nvPr>
        </p:nvPicPr>
        <p:blipFill>
          <a:blip r:embed="rId2"/>
          <a:srcRect/>
          <a:stretch>
            <a:fillRect/>
          </a:stretch>
        </p:blipFill>
        <p:spPr>
          <a:xfrm>
            <a:off x="2218560" y="1077147"/>
            <a:ext cx="9715568" cy="4214842"/>
          </a:xfrm>
        </p:spPr>
      </p:pic>
      <p:sp>
        <p:nvSpPr>
          <p:cNvPr id="5" name="Title 1"/>
          <p:cNvSpPr txBox="1">
            <a:spLocks/>
          </p:cNvSpPr>
          <p:nvPr/>
        </p:nvSpPr>
        <p:spPr bwMode="auto">
          <a:xfrm>
            <a:off x="6598310" y="6287018"/>
            <a:ext cx="5245568" cy="276225"/>
          </a:xfrm>
          <a:prstGeom prst="rect">
            <a:avLst/>
          </a:prstGeom>
          <a:noFill/>
          <a:ln w="9525">
            <a:noFill/>
            <a:miter lim="800000"/>
            <a:headEnd/>
            <a:tailEnd/>
          </a:ln>
        </p:spPr>
        <p:txBody>
          <a:bodyPr wrap="square" anchor="ctr">
            <a:spAutoFit/>
          </a:bodyPr>
          <a:lstStyle/>
          <a:p>
            <a:pPr algn="ctr"/>
            <a:r>
              <a:rPr lang="da-DK" sz="1200" dirty="0">
                <a:latin typeface="Arial" charset="0"/>
              </a:rPr>
              <a:t>D Silver </a:t>
            </a:r>
            <a:r>
              <a:rPr lang="da-DK" sz="1200" i="1" dirty="0">
                <a:latin typeface="Arial" charset="0"/>
              </a:rPr>
              <a:t>et al. Nature</a:t>
            </a:r>
            <a:r>
              <a:rPr lang="da-DK" sz="1200" dirty="0">
                <a:latin typeface="Arial" charset="0"/>
              </a:rPr>
              <a:t> </a:t>
            </a:r>
            <a:r>
              <a:rPr lang="fr-FR" sz="1200" b="1" dirty="0">
                <a:latin typeface="Arial" charset="0"/>
              </a:rPr>
              <a:t>550, </a:t>
            </a:r>
            <a:r>
              <a:rPr lang="da-DK" sz="1200" dirty="0">
                <a:latin typeface="Arial" charset="0"/>
              </a:rPr>
              <a:t>354–359 (2017) doi:10.1038/nature24270</a:t>
            </a:r>
            <a:endParaRPr lang="en-US" altLang="zh-CN" sz="1200" dirty="0">
              <a:latin typeface="Arial" charset="0"/>
            </a:endParaRPr>
          </a:p>
        </p:txBody>
      </p:sp>
      <p:sp>
        <p:nvSpPr>
          <p:cNvPr id="7" name="矩形 6"/>
          <p:cNvSpPr/>
          <p:nvPr/>
        </p:nvSpPr>
        <p:spPr>
          <a:xfrm>
            <a:off x="593560" y="5413729"/>
            <a:ext cx="11049077" cy="769441"/>
          </a:xfrm>
          <a:prstGeom prst="rect">
            <a:avLst/>
          </a:prstGeom>
        </p:spPr>
        <p:txBody>
          <a:bodyPr wrap="square">
            <a:spAutoFit/>
          </a:bodyPr>
          <a:lstStyle/>
          <a:p>
            <a:r>
              <a:rPr lang="zh-CN" altLang="en-US" sz="2200" b="1" dirty="0"/>
              <a:t>从零开始</a:t>
            </a:r>
            <a:r>
              <a:rPr lang="zh-CN" altLang="en-US" sz="2200" dirty="0" smtClean="0"/>
              <a:t>，</a:t>
            </a:r>
            <a:r>
              <a:rPr lang="zh-CN" altLang="en-US" sz="2200" u="sng" dirty="0" smtClean="0">
                <a:solidFill>
                  <a:srgbClr val="FF0000"/>
                </a:solidFill>
              </a:rPr>
              <a:t>基于</a:t>
            </a:r>
            <a:r>
              <a:rPr lang="zh-CN" altLang="en-US" sz="2200" b="1" u="sng" dirty="0" smtClean="0">
                <a:solidFill>
                  <a:srgbClr val="FF0000"/>
                </a:solidFill>
              </a:rPr>
              <a:t>围棋基本规则</a:t>
            </a:r>
            <a:r>
              <a:rPr lang="zh-CN" altLang="en-US" sz="2200" u="sng" dirty="0" smtClean="0">
                <a:solidFill>
                  <a:srgbClr val="FF0000"/>
                </a:solidFill>
              </a:rPr>
              <a:t>自学</a:t>
            </a:r>
            <a:r>
              <a:rPr lang="zh-CN" altLang="en-US" sz="2200" b="1" u="sng" dirty="0" smtClean="0">
                <a:solidFill>
                  <a:srgbClr val="FF0000"/>
                </a:solidFill>
                <a:latin typeface="黑体" pitchFamily="49" charset="-122"/>
                <a:ea typeface="黑体" pitchFamily="49" charset="-122"/>
              </a:rPr>
              <a:t>，</a:t>
            </a:r>
            <a:r>
              <a:rPr lang="zh-CN" altLang="en-US" sz="2200" dirty="0" smtClean="0"/>
              <a:t>机器自学不足 </a:t>
            </a:r>
            <a:r>
              <a:rPr lang="en-US" altLang="zh-CN" sz="2200" dirty="0"/>
              <a:t>40 </a:t>
            </a:r>
            <a:r>
              <a:rPr lang="zh-CN" altLang="en-US" sz="2200" dirty="0"/>
              <a:t>天</a:t>
            </a:r>
            <a:r>
              <a:rPr lang="zh-CN" altLang="en-US" sz="2200" dirty="0" smtClean="0"/>
              <a:t>，即超越</a:t>
            </a:r>
            <a:r>
              <a:rPr lang="zh-CN" altLang="en-US" sz="2200" dirty="0"/>
              <a:t>了</a:t>
            </a:r>
            <a:r>
              <a:rPr lang="zh-CN" altLang="en-US" sz="2200" dirty="0" smtClean="0"/>
              <a:t>前版 </a:t>
            </a:r>
            <a:r>
              <a:rPr lang="en-US" sz="2200" dirty="0" err="1" smtClean="0"/>
              <a:t>AlphaGo</a:t>
            </a:r>
            <a:r>
              <a:rPr lang="en-US" sz="2200" dirty="0" smtClean="0"/>
              <a:t> Master (</a:t>
            </a:r>
            <a:r>
              <a:rPr lang="zh-CN" altLang="en-US" sz="2200" dirty="0" smtClean="0"/>
              <a:t>几个月前</a:t>
            </a:r>
            <a:r>
              <a:rPr lang="zh-CN" altLang="en-US" sz="2200" dirty="0"/>
              <a:t>，曾以 </a:t>
            </a:r>
            <a:r>
              <a:rPr lang="en-US" altLang="zh-CN" sz="2200" u="sng" dirty="0">
                <a:solidFill>
                  <a:srgbClr val="FF0000"/>
                </a:solidFill>
              </a:rPr>
              <a:t>60 : 0 </a:t>
            </a:r>
            <a:r>
              <a:rPr lang="zh-CN" altLang="en-US" sz="2200" dirty="0" smtClean="0"/>
              <a:t>战胜</a:t>
            </a:r>
            <a:r>
              <a:rPr lang="zh-CN" altLang="en-US" sz="2200" dirty="0"/>
              <a:t>了当今几乎所有人类围棋</a:t>
            </a:r>
            <a:r>
              <a:rPr lang="zh-CN" altLang="en-US" sz="2200" dirty="0" smtClean="0"/>
              <a:t>高手。</a:t>
            </a:r>
            <a:endParaRPr lang="zh-CN" altLang="en-US" sz="2200" dirty="0"/>
          </a:p>
        </p:txBody>
      </p:sp>
      <p:pic>
        <p:nvPicPr>
          <p:cNvPr id="8" name="Picture 5" descr="D:\PPT_Out\nature-logo.jpg"/>
          <p:cNvPicPr>
            <a:picLocks/>
          </p:cNvPicPr>
          <p:nvPr/>
        </p:nvPicPr>
        <p:blipFill>
          <a:blip r:embed="rId3" r:link="rId4"/>
          <a:srcRect/>
          <a:stretch>
            <a:fillRect/>
          </a:stretch>
        </p:blipFill>
        <p:spPr bwMode="auto">
          <a:xfrm>
            <a:off x="10651872" y="6576451"/>
            <a:ext cx="1228014" cy="160849"/>
          </a:xfrm>
          <a:prstGeom prst="rect">
            <a:avLst/>
          </a:prstGeom>
          <a:noFill/>
          <a:ln w="9525">
            <a:noFill/>
            <a:miter lim="800000"/>
            <a:headEnd/>
            <a:tailEnd/>
          </a:ln>
        </p:spPr>
      </p:pic>
      <p:sp>
        <p:nvSpPr>
          <p:cNvPr id="9" name="矩形 8"/>
          <p:cNvSpPr/>
          <p:nvPr/>
        </p:nvSpPr>
        <p:spPr>
          <a:xfrm>
            <a:off x="237389" y="1565030"/>
            <a:ext cx="2013441" cy="2985433"/>
          </a:xfrm>
          <a:prstGeom prst="rect">
            <a:avLst/>
          </a:prstGeom>
        </p:spPr>
        <p:txBody>
          <a:bodyPr wrap="square">
            <a:spAutoFit/>
          </a:bodyPr>
          <a:lstStyle/>
          <a:p>
            <a:r>
              <a:rPr lang="zh-CN" altLang="en-US" sz="2400" b="1" u="sng" dirty="0" smtClean="0">
                <a:solidFill>
                  <a:srgbClr val="FF0000"/>
                </a:solidFill>
                <a:latin typeface="黑体" pitchFamily="49" charset="-122"/>
                <a:ea typeface="黑体" pitchFamily="49" charset="-122"/>
              </a:rPr>
              <a:t>技术</a:t>
            </a:r>
            <a:r>
              <a:rPr lang="zh-CN" altLang="en-US" sz="2400" b="1" dirty="0" smtClean="0">
                <a:solidFill>
                  <a:srgbClr val="FF0000"/>
                </a:solidFill>
                <a:latin typeface="黑体" pitchFamily="49" charset="-122"/>
                <a:ea typeface="黑体" pitchFamily="49" charset="-122"/>
              </a:rPr>
              <a:t>：</a:t>
            </a:r>
            <a:endParaRPr lang="en-US" altLang="zh-CN" sz="2400" b="1" dirty="0" smtClean="0">
              <a:solidFill>
                <a:srgbClr val="FF0000"/>
              </a:solidFill>
              <a:latin typeface="黑体" pitchFamily="49" charset="-122"/>
              <a:ea typeface="黑体" pitchFamily="49" charset="-122"/>
            </a:endParaRPr>
          </a:p>
          <a:p>
            <a:endParaRPr lang="en-US" altLang="zh-CN" sz="2400" b="1" dirty="0" smtClean="0">
              <a:solidFill>
                <a:srgbClr val="FF0000"/>
              </a:solidFill>
              <a:latin typeface="黑体" pitchFamily="49" charset="-122"/>
              <a:ea typeface="黑体" pitchFamily="49" charset="-122"/>
            </a:endParaRPr>
          </a:p>
          <a:p>
            <a:r>
              <a:rPr lang="zh-CN" altLang="en-US" sz="2400" b="1" u="sng" dirty="0" smtClean="0">
                <a:solidFill>
                  <a:srgbClr val="FF0000"/>
                </a:solidFill>
                <a:latin typeface="黑体" pitchFamily="49" charset="-122"/>
                <a:ea typeface="黑体" pitchFamily="49" charset="-122"/>
              </a:rPr>
              <a:t>深度学习</a:t>
            </a:r>
            <a:r>
              <a:rPr lang="en-US" altLang="zh-CN" sz="2400" b="1" dirty="0" smtClean="0">
                <a:solidFill>
                  <a:srgbClr val="FF0000"/>
                </a:solidFill>
                <a:latin typeface="黑体" pitchFamily="49" charset="-122"/>
                <a:ea typeface="黑体" pitchFamily="49" charset="-122"/>
              </a:rPr>
              <a:t>(</a:t>
            </a:r>
            <a:r>
              <a:rPr lang="zh-CN" altLang="en-US" sz="2400" b="1" u="sng" dirty="0" smtClean="0">
                <a:solidFill>
                  <a:srgbClr val="FF0000"/>
                </a:solidFill>
                <a:latin typeface="黑体" pitchFamily="49" charset="-122"/>
                <a:ea typeface="黑体" pitchFamily="49" charset="-122"/>
              </a:rPr>
              <a:t>启发函数等</a:t>
            </a:r>
            <a:r>
              <a:rPr lang="en-US" altLang="zh-CN" sz="2400" b="1" u="sng" dirty="0" smtClean="0">
                <a:solidFill>
                  <a:srgbClr val="FF0000"/>
                </a:solidFill>
                <a:latin typeface="黑体" pitchFamily="49" charset="-122"/>
                <a:ea typeface="黑体" pitchFamily="49" charset="-122"/>
              </a:rPr>
              <a:t>)</a:t>
            </a:r>
          </a:p>
          <a:p>
            <a:r>
              <a:rPr lang="en-US" altLang="zh-CN" sz="2400" b="1" dirty="0" smtClean="0">
                <a:solidFill>
                  <a:srgbClr val="FF0000"/>
                </a:solidFill>
                <a:latin typeface="黑体" pitchFamily="49" charset="-122"/>
                <a:ea typeface="黑体" pitchFamily="49" charset="-122"/>
              </a:rPr>
              <a:t>+</a:t>
            </a:r>
            <a:r>
              <a:rPr lang="en-US" altLang="en-US" sz="2400" b="1" u="sng" dirty="0" smtClean="0">
                <a:solidFill>
                  <a:srgbClr val="FF0000"/>
                </a:solidFill>
                <a:latin typeface="黑体" pitchFamily="49" charset="-122"/>
                <a:ea typeface="黑体" pitchFamily="49" charset="-122"/>
              </a:rPr>
              <a:t>MCTS</a:t>
            </a:r>
          </a:p>
          <a:p>
            <a:r>
              <a:rPr lang="en-US" altLang="zh-CN" sz="2400" b="1" dirty="0" smtClean="0">
                <a:solidFill>
                  <a:srgbClr val="FF0000"/>
                </a:solidFill>
                <a:latin typeface="黑体" pitchFamily="49" charset="-122"/>
                <a:ea typeface="黑体" pitchFamily="49" charset="-122"/>
              </a:rPr>
              <a:t>+</a:t>
            </a:r>
            <a:r>
              <a:rPr lang="zh-CN" altLang="en-US" sz="2400" b="1" u="sng" dirty="0" smtClean="0">
                <a:solidFill>
                  <a:srgbClr val="FF0000"/>
                </a:solidFill>
                <a:latin typeface="黑体" pitchFamily="49" charset="-122"/>
                <a:ea typeface="黑体" pitchFamily="49" charset="-122"/>
              </a:rPr>
              <a:t>从零自学</a:t>
            </a:r>
            <a:endParaRPr lang="en-US" altLang="zh-CN" sz="2400" b="1" u="sng" dirty="0" smtClean="0">
              <a:solidFill>
                <a:srgbClr val="FF0000"/>
              </a:solidFill>
              <a:latin typeface="黑体" pitchFamily="49" charset="-122"/>
              <a:ea typeface="黑体" pitchFamily="49" charset="-122"/>
            </a:endParaRPr>
          </a:p>
          <a:p>
            <a:endParaRPr lang="en-US" altLang="zh-CN" sz="2400" b="1" u="sng" dirty="0">
              <a:solidFill>
                <a:srgbClr val="FF0000"/>
              </a:solidFill>
              <a:latin typeface="黑体" pitchFamily="49" charset="-122"/>
              <a:ea typeface="黑体" pitchFamily="49" charset="-122"/>
            </a:endParaRPr>
          </a:p>
          <a:p>
            <a:r>
              <a:rPr lang="zh-CN" altLang="en-US" sz="2000" b="1" u="sng" dirty="0" smtClean="0">
                <a:solidFill>
                  <a:srgbClr val="FF0000"/>
                </a:solidFill>
                <a:latin typeface="黑体" pitchFamily="49" charset="-122"/>
                <a:ea typeface="黑体" pitchFamily="49" charset="-122"/>
              </a:rPr>
              <a:t>无人类经验辅助</a:t>
            </a:r>
            <a:endParaRPr lang="zh-CN" altLang="en-US" sz="2000" u="sng" dirty="0">
              <a:solidFill>
                <a:srgbClr val="FF0000"/>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134" y="2545055"/>
            <a:ext cx="10515600" cy="1325563"/>
          </a:xfrm>
        </p:spPr>
        <p:txBody>
          <a:bodyPr>
            <a:normAutofit/>
          </a:bodyPr>
          <a:lstStyle/>
          <a:p>
            <a:pPr algn="ctr"/>
            <a:r>
              <a:rPr lang="zh-CN" altLang="en-US" sz="4800" dirty="0" smtClean="0"/>
              <a:t>建模和模型选择</a:t>
            </a:r>
            <a:endParaRPr lang="zh-CN" altLang="en-US" sz="48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4776" y="138354"/>
            <a:ext cx="10515600" cy="1325563"/>
          </a:xfrm>
        </p:spPr>
        <p:txBody>
          <a:bodyPr/>
          <a:lstStyle/>
          <a:p>
            <a:r>
              <a:rPr lang="zh-CN" altLang="en-US" dirty="0" smtClean="0"/>
              <a:t>与建模相关的要素</a:t>
            </a:r>
            <a:endParaRPr lang="zh-CN" altLang="en-US" dirty="0"/>
          </a:p>
        </p:txBody>
      </p:sp>
      <p:sp>
        <p:nvSpPr>
          <p:cNvPr id="3" name="内容占位符 2"/>
          <p:cNvSpPr>
            <a:spLocks noGrp="1"/>
          </p:cNvSpPr>
          <p:nvPr>
            <p:ph idx="1"/>
          </p:nvPr>
        </p:nvSpPr>
        <p:spPr>
          <a:xfrm>
            <a:off x="1316735" y="2996056"/>
            <a:ext cx="10000488" cy="2709799"/>
          </a:xfrm>
        </p:spPr>
        <p:txBody>
          <a:bodyPr>
            <a:normAutofit/>
          </a:bodyPr>
          <a:lstStyle/>
          <a:p>
            <a:pPr>
              <a:buNone/>
            </a:pPr>
            <a:r>
              <a:rPr lang="zh-CN" altLang="en-US" sz="3600" b="1" dirty="0" smtClean="0"/>
              <a:t>相关要素</a:t>
            </a:r>
            <a:endParaRPr lang="en-US" altLang="zh-CN" sz="3600" b="1" dirty="0" smtClean="0"/>
          </a:p>
          <a:p>
            <a:r>
              <a:rPr lang="zh-CN" altLang="en-US" sz="3000" u="sng" dirty="0" smtClean="0">
                <a:solidFill>
                  <a:srgbClr val="FF0000"/>
                </a:solidFill>
              </a:rPr>
              <a:t>模型</a:t>
            </a:r>
            <a:r>
              <a:rPr lang="en-US" altLang="zh-CN" sz="3000" u="sng" dirty="0" smtClean="0">
                <a:solidFill>
                  <a:srgbClr val="FF0000"/>
                </a:solidFill>
              </a:rPr>
              <a:t>/</a:t>
            </a:r>
            <a:r>
              <a:rPr lang="zh-CN" altLang="en-US" sz="3000" u="sng" dirty="0" smtClean="0">
                <a:solidFill>
                  <a:srgbClr val="FF0000"/>
                </a:solidFill>
              </a:rPr>
              <a:t>映射函数</a:t>
            </a:r>
            <a:r>
              <a:rPr lang="en-US" altLang="zh-CN" sz="3000" dirty="0" smtClean="0"/>
              <a:t>f(.)</a:t>
            </a:r>
            <a:r>
              <a:rPr lang="zh-CN" altLang="en-US" sz="3000" dirty="0" smtClean="0"/>
              <a:t>刻画（如线性机</a:t>
            </a:r>
            <a:r>
              <a:rPr lang="en-US" altLang="zh-CN" sz="3000" dirty="0" smtClean="0"/>
              <a:t>, SVM, </a:t>
            </a:r>
            <a:r>
              <a:rPr lang="zh-CN" altLang="en-US" sz="3000" dirty="0" smtClean="0"/>
              <a:t>神经网络等）</a:t>
            </a:r>
            <a:endParaRPr lang="en-US" altLang="zh-CN" sz="3000" dirty="0" smtClean="0"/>
          </a:p>
          <a:p>
            <a:r>
              <a:rPr lang="zh-CN" altLang="en-US" sz="3000" dirty="0" smtClean="0"/>
              <a:t>确定</a:t>
            </a:r>
            <a:r>
              <a:rPr lang="zh-CN" altLang="en-US" sz="3000" u="sng" dirty="0" smtClean="0">
                <a:solidFill>
                  <a:srgbClr val="FF0000"/>
                </a:solidFill>
              </a:rPr>
              <a:t>目标</a:t>
            </a:r>
            <a:r>
              <a:rPr lang="en-US" altLang="zh-CN" sz="3000" u="sng" dirty="0" smtClean="0">
                <a:solidFill>
                  <a:srgbClr val="FF0000"/>
                </a:solidFill>
              </a:rPr>
              <a:t>/</a:t>
            </a:r>
            <a:r>
              <a:rPr lang="zh-CN" altLang="en-US" sz="3000" u="sng" dirty="0" smtClean="0">
                <a:solidFill>
                  <a:srgbClr val="FF0000"/>
                </a:solidFill>
              </a:rPr>
              <a:t>损失函数</a:t>
            </a:r>
            <a:r>
              <a:rPr lang="en-US" altLang="zh-CN" sz="3000" dirty="0" smtClean="0"/>
              <a:t>(</a:t>
            </a:r>
            <a:r>
              <a:rPr lang="zh-CN" altLang="en-US" sz="3000" dirty="0" smtClean="0"/>
              <a:t>如平方损失</a:t>
            </a:r>
            <a:r>
              <a:rPr lang="en-US" altLang="zh-CN" sz="3000" dirty="0" smtClean="0"/>
              <a:t>, </a:t>
            </a:r>
            <a:r>
              <a:rPr lang="zh-CN" altLang="en-US" sz="3000" dirty="0" smtClean="0"/>
              <a:t>互熵等</a:t>
            </a:r>
            <a:r>
              <a:rPr lang="en-US" altLang="zh-CN" sz="3000" dirty="0" smtClean="0"/>
              <a:t>,</a:t>
            </a:r>
            <a:r>
              <a:rPr lang="zh-CN" altLang="en-US" sz="3000" dirty="0" smtClean="0"/>
              <a:t>更一般的是</a:t>
            </a:r>
            <a:r>
              <a:rPr lang="zh-CN" altLang="en-US" sz="3000" b="1" dirty="0" smtClean="0">
                <a:solidFill>
                  <a:srgbClr val="FF0000"/>
                </a:solidFill>
              </a:rPr>
              <a:t>凸与非凸</a:t>
            </a:r>
            <a:r>
              <a:rPr lang="zh-CN" altLang="en-US" sz="3000" dirty="0" smtClean="0"/>
              <a:t>）并优化获得模型</a:t>
            </a:r>
            <a:endParaRPr lang="en-US" altLang="zh-CN" sz="3000" dirty="0" smtClean="0"/>
          </a:p>
          <a:p>
            <a:r>
              <a:rPr lang="zh-CN" altLang="en-US" sz="3000" dirty="0" smtClean="0"/>
              <a:t>评测：</a:t>
            </a:r>
            <a:r>
              <a:rPr lang="zh-CN" altLang="en-US" sz="3000" b="1" u="sng" dirty="0" smtClean="0">
                <a:solidFill>
                  <a:srgbClr val="FF0000"/>
                </a:solidFill>
              </a:rPr>
              <a:t>泛化性能</a:t>
            </a:r>
            <a:r>
              <a:rPr lang="en-US" altLang="zh-CN" sz="3000" b="1" u="sng" dirty="0" smtClean="0">
                <a:solidFill>
                  <a:srgbClr val="FF0000"/>
                </a:solidFill>
              </a:rPr>
              <a:t>(</a:t>
            </a:r>
            <a:r>
              <a:rPr lang="zh-CN" altLang="en-US" sz="3000" b="1" u="sng" dirty="0" smtClean="0">
                <a:solidFill>
                  <a:srgbClr val="FF0000"/>
                </a:solidFill>
              </a:rPr>
              <a:t>可解释为举一反三的能力</a:t>
            </a:r>
            <a:r>
              <a:rPr lang="en-US" altLang="zh-CN" sz="3000" b="1" u="sng" dirty="0" smtClean="0">
                <a:solidFill>
                  <a:srgbClr val="FF0000"/>
                </a:solidFill>
              </a:rPr>
              <a:t>)</a:t>
            </a:r>
          </a:p>
        </p:txBody>
      </p:sp>
      <p:sp>
        <p:nvSpPr>
          <p:cNvPr id="4" name="矩形 3"/>
          <p:cNvSpPr/>
          <p:nvPr/>
        </p:nvSpPr>
        <p:spPr>
          <a:xfrm>
            <a:off x="1119225" y="1721553"/>
            <a:ext cx="10116922" cy="553998"/>
          </a:xfrm>
          <a:prstGeom prst="rect">
            <a:avLst/>
          </a:prstGeom>
        </p:spPr>
        <p:txBody>
          <a:bodyPr wrap="square">
            <a:spAutoFit/>
          </a:bodyPr>
          <a:lstStyle/>
          <a:p>
            <a:r>
              <a:rPr lang="zh-CN" altLang="en-US" sz="3000" dirty="0" smtClean="0"/>
              <a:t>函数或模型</a:t>
            </a:r>
            <a:r>
              <a:rPr lang="en-US" altLang="zh-CN" sz="3000" dirty="0" smtClean="0"/>
              <a:t>f</a:t>
            </a:r>
            <a:r>
              <a:rPr lang="zh-CN" altLang="en-US" sz="3000" dirty="0" smtClean="0"/>
              <a:t>哪来？就需按先验作假设！如神经网络，依据？</a:t>
            </a:r>
            <a:endParaRPr lang="zh-CN" altLang="en-US" sz="30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0884" y="248082"/>
            <a:ext cx="10515600" cy="973557"/>
          </a:xfrm>
        </p:spPr>
        <p:txBody>
          <a:bodyPr/>
          <a:lstStyle/>
          <a:p>
            <a:r>
              <a:rPr lang="zh-CN" altLang="en-US" dirty="0" smtClean="0"/>
              <a:t>模型选择的困难：示范</a:t>
            </a:r>
            <a:endParaRPr lang="zh-CN" altLang="en-US" dirty="0"/>
          </a:p>
        </p:txBody>
      </p:sp>
      <p:pic>
        <p:nvPicPr>
          <p:cNvPr id="4" name="Picture 3"/>
          <p:cNvPicPr>
            <a:picLocks noGrp="1" noChangeAspect="1" noChangeArrowheads="1"/>
          </p:cNvPicPr>
          <p:nvPr>
            <p:ph idx="1"/>
          </p:nvPr>
        </p:nvPicPr>
        <p:blipFill>
          <a:blip r:embed="rId2"/>
          <a:srcRect/>
          <a:stretch>
            <a:fillRect/>
          </a:stretch>
        </p:blipFill>
        <p:spPr>
          <a:xfrm>
            <a:off x="4373691" y="1585100"/>
            <a:ext cx="7265750" cy="4530409"/>
          </a:xfrm>
          <a:noFill/>
        </p:spPr>
      </p:pic>
      <p:sp>
        <p:nvSpPr>
          <p:cNvPr id="5" name="Text Box 4"/>
          <p:cNvSpPr txBox="1">
            <a:spLocks noChangeArrowheads="1"/>
          </p:cNvSpPr>
          <p:nvPr/>
        </p:nvSpPr>
        <p:spPr bwMode="auto">
          <a:xfrm>
            <a:off x="504210" y="2504403"/>
            <a:ext cx="3760059" cy="2031325"/>
          </a:xfrm>
          <a:prstGeom prst="rect">
            <a:avLst/>
          </a:prstGeom>
          <a:noFill/>
          <a:ln w="9525">
            <a:noFill/>
            <a:miter lim="800000"/>
            <a:headEnd/>
            <a:tailEnd/>
          </a:ln>
        </p:spPr>
        <p:txBody>
          <a:bodyPr wrap="square">
            <a:spAutoFit/>
          </a:bodyPr>
          <a:lstStyle/>
          <a:p>
            <a:pPr>
              <a:spcBef>
                <a:spcPct val="50000"/>
              </a:spcBef>
            </a:pPr>
            <a:r>
              <a:rPr lang="zh-CN" altLang="en-US" sz="2800" u="sng" dirty="0">
                <a:solidFill>
                  <a:srgbClr val="0000CC"/>
                </a:solidFill>
                <a:latin typeface="Gungsuh" pitchFamily="18" charset="-127"/>
                <a:ea typeface="Gungsuh" pitchFamily="18" charset="-127"/>
              </a:rPr>
              <a:t>目标</a:t>
            </a:r>
            <a:r>
              <a:rPr lang="en-US" altLang="zh-CN" sz="2800" b="0" u="sng" dirty="0" smtClean="0">
                <a:solidFill>
                  <a:srgbClr val="0000CC"/>
                </a:solidFill>
                <a:latin typeface="Gungsuh" pitchFamily="18" charset="-127"/>
                <a:ea typeface="Gungsuh" pitchFamily="18" charset="-127"/>
              </a:rPr>
              <a:t>: </a:t>
            </a:r>
          </a:p>
          <a:p>
            <a:pPr>
              <a:spcBef>
                <a:spcPct val="50000"/>
              </a:spcBef>
            </a:pPr>
            <a:r>
              <a:rPr lang="zh-CN" altLang="en-US" sz="2800" b="0" dirty="0" smtClean="0">
                <a:solidFill>
                  <a:srgbClr val="0000CC"/>
                </a:solidFill>
                <a:latin typeface="Gungsuh" pitchFamily="18" charset="-127"/>
                <a:ea typeface="Gungsuh" pitchFamily="18" charset="-127"/>
              </a:rPr>
              <a:t>分离</a:t>
            </a:r>
            <a:r>
              <a:rPr lang="en-US" altLang="zh-CN" sz="2800" b="0" dirty="0" smtClean="0">
                <a:solidFill>
                  <a:srgbClr val="0000CC"/>
                </a:solidFill>
                <a:latin typeface="Gungsuh" pitchFamily="18" charset="-127"/>
                <a:ea typeface="Gungsuh" pitchFamily="18" charset="-127"/>
              </a:rPr>
              <a:t>2</a:t>
            </a:r>
            <a:r>
              <a:rPr lang="zh-CN" altLang="en-US" sz="2800" dirty="0" smtClean="0">
                <a:solidFill>
                  <a:srgbClr val="0000CC"/>
                </a:solidFill>
                <a:latin typeface="Gungsuh" pitchFamily="18" charset="-127"/>
                <a:ea typeface="Gungsuh" pitchFamily="18" charset="-127"/>
              </a:rPr>
              <a:t>个类的给定样本但仍有好的预测性能</a:t>
            </a:r>
            <a:r>
              <a:rPr lang="en-US" altLang="zh-CN" sz="2800" dirty="0" smtClean="0">
                <a:solidFill>
                  <a:srgbClr val="0000CC"/>
                </a:solidFill>
                <a:latin typeface="Gungsuh" pitchFamily="18" charset="-127"/>
                <a:ea typeface="Gungsuh" pitchFamily="18" charset="-127"/>
              </a:rPr>
              <a:t>/</a:t>
            </a:r>
            <a:r>
              <a:rPr lang="zh-CN" altLang="en-US" sz="2800" dirty="0" smtClean="0">
                <a:solidFill>
                  <a:srgbClr val="0000CC"/>
                </a:solidFill>
                <a:latin typeface="Gungsuh" pitchFamily="18" charset="-127"/>
                <a:ea typeface="Gungsuh" pitchFamily="18" charset="-127"/>
              </a:rPr>
              <a:t>行为</a:t>
            </a:r>
            <a:endParaRPr lang="en-US" altLang="zh-CN" sz="2800" b="1" dirty="0">
              <a:solidFill>
                <a:srgbClr val="C00000"/>
              </a:solidFill>
              <a:latin typeface="Gungsuh" pitchFamily="18" charset="-127"/>
              <a:ea typeface="Gungsuh" pitchFamily="18"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081"/>
            <a:ext cx="10515600" cy="1119861"/>
          </a:xfrm>
        </p:spPr>
        <p:txBody>
          <a:bodyPr/>
          <a:lstStyle/>
          <a:p>
            <a:r>
              <a:rPr lang="zh-CN" altLang="en-US" dirty="0" smtClean="0"/>
              <a:t>过拟合</a:t>
            </a:r>
            <a:r>
              <a:rPr lang="en-US" altLang="zh-CN" dirty="0" smtClean="0"/>
              <a:t>(</a:t>
            </a:r>
            <a:r>
              <a:rPr lang="en-US" altLang="zh-CN" dirty="0" smtClean="0">
                <a:latin typeface="Gungsuh" pitchFamily="18" charset="-127"/>
                <a:ea typeface="Gungsuh" pitchFamily="18" charset="-127"/>
              </a:rPr>
              <a:t>Over-fitting</a:t>
            </a:r>
            <a:r>
              <a:rPr lang="en-US" altLang="zh-CN" dirty="0" smtClean="0"/>
              <a:t>)</a:t>
            </a:r>
            <a:endParaRPr lang="zh-CN" altLang="en-US" dirty="0"/>
          </a:p>
        </p:txBody>
      </p:sp>
      <p:pic>
        <p:nvPicPr>
          <p:cNvPr id="4" name="Picture 4"/>
          <p:cNvPicPr>
            <a:picLocks noGrp="1" noChangeAspect="1" noChangeArrowheads="1"/>
          </p:cNvPicPr>
          <p:nvPr>
            <p:ph idx="1"/>
          </p:nvPr>
        </p:nvPicPr>
        <p:blipFill>
          <a:blip r:embed="rId2"/>
          <a:srcRect/>
          <a:stretch>
            <a:fillRect/>
          </a:stretch>
        </p:blipFill>
        <p:spPr bwMode="auto">
          <a:xfrm>
            <a:off x="2453894" y="1565453"/>
            <a:ext cx="8657896" cy="50352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4776" y="277343"/>
            <a:ext cx="10515600" cy="980872"/>
          </a:xfrm>
        </p:spPr>
        <p:txBody>
          <a:bodyPr/>
          <a:lstStyle/>
          <a:p>
            <a:r>
              <a:rPr lang="zh-CN" altLang="en-US" dirty="0" smtClean="0"/>
              <a:t>过拟合</a:t>
            </a:r>
            <a:r>
              <a:rPr lang="en-US" altLang="zh-CN" dirty="0" smtClean="0"/>
              <a:t>(</a:t>
            </a:r>
            <a:r>
              <a:rPr lang="en-US" altLang="zh-CN" dirty="0" smtClean="0">
                <a:latin typeface="Gungsuh" pitchFamily="18" charset="-127"/>
                <a:ea typeface="Gungsuh" pitchFamily="18" charset="-127"/>
              </a:rPr>
              <a:t>Over-fitting</a:t>
            </a:r>
            <a:r>
              <a:rPr lang="en-US" altLang="zh-CN" dirty="0" smtClean="0"/>
              <a:t>)</a:t>
            </a:r>
            <a:endParaRPr lang="zh-CN" altLang="en-US" dirty="0"/>
          </a:p>
        </p:txBody>
      </p:sp>
      <p:pic>
        <p:nvPicPr>
          <p:cNvPr id="4" name="Picture 3"/>
          <p:cNvPicPr>
            <a:picLocks noGrp="1" noChangeAspect="1" noChangeArrowheads="1"/>
          </p:cNvPicPr>
          <p:nvPr>
            <p:ph idx="1"/>
          </p:nvPr>
        </p:nvPicPr>
        <p:blipFill>
          <a:blip r:embed="rId2"/>
          <a:srcRect/>
          <a:stretch>
            <a:fillRect/>
          </a:stretch>
        </p:blipFill>
        <p:spPr>
          <a:xfrm>
            <a:off x="2055570" y="1471794"/>
            <a:ext cx="8052412" cy="5133831"/>
          </a:xfr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5982" y="270027"/>
            <a:ext cx="10515600" cy="915035"/>
          </a:xfrm>
        </p:spPr>
        <p:txBody>
          <a:bodyPr/>
          <a:lstStyle/>
          <a:p>
            <a:r>
              <a:rPr lang="zh-CN" altLang="en-US" dirty="0" smtClean="0"/>
              <a:t>过拟合性能</a:t>
            </a:r>
            <a:endParaRPr lang="zh-CN" altLang="en-US" dirty="0"/>
          </a:p>
        </p:txBody>
      </p:sp>
      <p:pic>
        <p:nvPicPr>
          <p:cNvPr id="8194" name="Picture 2"/>
          <p:cNvPicPr>
            <a:picLocks noGrp="1" noChangeAspect="1" noChangeArrowheads="1"/>
          </p:cNvPicPr>
          <p:nvPr>
            <p:ph idx="1"/>
          </p:nvPr>
        </p:nvPicPr>
        <p:blipFill>
          <a:blip r:embed="rId2"/>
          <a:srcRect/>
          <a:stretch>
            <a:fillRect/>
          </a:stretch>
        </p:blipFill>
        <p:spPr bwMode="auto">
          <a:xfrm>
            <a:off x="2975149" y="1031443"/>
            <a:ext cx="7873293" cy="54761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4776" y="262712"/>
            <a:ext cx="10515600" cy="1010133"/>
          </a:xfrm>
        </p:spPr>
        <p:txBody>
          <a:bodyPr/>
          <a:lstStyle/>
          <a:p>
            <a:r>
              <a:rPr lang="zh-CN" altLang="en-US" dirty="0" smtClean="0"/>
              <a:t>欠拟合</a:t>
            </a:r>
            <a:r>
              <a:rPr lang="en-US" altLang="zh-CN" dirty="0" smtClean="0"/>
              <a:t>(</a:t>
            </a:r>
            <a:r>
              <a:rPr lang="en-US" altLang="zh-CN" dirty="0" smtClean="0">
                <a:latin typeface="Gungsuh" pitchFamily="18" charset="-127"/>
                <a:ea typeface="Gungsuh" pitchFamily="18" charset="-127"/>
              </a:rPr>
              <a:t>Under-fitting</a:t>
            </a:r>
            <a:r>
              <a:rPr lang="en-US" altLang="zh-CN" dirty="0" smtClean="0"/>
              <a:t>)</a:t>
            </a:r>
            <a:endParaRPr lang="zh-CN" altLang="en-US" dirty="0"/>
          </a:p>
        </p:txBody>
      </p:sp>
      <p:pic>
        <p:nvPicPr>
          <p:cNvPr id="4" name="Picture 4"/>
          <p:cNvPicPr>
            <a:picLocks noGrp="1" noChangeAspect="1" noChangeArrowheads="1"/>
          </p:cNvPicPr>
          <p:nvPr>
            <p:ph idx="1"/>
          </p:nvPr>
        </p:nvPicPr>
        <p:blipFill>
          <a:blip r:embed="rId2"/>
          <a:srcRect/>
          <a:stretch>
            <a:fillRect/>
          </a:stretch>
        </p:blipFill>
        <p:spPr bwMode="auto">
          <a:xfrm>
            <a:off x="3057753" y="1564836"/>
            <a:ext cx="7724851" cy="4911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83285"/>
          </a:xfrm>
        </p:spPr>
        <p:txBody>
          <a:bodyPr/>
          <a:lstStyle/>
          <a:p>
            <a:r>
              <a:rPr lang="zh-CN" altLang="en-US" dirty="0" smtClean="0"/>
              <a:t>好的拟合</a:t>
            </a:r>
            <a:r>
              <a:rPr lang="en-US" altLang="zh-CN" dirty="0" smtClean="0"/>
              <a:t>(</a:t>
            </a:r>
            <a:r>
              <a:rPr lang="en-US" altLang="zh-CN" dirty="0" smtClean="0">
                <a:latin typeface="Gungsuh" pitchFamily="18" charset="-127"/>
                <a:ea typeface="Gungsuh" pitchFamily="18" charset="-127"/>
              </a:rPr>
              <a:t>good-fitting</a:t>
            </a:r>
            <a:r>
              <a:rPr lang="en-US" altLang="zh-CN" dirty="0" smtClean="0"/>
              <a:t>)</a:t>
            </a:r>
            <a:endParaRPr lang="zh-CN" altLang="en-US" dirty="0"/>
          </a:p>
        </p:txBody>
      </p:sp>
      <p:pic>
        <p:nvPicPr>
          <p:cNvPr id="4" name="Picture 4"/>
          <p:cNvPicPr>
            <a:picLocks noGrp="1" noChangeAspect="1" noChangeArrowheads="1"/>
          </p:cNvPicPr>
          <p:nvPr>
            <p:ph idx="1"/>
          </p:nvPr>
        </p:nvPicPr>
        <p:blipFill>
          <a:blip r:embed="rId2"/>
          <a:srcRect/>
          <a:stretch>
            <a:fillRect/>
          </a:stretch>
        </p:blipFill>
        <p:spPr bwMode="auto">
          <a:xfrm>
            <a:off x="2816352" y="1490081"/>
            <a:ext cx="7768743" cy="49951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719703" y="1433779"/>
            <a:ext cx="11220251" cy="5003597"/>
          </a:xfrm>
        </p:spPr>
        <p:txBody>
          <a:bodyPr>
            <a:normAutofit lnSpcReduction="10000"/>
          </a:bodyPr>
          <a:lstStyle/>
          <a:p>
            <a:pPr eaLnBrk="1" hangingPunct="1">
              <a:lnSpc>
                <a:spcPct val="80000"/>
              </a:lnSpc>
            </a:pPr>
            <a:r>
              <a:rPr lang="zh-CN" altLang="en-US" dirty="0" smtClean="0">
                <a:effectLst/>
                <a:latin typeface="Gungsuh" pitchFamily="18" charset="-127"/>
                <a:ea typeface="Gungsuh" pitchFamily="18" charset="-127"/>
                <a:cs typeface="Arial Unicode MS" pitchFamily="34" charset="-122"/>
              </a:rPr>
              <a:t>有限的样本数或规模</a:t>
            </a:r>
            <a:endParaRPr lang="en-US" altLang="zh-CN" dirty="0" smtClean="0">
              <a:effectLst/>
              <a:latin typeface="Gungsuh" pitchFamily="18" charset="-127"/>
              <a:ea typeface="Gungsuh" pitchFamily="18" charset="-127"/>
              <a:cs typeface="Arial Unicode MS" pitchFamily="34" charset="-122"/>
            </a:endParaRPr>
          </a:p>
          <a:p>
            <a:pPr eaLnBrk="1" hangingPunct="1">
              <a:lnSpc>
                <a:spcPct val="80000"/>
              </a:lnSpc>
            </a:pPr>
            <a:r>
              <a:rPr lang="zh-CN" altLang="en-US" dirty="0" smtClean="0">
                <a:effectLst/>
                <a:latin typeface="Gungsuh" pitchFamily="18" charset="-127"/>
                <a:ea typeface="Gungsuh" pitchFamily="18" charset="-127"/>
                <a:cs typeface="Arial Unicode MS" pitchFamily="34" charset="-122"/>
              </a:rPr>
              <a:t>大量甚至无穷个拟合函数</a:t>
            </a:r>
            <a:r>
              <a:rPr lang="en-US" altLang="zh-CN" dirty="0" smtClean="0">
                <a:effectLst/>
                <a:latin typeface="Gungsuh" pitchFamily="18" charset="-127"/>
                <a:ea typeface="Gungsuh" pitchFamily="18" charset="-127"/>
                <a:cs typeface="Arial Unicode MS" pitchFamily="34" charset="-122"/>
              </a:rPr>
              <a:t>/</a:t>
            </a:r>
            <a:r>
              <a:rPr lang="zh-CN" altLang="en-US" dirty="0" smtClean="0">
                <a:effectLst/>
                <a:latin typeface="Gungsuh" pitchFamily="18" charset="-127"/>
                <a:ea typeface="Gungsuh" pitchFamily="18" charset="-127"/>
                <a:cs typeface="Arial Unicode MS" pitchFamily="34" charset="-122"/>
              </a:rPr>
              <a:t>模型</a:t>
            </a:r>
            <a:r>
              <a:rPr lang="en-US" altLang="zh-CN" dirty="0" smtClean="0">
                <a:effectLst/>
                <a:latin typeface="Gungsuh" pitchFamily="18" charset="-127"/>
                <a:ea typeface="Gungsuh" pitchFamily="18" charset="-127"/>
                <a:cs typeface="Arial Unicode MS" pitchFamily="34" charset="-122"/>
              </a:rPr>
              <a:t>/</a:t>
            </a:r>
            <a:r>
              <a:rPr lang="zh-CN" altLang="en-US" dirty="0" smtClean="0">
                <a:effectLst/>
                <a:latin typeface="Gungsuh" pitchFamily="18" charset="-127"/>
                <a:ea typeface="Gungsuh" pitchFamily="18" charset="-127"/>
                <a:cs typeface="Arial Unicode MS" pitchFamily="34" charset="-122"/>
              </a:rPr>
              <a:t>假设能满足给定的有限观察</a:t>
            </a:r>
            <a:r>
              <a:rPr lang="en-US" altLang="zh-CN" dirty="0" smtClean="0">
                <a:effectLst/>
                <a:latin typeface="Gungsuh" pitchFamily="18" charset="-127"/>
                <a:ea typeface="Gungsuh" pitchFamily="18" charset="-127"/>
                <a:cs typeface="Arial Unicode MS" pitchFamily="34" charset="-122"/>
              </a:rPr>
              <a:t>==》</a:t>
            </a:r>
          </a:p>
          <a:p>
            <a:pPr eaLnBrk="1" hangingPunct="1">
              <a:lnSpc>
                <a:spcPct val="80000"/>
              </a:lnSpc>
            </a:pPr>
            <a:endParaRPr lang="en-US" altLang="zh-CN" dirty="0" smtClean="0">
              <a:effectLst/>
              <a:latin typeface="Gungsuh" pitchFamily="18" charset="-127"/>
              <a:ea typeface="Gungsuh" pitchFamily="18" charset="-127"/>
              <a:cs typeface="Arial Unicode MS" pitchFamily="34" charset="-122"/>
            </a:endParaRPr>
          </a:p>
          <a:p>
            <a:pPr algn="ctr" eaLnBrk="1" hangingPunct="1">
              <a:lnSpc>
                <a:spcPct val="80000"/>
              </a:lnSpc>
              <a:buFont typeface="Wingdings" pitchFamily="2" charset="2"/>
              <a:buNone/>
            </a:pPr>
            <a:r>
              <a:rPr lang="zh-CN" altLang="en-US" sz="3200" dirty="0" smtClean="0">
                <a:solidFill>
                  <a:srgbClr val="FF0000"/>
                </a:solidFill>
                <a:effectLst/>
                <a:latin typeface="Gungsuh" pitchFamily="18" charset="-127"/>
                <a:ea typeface="Gungsuh" pitchFamily="18" charset="-127"/>
                <a:cs typeface="Arial Unicode MS" pitchFamily="34" charset="-122"/>
              </a:rPr>
              <a:t>一个病态问题</a:t>
            </a:r>
            <a:r>
              <a:rPr lang="en-US" altLang="zh-CN" sz="3200" dirty="0" smtClean="0">
                <a:solidFill>
                  <a:srgbClr val="FF0000"/>
                </a:solidFill>
                <a:effectLst/>
                <a:latin typeface="Gungsuh" pitchFamily="18" charset="-127"/>
                <a:ea typeface="Gungsuh" pitchFamily="18" charset="-127"/>
                <a:cs typeface="Arial Unicode MS" pitchFamily="34" charset="-122"/>
              </a:rPr>
              <a:t>!!!</a:t>
            </a:r>
          </a:p>
          <a:p>
            <a:pPr algn="ctr" eaLnBrk="1" hangingPunct="1">
              <a:lnSpc>
                <a:spcPct val="80000"/>
              </a:lnSpc>
              <a:buFont typeface="Wingdings" pitchFamily="2" charset="2"/>
              <a:buNone/>
            </a:pPr>
            <a:endParaRPr lang="en-US" altLang="zh-CN" sz="3200" dirty="0" smtClean="0">
              <a:solidFill>
                <a:srgbClr val="FF0000"/>
              </a:solidFill>
              <a:effectLst/>
              <a:latin typeface="Gungsuh" pitchFamily="18" charset="-127"/>
              <a:ea typeface="Gungsuh" pitchFamily="18" charset="-127"/>
              <a:cs typeface="Arial Unicode MS" pitchFamily="34" charset="-122"/>
            </a:endParaRPr>
          </a:p>
          <a:p>
            <a:pPr eaLnBrk="1" hangingPunct="1">
              <a:lnSpc>
                <a:spcPct val="80000"/>
              </a:lnSpc>
              <a:buNone/>
            </a:pPr>
            <a:r>
              <a:rPr lang="zh-CN" altLang="en-US" dirty="0" smtClean="0">
                <a:solidFill>
                  <a:srgbClr val="FF0000"/>
                </a:solidFill>
                <a:effectLst/>
                <a:latin typeface="Gungsuh" pitchFamily="18" charset="-127"/>
                <a:ea typeface="Gungsuh" pitchFamily="18" charset="-127"/>
                <a:cs typeface="Arial Unicode MS" pitchFamily="34" charset="-122"/>
              </a:rPr>
              <a:t>例子</a:t>
            </a:r>
            <a:r>
              <a:rPr lang="zh-CN" altLang="en-US" dirty="0" smtClean="0">
                <a:effectLst/>
                <a:latin typeface="Gungsuh" pitchFamily="18" charset="-127"/>
                <a:ea typeface="Gungsuh" pitchFamily="18" charset="-127"/>
                <a:cs typeface="Arial Unicode MS" pitchFamily="34" charset="-122"/>
              </a:rPr>
              <a:t>：给定部分序列：</a:t>
            </a:r>
            <a:r>
              <a:rPr lang="en-US" altLang="zh-CN" dirty="0" smtClean="0">
                <a:effectLst/>
                <a:latin typeface="Gungsuh" pitchFamily="18" charset="-127"/>
                <a:ea typeface="Gungsuh" pitchFamily="18" charset="-127"/>
                <a:cs typeface="Arial Unicode MS" pitchFamily="34" charset="-122"/>
              </a:rPr>
              <a:t>1 3 5 </a:t>
            </a:r>
            <a:r>
              <a:rPr lang="zh-CN" altLang="en-US" dirty="0" smtClean="0">
                <a:effectLst/>
                <a:latin typeface="Gungsuh" pitchFamily="18" charset="-127"/>
                <a:ea typeface="Gungsuh" pitchFamily="18" charset="-127"/>
                <a:cs typeface="Arial Unicode MS" pitchFamily="34" charset="-122"/>
              </a:rPr>
              <a:t>？ ？</a:t>
            </a:r>
            <a:endParaRPr lang="en-US" altLang="zh-CN" dirty="0" smtClean="0">
              <a:effectLst/>
              <a:latin typeface="Gungsuh" pitchFamily="18" charset="-127"/>
              <a:ea typeface="Gungsuh" pitchFamily="18" charset="-127"/>
              <a:cs typeface="Arial Unicode MS" pitchFamily="34" charset="-122"/>
            </a:endParaRPr>
          </a:p>
          <a:p>
            <a:pPr eaLnBrk="1" hangingPunct="1">
              <a:lnSpc>
                <a:spcPct val="80000"/>
              </a:lnSpc>
              <a:buNone/>
            </a:pPr>
            <a:endParaRPr lang="en-US" altLang="zh-CN" dirty="0" smtClean="0">
              <a:effectLst/>
              <a:latin typeface="Gungsuh" pitchFamily="18" charset="-127"/>
              <a:ea typeface="Gungsuh" pitchFamily="18" charset="-127"/>
              <a:cs typeface="Arial Unicode MS" pitchFamily="34" charset="-122"/>
            </a:endParaRPr>
          </a:p>
          <a:p>
            <a:pPr eaLnBrk="1" hangingPunct="1">
              <a:lnSpc>
                <a:spcPct val="80000"/>
              </a:lnSpc>
              <a:buFont typeface="Wingdings" panose="05000000000000000000" pitchFamily="2" charset="2"/>
              <a:buChar char="l"/>
            </a:pPr>
            <a:r>
              <a:rPr lang="en-US" altLang="zh-CN" dirty="0">
                <a:latin typeface="Gungsuh" pitchFamily="18" charset="-127"/>
                <a:ea typeface="Gungsuh" pitchFamily="18" charset="-127"/>
                <a:cs typeface="Arial Unicode MS" pitchFamily="34" charset="-122"/>
              </a:rPr>
              <a:t>  </a:t>
            </a:r>
            <a:r>
              <a:rPr lang="zh-CN" altLang="en-US" dirty="0">
                <a:latin typeface="Gungsuh" pitchFamily="18" charset="-127"/>
                <a:ea typeface="Gungsuh" pitchFamily="18" charset="-127"/>
                <a:cs typeface="Arial Unicode MS" pitchFamily="34" charset="-122"/>
              </a:rPr>
              <a:t>如何确定</a:t>
            </a:r>
            <a:r>
              <a:rPr lang="zh-CN" altLang="en-US" dirty="0" smtClean="0">
                <a:effectLst/>
                <a:latin typeface="Gungsuh" pitchFamily="18" charset="-127"/>
                <a:ea typeface="Gungsuh" pitchFamily="18" charset="-127"/>
                <a:cs typeface="Arial Unicode MS" pitchFamily="34" charset="-122"/>
              </a:rPr>
              <a:t>或选择一个拟合函数实现对先前未见过数据的良好预测，</a:t>
            </a:r>
            <a:endParaRPr lang="en-US" altLang="zh-CN" dirty="0" smtClean="0">
              <a:effectLst/>
              <a:latin typeface="Gungsuh" pitchFamily="18" charset="-127"/>
              <a:ea typeface="Gungsuh" pitchFamily="18" charset="-127"/>
              <a:cs typeface="Arial Unicode MS" pitchFamily="34" charset="-122"/>
            </a:endParaRPr>
          </a:p>
          <a:p>
            <a:pPr eaLnBrk="1" hangingPunct="1">
              <a:lnSpc>
                <a:spcPct val="80000"/>
              </a:lnSpc>
              <a:buNone/>
            </a:pPr>
            <a:r>
              <a:rPr lang="en-US" altLang="zh-CN" dirty="0" smtClean="0">
                <a:effectLst/>
                <a:latin typeface="Gungsuh" pitchFamily="18" charset="-127"/>
                <a:ea typeface="Gungsuh" pitchFamily="18" charset="-127"/>
                <a:cs typeface="Arial Unicode MS" pitchFamily="34" charset="-122"/>
              </a:rPr>
              <a:t>   </a:t>
            </a:r>
            <a:r>
              <a:rPr lang="zh-CN" altLang="en-US" dirty="0" smtClean="0">
                <a:effectLst/>
                <a:latin typeface="Gungsuh" pitchFamily="18" charset="-127"/>
                <a:ea typeface="Gungsuh" pitchFamily="18" charset="-127"/>
                <a:cs typeface="Arial Unicode MS" pitchFamily="34" charset="-122"/>
              </a:rPr>
              <a:t> 所谓好的泛化性能</a:t>
            </a:r>
            <a:r>
              <a:rPr lang="en-US" altLang="zh-CN" dirty="0" smtClean="0">
                <a:effectLst/>
                <a:latin typeface="Gungsuh" pitchFamily="18" charset="-127"/>
                <a:ea typeface="Gungsuh" pitchFamily="18" charset="-127"/>
                <a:cs typeface="Arial Unicode MS" pitchFamily="34" charset="-122"/>
              </a:rPr>
              <a:t>(generalization Ability)</a:t>
            </a:r>
            <a:r>
              <a:rPr lang="zh-CN" altLang="en-US" dirty="0" smtClean="0">
                <a:effectLst/>
                <a:latin typeface="Gungsuh" pitchFamily="18" charset="-127"/>
                <a:ea typeface="Gungsuh" pitchFamily="18" charset="-127"/>
                <a:cs typeface="Arial Unicode MS" pitchFamily="34" charset="-122"/>
              </a:rPr>
              <a:t>；</a:t>
            </a:r>
            <a:r>
              <a:rPr lang="en-US" altLang="zh-CN" b="1" u="sng" dirty="0" smtClean="0">
                <a:solidFill>
                  <a:srgbClr val="FF0000"/>
                </a:solidFill>
                <a:effectLst/>
                <a:latin typeface="Gungsuh" pitchFamily="18" charset="-127"/>
                <a:ea typeface="Gungsuh" pitchFamily="18" charset="-127"/>
                <a:cs typeface="Arial Unicode MS" pitchFamily="34" charset="-122"/>
              </a:rPr>
              <a:t> </a:t>
            </a:r>
          </a:p>
          <a:p>
            <a:pPr eaLnBrk="1" hangingPunct="1">
              <a:lnSpc>
                <a:spcPct val="80000"/>
              </a:lnSpc>
              <a:buFont typeface="Wingdings" panose="05000000000000000000" pitchFamily="2" charset="2"/>
              <a:buChar char="l"/>
            </a:pPr>
            <a:r>
              <a:rPr lang="en-US" altLang="zh-CN" dirty="0" smtClean="0">
                <a:effectLst/>
                <a:latin typeface="Gungsuh" pitchFamily="18" charset="-127"/>
                <a:ea typeface="Gungsuh" pitchFamily="18" charset="-127"/>
                <a:cs typeface="Arial Unicode MS" pitchFamily="34" charset="-122"/>
              </a:rPr>
              <a:t>  </a:t>
            </a:r>
            <a:r>
              <a:rPr lang="zh-CN" altLang="en-US" dirty="0" smtClean="0">
                <a:effectLst/>
                <a:latin typeface="Gungsuh" pitchFamily="18" charset="-127"/>
                <a:ea typeface="Gungsuh" pitchFamily="18" charset="-127"/>
                <a:cs typeface="Arial Unicode MS" pitchFamily="34" charset="-122"/>
              </a:rPr>
              <a:t>困难所在</a:t>
            </a:r>
            <a:r>
              <a:rPr lang="en-US" altLang="zh-CN" dirty="0" smtClean="0">
                <a:effectLst/>
                <a:latin typeface="Gungsuh" pitchFamily="18" charset="-127"/>
                <a:ea typeface="Gungsuh" pitchFamily="18" charset="-127"/>
                <a:cs typeface="Arial Unicode MS" pitchFamily="34" charset="-122"/>
              </a:rPr>
              <a:t>: </a:t>
            </a:r>
            <a:r>
              <a:rPr lang="en-US" altLang="zh-CN" dirty="0" smtClean="0">
                <a:latin typeface="Gungsuh" pitchFamily="18" charset="-127"/>
                <a:ea typeface="Gungsuh" pitchFamily="18" charset="-127"/>
                <a:cs typeface="Arial Unicode MS" pitchFamily="34" charset="-122"/>
              </a:rPr>
              <a:t> </a:t>
            </a:r>
            <a:r>
              <a:rPr lang="zh-CN" altLang="en-US" u="sng" dirty="0" smtClean="0">
                <a:solidFill>
                  <a:srgbClr val="FF0000"/>
                </a:solidFill>
                <a:effectLst/>
                <a:latin typeface="Gungsuh" pitchFamily="18" charset="-127"/>
                <a:ea typeface="Gungsuh" pitchFamily="18" charset="-127"/>
                <a:cs typeface="Arial Unicode MS" pitchFamily="34" charset="-122"/>
              </a:rPr>
              <a:t>病态问题</a:t>
            </a:r>
            <a:r>
              <a:rPr lang="zh-CN" altLang="en-US" dirty="0" smtClean="0">
                <a:effectLst/>
                <a:latin typeface="Gungsuh" pitchFamily="18" charset="-127"/>
                <a:ea typeface="Gungsuh" pitchFamily="18" charset="-127"/>
                <a:cs typeface="Arial Unicode MS" pitchFamily="34" charset="-122"/>
              </a:rPr>
              <a:t>！</a:t>
            </a:r>
            <a:endParaRPr lang="en-US" altLang="zh-CN" dirty="0" smtClean="0">
              <a:effectLst/>
              <a:latin typeface="Gungsuh" pitchFamily="18" charset="-127"/>
              <a:ea typeface="Gungsuh" pitchFamily="18" charset="-127"/>
              <a:cs typeface="Arial Unicode MS" pitchFamily="34" charset="-122"/>
            </a:endParaRPr>
          </a:p>
          <a:p>
            <a:pPr marL="0" indent="0" eaLnBrk="1" hangingPunct="1">
              <a:lnSpc>
                <a:spcPct val="80000"/>
              </a:lnSpc>
              <a:buNone/>
            </a:pPr>
            <a:r>
              <a:rPr lang="en-US" altLang="zh-CN" dirty="0" smtClean="0">
                <a:latin typeface="Gungsuh" pitchFamily="18" charset="-127"/>
                <a:ea typeface="Gungsuh" pitchFamily="18" charset="-127"/>
                <a:cs typeface="Arial Unicode MS" pitchFamily="34" charset="-122"/>
              </a:rPr>
              <a:t>    </a:t>
            </a:r>
            <a:r>
              <a:rPr lang="zh-CN" altLang="en-US" dirty="0" smtClean="0">
                <a:effectLst/>
                <a:latin typeface="Gungsuh" pitchFamily="18" charset="-127"/>
                <a:ea typeface="Gungsuh" pitchFamily="18" charset="-127"/>
                <a:cs typeface="Arial Unicode MS" pitchFamily="34" charset="-122"/>
              </a:rPr>
              <a:t>即小</a:t>
            </a:r>
            <a:r>
              <a:rPr lang="en-US" altLang="zh-CN" dirty="0" smtClean="0">
                <a:effectLst/>
                <a:latin typeface="Gungsuh" pitchFamily="18" charset="-127"/>
                <a:ea typeface="Gungsuh" pitchFamily="18" charset="-127"/>
                <a:cs typeface="Arial Unicode MS" pitchFamily="34" charset="-122"/>
              </a:rPr>
              <a:t>(</a:t>
            </a:r>
            <a:r>
              <a:rPr lang="zh-CN" altLang="en-US" dirty="0" smtClean="0">
                <a:effectLst/>
                <a:latin typeface="Gungsuh" pitchFamily="18" charset="-127"/>
                <a:ea typeface="Gungsuh" pitchFamily="18" charset="-127"/>
                <a:cs typeface="Arial Unicode MS" pitchFamily="34" charset="-122"/>
              </a:rPr>
              <a:t>甚至零</a:t>
            </a:r>
            <a:r>
              <a:rPr lang="en-US" altLang="zh-CN" dirty="0" smtClean="0">
                <a:effectLst/>
                <a:latin typeface="Gungsuh" pitchFamily="18" charset="-127"/>
                <a:ea typeface="Gungsuh" pitchFamily="18" charset="-127"/>
                <a:cs typeface="Arial Unicode MS" pitchFamily="34" charset="-122"/>
              </a:rPr>
              <a:t>)</a:t>
            </a:r>
            <a:r>
              <a:rPr lang="zh-CN" altLang="en-US" dirty="0" smtClean="0">
                <a:effectLst/>
                <a:latin typeface="Gungsuh" pitchFamily="18" charset="-127"/>
                <a:ea typeface="Gungsuh" pitchFamily="18" charset="-127"/>
                <a:cs typeface="Arial Unicode MS" pitchFamily="34" charset="-122"/>
              </a:rPr>
              <a:t>的</a:t>
            </a:r>
            <a:r>
              <a:rPr lang="zh-CN" altLang="en-US" b="1" u="sng" dirty="0" smtClean="0">
                <a:solidFill>
                  <a:srgbClr val="FF0000"/>
                </a:solidFill>
                <a:effectLst/>
                <a:latin typeface="Gungsuh" pitchFamily="18" charset="-127"/>
                <a:ea typeface="Gungsuh" pitchFamily="18" charset="-127"/>
                <a:cs typeface="Arial Unicode MS" pitchFamily="34" charset="-122"/>
              </a:rPr>
              <a:t>训练</a:t>
            </a:r>
            <a:r>
              <a:rPr lang="zh-CN" altLang="en-US" dirty="0" smtClean="0">
                <a:effectLst/>
                <a:latin typeface="Gungsuh" pitchFamily="18" charset="-127"/>
                <a:ea typeface="Gungsuh" pitchFamily="18" charset="-127"/>
                <a:cs typeface="Arial Unicode MS" pitchFamily="34" charset="-122"/>
              </a:rPr>
              <a:t>误差但实际仅有少量</a:t>
            </a:r>
            <a:r>
              <a:rPr lang="zh-CN" altLang="en-US" dirty="0" smtClean="0">
                <a:latin typeface="Gungsuh" pitchFamily="18" charset="-127"/>
                <a:ea typeface="Gungsuh" pitchFamily="18" charset="-127"/>
                <a:cs typeface="Arial Unicode MS" pitchFamily="34" charset="-122"/>
              </a:rPr>
              <a:t>模型</a:t>
            </a:r>
            <a:r>
              <a:rPr lang="zh-CN" altLang="en-US" dirty="0" smtClean="0">
                <a:effectLst/>
                <a:latin typeface="Gungsuh" pitchFamily="18" charset="-127"/>
                <a:ea typeface="Gungsuh" pitchFamily="18" charset="-127"/>
                <a:cs typeface="Arial Unicode MS" pitchFamily="34" charset="-122"/>
              </a:rPr>
              <a:t>能有好的泛化性能！</a:t>
            </a:r>
            <a:endParaRPr lang="en-US" altLang="zh-CN" dirty="0" smtClean="0">
              <a:effectLst/>
              <a:latin typeface="Gungsuh" pitchFamily="18" charset="-127"/>
              <a:ea typeface="Gungsuh" pitchFamily="18" charset="-127"/>
              <a:cs typeface="Arial Unicode MS" pitchFamily="34" charset="-122"/>
            </a:endParaRPr>
          </a:p>
        </p:txBody>
      </p:sp>
      <p:sp>
        <p:nvSpPr>
          <p:cNvPr id="5" name="Rectangle 2"/>
          <p:cNvSpPr>
            <a:spLocks noGrp="1" noChangeArrowheads="1"/>
          </p:cNvSpPr>
          <p:nvPr>
            <p:ph type="title"/>
          </p:nvPr>
        </p:nvSpPr>
        <p:spPr>
          <a:xfrm>
            <a:off x="757733" y="218821"/>
            <a:ext cx="10515600" cy="1010133"/>
          </a:xfrm>
        </p:spPr>
        <p:txBody>
          <a:bodyPr>
            <a:normAutofit/>
          </a:bodyPr>
          <a:lstStyle/>
          <a:p>
            <a:r>
              <a:rPr lang="zh-CN" altLang="en-US" sz="4000" dirty="0" smtClean="0">
                <a:latin typeface="Gungsuh" pitchFamily="18" charset="-127"/>
                <a:ea typeface="Gungsuh" pitchFamily="18" charset="-127"/>
                <a:cs typeface="Arial Unicode MS" pitchFamily="34" charset="-122"/>
              </a:rPr>
              <a:t>因而，一个共存问题：病态性</a:t>
            </a:r>
            <a:endParaRPr lang="en-US" altLang="zh-CN" sz="4000" dirty="0" smtClean="0">
              <a:latin typeface="Gungsuh" pitchFamily="18" charset="-127"/>
              <a:ea typeface="Gungsuh" pitchFamily="18" charset="-127"/>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 calcmode="lin" valueType="num">
                                      <p:cBhvr additive="base">
                                        <p:cTn id="2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 calcmode="lin" valueType="num">
                                      <p:cBhvr additive="base">
                                        <p:cTn id="3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 calcmode="lin" valueType="num">
                                      <p:cBhvr additive="base">
                                        <p:cTn id="3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日期占位符 5"/>
          <p:cNvSpPr>
            <a:spLocks noGrp="1"/>
          </p:cNvSpPr>
          <p:nvPr>
            <p:ph type="dt" sz="quarter" idx="10"/>
          </p:nvPr>
        </p:nvSpPr>
        <p:spPr>
          <a:noFill/>
          <a:ln>
            <a:miter lim="800000"/>
            <a:headEnd/>
            <a:tailEnd/>
          </a:ln>
        </p:spPr>
        <p:txBody>
          <a:bodyPr/>
          <a:lstStyle/>
          <a:p>
            <a:fld id="{85439C18-0C26-4783-8FEC-296FAC8E17F3}" type="datetime1">
              <a:rPr lang="zh-CN" altLang="en-US" smtClean="0">
                <a:ea typeface="宋体" charset="-122"/>
              </a:rPr>
              <a:pPr/>
              <a:t>2018/8/25</a:t>
            </a:fld>
            <a:endParaRPr lang="en-US" altLang="zh-CN" smtClean="0">
              <a:ea typeface="宋体" charset="-122"/>
            </a:endParaRPr>
          </a:p>
        </p:txBody>
      </p:sp>
      <p:sp>
        <p:nvSpPr>
          <p:cNvPr id="1029" name="灯片编号占位符 7"/>
          <p:cNvSpPr>
            <a:spLocks noGrp="1"/>
          </p:cNvSpPr>
          <p:nvPr>
            <p:ph type="sldNum" sz="quarter" idx="12"/>
          </p:nvPr>
        </p:nvSpPr>
        <p:spPr>
          <a:noFill/>
          <a:ln>
            <a:miter lim="800000"/>
            <a:headEnd/>
            <a:tailEnd/>
          </a:ln>
        </p:spPr>
        <p:txBody>
          <a:bodyPr/>
          <a:lstStyle/>
          <a:p>
            <a:fld id="{4E214851-A752-4091-9445-57592F13DAC1}" type="slidenum">
              <a:rPr lang="en-US" altLang="zh-CN" smtClean="0">
                <a:ea typeface="宋体" charset="-122"/>
              </a:rPr>
              <a:pPr/>
              <a:t>79</a:t>
            </a:fld>
            <a:endParaRPr lang="en-US" altLang="zh-CN" smtClean="0">
              <a:ea typeface="宋体" charset="-122"/>
            </a:endParaRPr>
          </a:p>
        </p:txBody>
      </p:sp>
      <p:sp>
        <p:nvSpPr>
          <p:cNvPr id="1030" name="Rectangle 2"/>
          <p:cNvSpPr>
            <a:spLocks noGrp="1" noChangeArrowheads="1"/>
          </p:cNvSpPr>
          <p:nvPr>
            <p:ph type="title"/>
          </p:nvPr>
        </p:nvSpPr>
        <p:spPr>
          <a:xfrm>
            <a:off x="585216" y="260350"/>
            <a:ext cx="11272351" cy="1074738"/>
          </a:xfrm>
        </p:spPr>
        <p:txBody>
          <a:bodyPr/>
          <a:lstStyle/>
          <a:p>
            <a:pPr eaLnBrk="1" hangingPunct="1"/>
            <a:r>
              <a:rPr lang="zh-CN" altLang="en-US" dirty="0" smtClean="0"/>
              <a:t>为何？</a:t>
            </a:r>
            <a:endParaRPr lang="en-US" altLang="zh-CN" dirty="0" smtClean="0"/>
          </a:p>
        </p:txBody>
      </p:sp>
      <p:sp>
        <p:nvSpPr>
          <p:cNvPr id="632835" name="Rectangle 3"/>
          <p:cNvSpPr>
            <a:spLocks noGrp="1" noChangeArrowheads="1"/>
          </p:cNvSpPr>
          <p:nvPr>
            <p:ph type="body" sz="half" idx="1"/>
          </p:nvPr>
        </p:nvSpPr>
        <p:spPr/>
        <p:txBody>
          <a:bodyPr/>
          <a:lstStyle/>
          <a:p>
            <a:pPr eaLnBrk="1" hangingPunct="1">
              <a:buFont typeface="Wingdings" pitchFamily="2" charset="2"/>
              <a:buNone/>
              <a:defRPr/>
            </a:pPr>
            <a:endParaRPr lang="en-US" sz="2600" dirty="0" smtClean="0"/>
          </a:p>
          <a:p>
            <a:pPr eaLnBrk="1" hangingPunct="1">
              <a:defRPr/>
            </a:pPr>
            <a:endParaRPr lang="en-US" altLang="zh-CN" sz="2600" dirty="0" smtClean="0"/>
          </a:p>
        </p:txBody>
      </p:sp>
      <p:graphicFrame>
        <p:nvGraphicFramePr>
          <p:cNvPr id="632836" name="Object 4"/>
          <p:cNvGraphicFramePr>
            <a:graphicFrameLocks noGrp="1" noChangeAspect="1"/>
          </p:cNvGraphicFramePr>
          <p:nvPr>
            <p:ph sz="quarter" idx="2"/>
          </p:nvPr>
        </p:nvGraphicFramePr>
        <p:xfrm>
          <a:off x="2298466" y="2092147"/>
          <a:ext cx="7867719" cy="629107"/>
        </p:xfrm>
        <a:graphic>
          <a:graphicData uri="http://schemas.openxmlformats.org/presentationml/2006/ole">
            <p:oleObj spid="_x0000_s112642" name="Equation" r:id="rId3" imgW="2260600" imgH="241300" progId="">
              <p:embed/>
            </p:oleObj>
          </a:graphicData>
        </a:graphic>
      </p:graphicFrame>
      <p:sp>
        <p:nvSpPr>
          <p:cNvPr id="1032" name="Text Box 5"/>
          <p:cNvSpPr txBox="1">
            <a:spLocks noChangeArrowheads="1"/>
          </p:cNvSpPr>
          <p:nvPr/>
        </p:nvSpPr>
        <p:spPr bwMode="auto">
          <a:xfrm>
            <a:off x="624418" y="1196975"/>
            <a:ext cx="10717659" cy="1292662"/>
          </a:xfrm>
          <a:prstGeom prst="rect">
            <a:avLst/>
          </a:prstGeom>
          <a:noFill/>
          <a:ln w="9525">
            <a:noFill/>
            <a:miter lim="800000"/>
            <a:headEnd/>
            <a:tailEnd/>
          </a:ln>
        </p:spPr>
        <p:txBody>
          <a:bodyPr wrap="square">
            <a:spAutoFit/>
          </a:bodyPr>
          <a:lstStyle/>
          <a:p>
            <a:pPr marL="457200" indent="-457200" eaLnBrk="1" hangingPunct="1"/>
            <a:endParaRPr kumimoji="1" lang="en-US" altLang="zh-CN" sz="2600" b="0" dirty="0">
              <a:latin typeface="Gungsuh" pitchFamily="18" charset="-127"/>
              <a:ea typeface="Gungsuh" pitchFamily="18" charset="-127"/>
            </a:endParaRPr>
          </a:p>
          <a:p>
            <a:pPr marL="457200" indent="-457200" eaLnBrk="1" hangingPunct="1"/>
            <a:r>
              <a:rPr kumimoji="1" lang="en-US" altLang="zh-CN" sz="2600" b="0" dirty="0">
                <a:latin typeface="Gungsuh" pitchFamily="18" charset="-127"/>
                <a:ea typeface="Gungsuh" pitchFamily="18" charset="-127"/>
              </a:rPr>
              <a:t>     </a:t>
            </a:r>
            <a:r>
              <a:rPr kumimoji="1" lang="en-US" altLang="zh-CN" sz="2600" b="0" dirty="0" smtClean="0">
                <a:latin typeface="Gungsuh" pitchFamily="18" charset="-127"/>
                <a:ea typeface="Gungsuh" pitchFamily="18" charset="-127"/>
              </a:rPr>
              <a:t>1</a:t>
            </a:r>
            <a:r>
              <a:rPr kumimoji="1" lang="en-US" altLang="zh-CN" sz="2600" b="0" dirty="0">
                <a:latin typeface="Gungsuh" pitchFamily="18" charset="-127"/>
                <a:ea typeface="Gungsuh" pitchFamily="18" charset="-127"/>
              </a:rPr>
              <a:t>) </a:t>
            </a:r>
            <a:r>
              <a:rPr kumimoji="1" lang="zh-CN" altLang="en-US" sz="2600" b="0" dirty="0" smtClean="0">
                <a:latin typeface="Gungsuh" pitchFamily="18" charset="-127"/>
                <a:ea typeface="Gungsuh" pitchFamily="18" charset="-127"/>
              </a:rPr>
              <a:t>给定一组训练样本</a:t>
            </a:r>
            <a:endParaRPr kumimoji="1" lang="en-US" altLang="zh-CN" sz="2600" b="0" dirty="0">
              <a:latin typeface="Gungsuh" pitchFamily="18" charset="-127"/>
              <a:ea typeface="Gungsuh" pitchFamily="18" charset="-127"/>
            </a:endParaRPr>
          </a:p>
          <a:p>
            <a:pPr marL="457200" indent="-457200" eaLnBrk="1" hangingPunct="1"/>
            <a:r>
              <a:rPr kumimoji="1" lang="en-US" altLang="zh-CN" sz="2600" b="0" dirty="0">
                <a:latin typeface="Gungsuh" pitchFamily="18" charset="-127"/>
                <a:ea typeface="Gungsuh" pitchFamily="18" charset="-127"/>
              </a:rPr>
              <a:t>       </a:t>
            </a:r>
          </a:p>
        </p:txBody>
      </p:sp>
      <p:sp>
        <p:nvSpPr>
          <p:cNvPr id="632838" name="Rectangle 6"/>
          <p:cNvSpPr>
            <a:spLocks noChangeArrowheads="1"/>
          </p:cNvSpPr>
          <p:nvPr/>
        </p:nvSpPr>
        <p:spPr bwMode="auto">
          <a:xfrm>
            <a:off x="167054" y="2781300"/>
            <a:ext cx="11661624" cy="3384550"/>
          </a:xfrm>
          <a:prstGeom prst="rect">
            <a:avLst/>
          </a:prstGeom>
          <a:noFill/>
          <a:ln w="9525">
            <a:noFill/>
            <a:miter lim="800000"/>
            <a:headEnd/>
            <a:tailEnd/>
          </a:ln>
        </p:spPr>
        <p:txBody>
          <a:bodyPr/>
          <a:lstStyle/>
          <a:p>
            <a:pPr marL="1281113" lvl="3" indent="-292100">
              <a:spcBef>
                <a:spcPct val="20000"/>
              </a:spcBef>
              <a:buClr>
                <a:srgbClr val="CC0000"/>
              </a:buClr>
              <a:buSzPct val="75000"/>
            </a:pPr>
            <a:r>
              <a:rPr lang="en-US" altLang="zh-CN" sz="2400" b="0" dirty="0">
                <a:latin typeface="Gungsuh" pitchFamily="18" charset="-127"/>
                <a:ea typeface="Gungsuh" pitchFamily="18" charset="-127"/>
              </a:rPr>
              <a:t>2)</a:t>
            </a:r>
            <a:r>
              <a:rPr lang="en-US" altLang="zh-CN" sz="2400" b="0" i="1" dirty="0">
                <a:latin typeface="Gungsuh" pitchFamily="18" charset="-127"/>
                <a:ea typeface="Gungsuh" pitchFamily="18" charset="-127"/>
              </a:rPr>
              <a:t> </a:t>
            </a:r>
            <a:r>
              <a:rPr lang="zh-CN" altLang="en-US" sz="2400" b="0" dirty="0" smtClean="0">
                <a:latin typeface="Gungsuh" pitchFamily="18" charset="-127"/>
                <a:ea typeface="Gungsuh" pitchFamily="18" charset="-127"/>
              </a:rPr>
              <a:t>给定一组函数集</a:t>
            </a:r>
            <a:r>
              <a:rPr lang="en-US" altLang="zh-CN" sz="2600" i="1" dirty="0" smtClean="0">
                <a:latin typeface="Gungsuh" pitchFamily="18" charset="-127"/>
                <a:ea typeface="Gungsuh" pitchFamily="18" charset="-127"/>
              </a:rPr>
              <a:t>H</a:t>
            </a:r>
            <a:r>
              <a:rPr lang="en-US" altLang="zh-CN" sz="2600" b="0" i="1" dirty="0">
                <a:latin typeface="Gungsuh" pitchFamily="18" charset="-127"/>
                <a:ea typeface="Gungsuh" pitchFamily="18" charset="-127"/>
              </a:rPr>
              <a:t>=</a:t>
            </a:r>
            <a:r>
              <a:rPr lang="en-US" altLang="zh-CN" sz="2600" b="0" dirty="0">
                <a:latin typeface="Gungsuh" pitchFamily="18" charset="-127"/>
                <a:ea typeface="Gungsuh" pitchFamily="18" charset="-127"/>
              </a:rPr>
              <a:t>{</a:t>
            </a:r>
            <a:r>
              <a:rPr lang="en-US" altLang="zh-CN" sz="2600" b="0" i="1" dirty="0">
                <a:latin typeface="Gungsuh" pitchFamily="18" charset="-127"/>
                <a:ea typeface="Gungsuh" pitchFamily="18" charset="-127"/>
              </a:rPr>
              <a:t>f</a:t>
            </a:r>
            <a:r>
              <a:rPr lang="el-GR" altLang="zh-CN" sz="2600" b="0" i="1" baseline="-25000" dirty="0">
                <a:latin typeface="Gungsuh" pitchFamily="18" charset="-127"/>
                <a:ea typeface="Gungsuh" pitchFamily="18" charset="-127"/>
                <a:cs typeface="Times New Roman" pitchFamily="18" charset="0"/>
              </a:rPr>
              <a:t>θ</a:t>
            </a:r>
            <a:r>
              <a:rPr lang="en-US" altLang="zh-CN" sz="2600" b="0" i="1" dirty="0">
                <a:latin typeface="Gungsuh" pitchFamily="18" charset="-127"/>
                <a:ea typeface="Gungsuh" pitchFamily="18" charset="-127"/>
              </a:rPr>
              <a:t> |</a:t>
            </a:r>
            <a:r>
              <a:rPr lang="el-GR" altLang="zh-CN" sz="2600" b="0" i="1" dirty="0">
                <a:latin typeface="Gungsuh" pitchFamily="18" charset="-127"/>
                <a:ea typeface="Gungsuh" pitchFamily="18" charset="-127"/>
              </a:rPr>
              <a:t>θ∈Ξ</a:t>
            </a:r>
            <a:r>
              <a:rPr lang="en-US" altLang="zh-CN" sz="2600" b="0" dirty="0" smtClean="0">
                <a:latin typeface="Gungsuh" pitchFamily="18" charset="-127"/>
                <a:ea typeface="Gungsuh" pitchFamily="18" charset="-127"/>
              </a:rPr>
              <a:t>}</a:t>
            </a:r>
            <a:r>
              <a:rPr lang="zh-CN" altLang="en-US" sz="2600" b="0" dirty="0" smtClean="0">
                <a:latin typeface="Gungsuh" pitchFamily="18" charset="-127"/>
                <a:ea typeface="Gungsuh" pitchFamily="18" charset="-127"/>
              </a:rPr>
              <a:t>，学习即是通过</a:t>
            </a:r>
            <a:r>
              <a:rPr lang="en-US" altLang="zh-CN" sz="2600" i="1" dirty="0" smtClean="0">
                <a:latin typeface="Gungsuh" pitchFamily="18" charset="-127"/>
                <a:ea typeface="Gungsuh" pitchFamily="18" charset="-127"/>
              </a:rPr>
              <a:t>S</a:t>
            </a:r>
            <a:r>
              <a:rPr lang="zh-CN" altLang="en-US" sz="2600" b="0" dirty="0" smtClean="0">
                <a:latin typeface="Gungsuh" pitchFamily="18" charset="-127"/>
                <a:ea typeface="Gungsuh" pitchFamily="18" charset="-127"/>
              </a:rPr>
              <a:t>从</a:t>
            </a:r>
            <a:r>
              <a:rPr lang="en-US" altLang="zh-CN" sz="2600" dirty="0" smtClean="0">
                <a:latin typeface="Gungsuh" pitchFamily="18" charset="-127"/>
                <a:ea typeface="Gungsuh" pitchFamily="18" charset="-127"/>
              </a:rPr>
              <a:t>H</a:t>
            </a:r>
            <a:r>
              <a:rPr lang="zh-CN" altLang="en-US" sz="2600" b="0" dirty="0" smtClean="0">
                <a:latin typeface="Gungsuh" pitchFamily="18" charset="-127"/>
                <a:ea typeface="Gungsuh" pitchFamily="18" charset="-127"/>
              </a:rPr>
              <a:t>找到一个期望的</a:t>
            </a:r>
            <a:r>
              <a:rPr lang="en-US" altLang="zh-CN" sz="2600" b="0" i="1" dirty="0" smtClean="0">
                <a:solidFill>
                  <a:srgbClr val="0000CC"/>
                </a:solidFill>
                <a:latin typeface="Gungsuh" pitchFamily="18" charset="-127"/>
                <a:ea typeface="Gungsuh" pitchFamily="18" charset="-127"/>
              </a:rPr>
              <a:t>f</a:t>
            </a:r>
            <a:r>
              <a:rPr lang="en-US" altLang="zh-CN" sz="2600" b="0" dirty="0" smtClean="0">
                <a:solidFill>
                  <a:srgbClr val="0000CC"/>
                </a:solidFill>
                <a:latin typeface="Gungsuh" pitchFamily="18" charset="-127"/>
                <a:ea typeface="Gungsuh" pitchFamily="18" charset="-127"/>
              </a:rPr>
              <a:t> </a:t>
            </a:r>
            <a:r>
              <a:rPr lang="zh-CN" altLang="en-US" sz="2600" dirty="0" smtClean="0">
                <a:latin typeface="Gungsuh" pitchFamily="18" charset="-127"/>
                <a:ea typeface="Gungsuh" pitchFamily="18" charset="-127"/>
              </a:rPr>
              <a:t>使其能对与训练数据服从同分布的未见过数据产生好的泛化或推广性，具体就是最小化</a:t>
            </a:r>
            <a:endParaRPr lang="en-US" altLang="zh-CN" sz="2600" b="0" dirty="0">
              <a:latin typeface="Gungsuh" pitchFamily="18" charset="-127"/>
              <a:ea typeface="Gungsuh" pitchFamily="18" charset="-127"/>
            </a:endParaRPr>
          </a:p>
        </p:txBody>
      </p:sp>
      <p:graphicFrame>
        <p:nvGraphicFramePr>
          <p:cNvPr id="632839" name="Object 7"/>
          <p:cNvGraphicFramePr>
            <a:graphicFrameLocks noChangeAspect="1"/>
          </p:cNvGraphicFramePr>
          <p:nvPr>
            <p:extLst>
              <p:ext uri="{D42A27DB-BD31-4B8C-83A1-F6EECF244321}">
                <p14:modId xmlns:p14="http://schemas.microsoft.com/office/powerpoint/2010/main" xmlns="" val="419293018"/>
              </p:ext>
            </p:extLst>
          </p:nvPr>
        </p:nvGraphicFramePr>
        <p:xfrm>
          <a:off x="1582667" y="4235501"/>
          <a:ext cx="9254258" cy="881445"/>
        </p:xfrm>
        <a:graphic>
          <a:graphicData uri="http://schemas.openxmlformats.org/presentationml/2006/ole">
            <p:oleObj spid="_x0000_s112643" name="Equation" r:id="rId4" imgW="2070100" imgH="292100" progId="">
              <p:embed/>
            </p:oleObj>
          </a:graphicData>
        </a:graphic>
      </p:graphicFrame>
      <p:sp>
        <p:nvSpPr>
          <p:cNvPr id="632840" name="Text Box 8"/>
          <p:cNvSpPr txBox="1">
            <a:spLocks noChangeArrowheads="1"/>
          </p:cNvSpPr>
          <p:nvPr/>
        </p:nvSpPr>
        <p:spPr bwMode="auto">
          <a:xfrm>
            <a:off x="1499592" y="5267727"/>
            <a:ext cx="9224467" cy="1169551"/>
          </a:xfrm>
          <a:prstGeom prst="rect">
            <a:avLst/>
          </a:prstGeom>
          <a:noFill/>
          <a:ln w="9525">
            <a:noFill/>
            <a:miter lim="800000"/>
            <a:headEnd/>
            <a:tailEnd/>
          </a:ln>
        </p:spPr>
        <p:txBody>
          <a:bodyPr wrap="square">
            <a:spAutoFit/>
          </a:bodyPr>
          <a:lstStyle/>
          <a:p>
            <a:pPr>
              <a:spcBef>
                <a:spcPct val="50000"/>
              </a:spcBef>
            </a:pPr>
            <a:r>
              <a:rPr lang="en-US" altLang="zh-CN" sz="2800" b="0" i="1" dirty="0">
                <a:latin typeface="Gungsuh" pitchFamily="18" charset="-127"/>
                <a:ea typeface="Gungsuh" pitchFamily="18" charset="-127"/>
              </a:rPr>
              <a:t>t</a:t>
            </a:r>
            <a:r>
              <a:rPr lang="en-US" altLang="zh-CN" sz="2800" b="0" dirty="0">
                <a:latin typeface="Gungsuh" pitchFamily="18" charset="-127"/>
                <a:ea typeface="Gungsuh" pitchFamily="18" charset="-127"/>
              </a:rPr>
              <a:t>(</a:t>
            </a:r>
            <a:r>
              <a:rPr lang="en-US" altLang="zh-CN" sz="2800" b="0" i="1" dirty="0">
                <a:latin typeface="Gungsuh" pitchFamily="18" charset="-127"/>
                <a:ea typeface="Gungsuh" pitchFamily="18" charset="-127"/>
              </a:rPr>
              <a:t>x</a:t>
            </a:r>
            <a:r>
              <a:rPr lang="en-US" altLang="zh-CN" sz="2800" b="0" dirty="0" smtClean="0">
                <a:latin typeface="Gungsuh" pitchFamily="18" charset="-127"/>
                <a:ea typeface="Gungsuh" pitchFamily="18" charset="-127"/>
              </a:rPr>
              <a:t>)(</a:t>
            </a:r>
            <a:r>
              <a:rPr lang="zh-CN" altLang="en-US" sz="2800" dirty="0" smtClean="0">
                <a:latin typeface="Gungsuh" pitchFamily="18" charset="-127"/>
                <a:ea typeface="Gungsuh" pitchFamily="18" charset="-127"/>
              </a:rPr>
              <a:t>或</a:t>
            </a:r>
            <a:r>
              <a:rPr lang="en-US" altLang="zh-CN" sz="2800" b="0" i="1" dirty="0" smtClean="0">
                <a:latin typeface="Gungsuh" pitchFamily="18" charset="-127"/>
                <a:ea typeface="Gungsuh" pitchFamily="18" charset="-127"/>
              </a:rPr>
              <a:t>F</a:t>
            </a:r>
            <a:r>
              <a:rPr lang="en-US" altLang="zh-CN" sz="2800" b="0" dirty="0" smtClean="0">
                <a:latin typeface="Gungsuh" pitchFamily="18" charset="-127"/>
                <a:ea typeface="Gungsuh" pitchFamily="18" charset="-127"/>
              </a:rPr>
              <a:t>(</a:t>
            </a:r>
            <a:r>
              <a:rPr lang="en-US" altLang="zh-CN" sz="2800" i="1" dirty="0" smtClean="0">
                <a:latin typeface="Gungsuh" pitchFamily="18" charset="-127"/>
                <a:ea typeface="Gungsuh" pitchFamily="18" charset="-127"/>
              </a:rPr>
              <a:t>x</a:t>
            </a:r>
            <a:r>
              <a:rPr lang="en-US" altLang="zh-CN" sz="2800" b="0" dirty="0">
                <a:latin typeface="Gungsuh" pitchFamily="18" charset="-127"/>
                <a:ea typeface="Gungsuh" pitchFamily="18" charset="-127"/>
              </a:rPr>
              <a:t>)) </a:t>
            </a:r>
            <a:r>
              <a:rPr lang="zh-CN" altLang="en-US" sz="2800" b="0" dirty="0" smtClean="0">
                <a:latin typeface="Gungsuh" pitchFamily="18" charset="-127"/>
                <a:ea typeface="Gungsuh" pitchFamily="18" charset="-127"/>
              </a:rPr>
              <a:t>是真实但未知的映射函数</a:t>
            </a:r>
            <a:r>
              <a:rPr lang="en-US" altLang="zh-CN" sz="2800" b="0" dirty="0" smtClean="0">
                <a:latin typeface="Gungsuh" pitchFamily="18" charset="-127"/>
                <a:ea typeface="Gungsuh" pitchFamily="18" charset="-127"/>
              </a:rPr>
              <a:t>/</a:t>
            </a:r>
            <a:r>
              <a:rPr lang="zh-CN" altLang="en-US" sz="2800" b="0" dirty="0" smtClean="0">
                <a:latin typeface="Gungsuh" pitchFamily="18" charset="-127"/>
                <a:ea typeface="Gungsuh" pitchFamily="18" charset="-127"/>
              </a:rPr>
              <a:t>模型（</a:t>
            </a:r>
            <a:r>
              <a:rPr lang="en-US" altLang="zh-CN" sz="2800" b="0" dirty="0" smtClean="0">
                <a:latin typeface="Gungsuh" pitchFamily="18" charset="-127"/>
                <a:ea typeface="Gungsuh" pitchFamily="18" charset="-127"/>
              </a:rPr>
              <a:t>x=》y). </a:t>
            </a:r>
          </a:p>
          <a:p>
            <a:pPr>
              <a:spcBef>
                <a:spcPct val="50000"/>
              </a:spcBef>
            </a:pPr>
            <a:r>
              <a:rPr lang="zh-CN" altLang="en-US" sz="2800" dirty="0" smtClean="0">
                <a:latin typeface="Gungsuh" pitchFamily="18" charset="-127"/>
                <a:ea typeface="Gungsuh" pitchFamily="18" charset="-127"/>
              </a:rPr>
              <a:t>然而，泛化误差</a:t>
            </a:r>
            <a:r>
              <a:rPr lang="zh-CN" altLang="en-US" sz="2800" dirty="0" smtClean="0">
                <a:solidFill>
                  <a:srgbClr val="FF0000"/>
                </a:solidFill>
                <a:latin typeface="Gungsuh" pitchFamily="18" charset="-127"/>
                <a:ea typeface="Gungsuh" pitchFamily="18" charset="-127"/>
              </a:rPr>
              <a:t>不可计算</a:t>
            </a:r>
            <a:r>
              <a:rPr lang="zh-CN" altLang="en-US" sz="2800" dirty="0" smtClean="0">
                <a:latin typeface="Gungsuh" pitchFamily="18" charset="-127"/>
                <a:ea typeface="Gungsuh" pitchFamily="18" charset="-127"/>
              </a:rPr>
              <a:t>，归咎于未知的</a:t>
            </a:r>
            <a:r>
              <a:rPr lang="en-US" altLang="zh-CN" sz="2800" b="1" i="1" dirty="0" smtClean="0">
                <a:solidFill>
                  <a:srgbClr val="FF0000"/>
                </a:solidFill>
                <a:latin typeface="Gungsuh" pitchFamily="18" charset="-127"/>
                <a:ea typeface="Gungsuh" pitchFamily="18" charset="-127"/>
              </a:rPr>
              <a:t>P</a:t>
            </a:r>
            <a:r>
              <a:rPr lang="en-US" altLang="zh-CN" sz="2800" b="1" dirty="0" smtClean="0">
                <a:solidFill>
                  <a:srgbClr val="FF0000"/>
                </a:solidFill>
                <a:latin typeface="Gungsuh" pitchFamily="18" charset="-127"/>
                <a:ea typeface="Gungsuh" pitchFamily="18" charset="-127"/>
              </a:rPr>
              <a:t>(x)</a:t>
            </a:r>
            <a:r>
              <a:rPr lang="zh-CN" altLang="en-US" sz="2800" b="1" dirty="0" smtClean="0">
                <a:solidFill>
                  <a:srgbClr val="FF0000"/>
                </a:solidFill>
                <a:latin typeface="Gungsuh" pitchFamily="18" charset="-127"/>
                <a:ea typeface="Gungsuh" pitchFamily="18" charset="-127"/>
              </a:rPr>
              <a:t>和</a:t>
            </a:r>
            <a:r>
              <a:rPr lang="en-US" altLang="zh-CN" sz="2800" b="1" i="1" dirty="0" smtClean="0">
                <a:solidFill>
                  <a:srgbClr val="FF0000"/>
                </a:solidFill>
                <a:latin typeface="Gungsuh" pitchFamily="18" charset="-127"/>
                <a:ea typeface="Gungsuh" pitchFamily="18" charset="-127"/>
              </a:rPr>
              <a:t>t</a:t>
            </a:r>
            <a:r>
              <a:rPr lang="en-US" altLang="zh-CN" sz="2800" b="1" dirty="0" smtClean="0">
                <a:solidFill>
                  <a:srgbClr val="FF0000"/>
                </a:solidFill>
                <a:latin typeface="Gungsuh" pitchFamily="18" charset="-127"/>
                <a:ea typeface="Gungsuh" pitchFamily="18" charset="-127"/>
              </a:rPr>
              <a:t>(x</a:t>
            </a:r>
            <a:r>
              <a:rPr lang="en-US" altLang="zh-CN" sz="2800" b="1" dirty="0">
                <a:solidFill>
                  <a:srgbClr val="FF0000"/>
                </a:solidFill>
                <a:latin typeface="Gungsuh" pitchFamily="18" charset="-127"/>
                <a:ea typeface="Gungsuh" pitchFamily="18" charset="-127"/>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2836"/>
                                        </p:tgtEl>
                                        <p:attrNameLst>
                                          <p:attrName>style.visibility</p:attrName>
                                        </p:attrNameLst>
                                      </p:cBhvr>
                                      <p:to>
                                        <p:strVal val="visible"/>
                                      </p:to>
                                    </p:set>
                                    <p:anim calcmode="lin" valueType="num">
                                      <p:cBhvr additive="base">
                                        <p:cTn id="7" dur="500" fill="hold"/>
                                        <p:tgtEl>
                                          <p:spTgt spid="632836"/>
                                        </p:tgtEl>
                                        <p:attrNameLst>
                                          <p:attrName>ppt_x</p:attrName>
                                        </p:attrNameLst>
                                      </p:cBhvr>
                                      <p:tavLst>
                                        <p:tav tm="0">
                                          <p:val>
                                            <p:strVal val="#ppt_x"/>
                                          </p:val>
                                        </p:tav>
                                        <p:tav tm="100000">
                                          <p:val>
                                            <p:strVal val="#ppt_x"/>
                                          </p:val>
                                        </p:tav>
                                      </p:tavLst>
                                    </p:anim>
                                    <p:anim calcmode="lin" valueType="num">
                                      <p:cBhvr additive="base">
                                        <p:cTn id="8" dur="500" fill="hold"/>
                                        <p:tgtEl>
                                          <p:spTgt spid="6328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2838">
                                            <p:txEl>
                                              <p:pRg st="0" end="0"/>
                                            </p:txEl>
                                          </p:spTgt>
                                        </p:tgtEl>
                                        <p:attrNameLst>
                                          <p:attrName>style.visibility</p:attrName>
                                        </p:attrNameLst>
                                      </p:cBhvr>
                                      <p:to>
                                        <p:strVal val="visible"/>
                                      </p:to>
                                    </p:set>
                                    <p:anim calcmode="lin" valueType="num">
                                      <p:cBhvr additive="base">
                                        <p:cTn id="13" dur="500" fill="hold"/>
                                        <p:tgtEl>
                                          <p:spTgt spid="63283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28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32839"/>
                                        </p:tgtEl>
                                        <p:attrNameLst>
                                          <p:attrName>style.visibility</p:attrName>
                                        </p:attrNameLst>
                                      </p:cBhvr>
                                      <p:to>
                                        <p:strVal val="visible"/>
                                      </p:to>
                                    </p:set>
                                    <p:anim calcmode="lin" valueType="num">
                                      <p:cBhvr additive="base">
                                        <p:cTn id="19" dur="500" fill="hold"/>
                                        <p:tgtEl>
                                          <p:spTgt spid="632839"/>
                                        </p:tgtEl>
                                        <p:attrNameLst>
                                          <p:attrName>ppt_x</p:attrName>
                                        </p:attrNameLst>
                                      </p:cBhvr>
                                      <p:tavLst>
                                        <p:tav tm="0">
                                          <p:val>
                                            <p:strVal val="#ppt_x"/>
                                          </p:val>
                                        </p:tav>
                                        <p:tav tm="100000">
                                          <p:val>
                                            <p:strVal val="#ppt_x"/>
                                          </p:val>
                                        </p:tav>
                                      </p:tavLst>
                                    </p:anim>
                                    <p:anim calcmode="lin" valueType="num">
                                      <p:cBhvr additive="base">
                                        <p:cTn id="20" dur="500" fill="hold"/>
                                        <p:tgtEl>
                                          <p:spTgt spid="63283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2840"/>
                                        </p:tgtEl>
                                        <p:attrNameLst>
                                          <p:attrName>style.visibility</p:attrName>
                                        </p:attrNameLst>
                                      </p:cBhvr>
                                      <p:to>
                                        <p:strVal val="visible"/>
                                      </p:to>
                                    </p:set>
                                    <p:anim calcmode="lin" valueType="num">
                                      <p:cBhvr additive="base">
                                        <p:cTn id="25" dur="500" fill="hold"/>
                                        <p:tgtEl>
                                          <p:spTgt spid="632840"/>
                                        </p:tgtEl>
                                        <p:attrNameLst>
                                          <p:attrName>ppt_x</p:attrName>
                                        </p:attrNameLst>
                                      </p:cBhvr>
                                      <p:tavLst>
                                        <p:tav tm="0">
                                          <p:val>
                                            <p:strVal val="#ppt_x"/>
                                          </p:val>
                                        </p:tav>
                                        <p:tav tm="100000">
                                          <p:val>
                                            <p:strVal val="#ppt_x"/>
                                          </p:val>
                                        </p:tav>
                                      </p:tavLst>
                                    </p:anim>
                                    <p:anim calcmode="lin" valueType="num">
                                      <p:cBhvr additive="base">
                                        <p:cTn id="26" dur="500" fill="hold"/>
                                        <p:tgtEl>
                                          <p:spTgt spid="6328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8" grpId="0" build="allAtOnce"/>
      <p:bldP spid="6328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9407" y="303579"/>
            <a:ext cx="10515600" cy="944929"/>
          </a:xfrm>
        </p:spPr>
        <p:txBody>
          <a:bodyPr/>
          <a:lstStyle/>
          <a:p>
            <a:r>
              <a:rPr lang="zh-CN" altLang="en-US" b="1" dirty="0" smtClean="0"/>
              <a:t>图像识别</a:t>
            </a:r>
            <a:endParaRPr lang="zh-CN" altLang="en-US" b="1" dirty="0"/>
          </a:p>
        </p:txBody>
      </p:sp>
      <p:sp>
        <p:nvSpPr>
          <p:cNvPr id="3" name="内容占位符 2"/>
          <p:cNvSpPr>
            <a:spLocks noGrp="1"/>
          </p:cNvSpPr>
          <p:nvPr>
            <p:ph idx="1"/>
          </p:nvPr>
        </p:nvSpPr>
        <p:spPr>
          <a:xfrm>
            <a:off x="838200" y="1336431"/>
            <a:ext cx="10515600" cy="4840532"/>
          </a:xfrm>
        </p:spPr>
        <p:txBody>
          <a:bodyPr/>
          <a:lstStyle/>
          <a:p>
            <a:pPr algn="ctr"/>
            <a:r>
              <a:rPr lang="zh-CN" altLang="en-US" b="1" dirty="0" smtClean="0">
                <a:latin typeface="黑体" pitchFamily="49" charset="-122"/>
                <a:ea typeface="黑体" pitchFamily="49" charset="-122"/>
              </a:rPr>
              <a:t>在限定图像类别的识别任务中达到甚至超越了人类水平</a:t>
            </a:r>
            <a:endParaRPr lang="en-US" altLang="zh-CN" b="1" dirty="0" smtClean="0">
              <a:latin typeface="黑体" pitchFamily="49" charset="-122"/>
              <a:ea typeface="黑体" pitchFamily="49" charset="-122"/>
            </a:endParaRPr>
          </a:p>
        </p:txBody>
      </p:sp>
      <p:grpSp>
        <p:nvGrpSpPr>
          <p:cNvPr id="8" name="组合 7"/>
          <p:cNvGrpSpPr/>
          <p:nvPr/>
        </p:nvGrpSpPr>
        <p:grpSpPr>
          <a:xfrm>
            <a:off x="1506385" y="2609114"/>
            <a:ext cx="9261676" cy="3201154"/>
            <a:chOff x="1506385" y="2609114"/>
            <a:chExt cx="9261676" cy="3201154"/>
          </a:xfrm>
        </p:grpSpPr>
        <p:pic>
          <p:nvPicPr>
            <p:cNvPr id="5" name="Picture 2" descr="http://image-net.org/index_files/logo.jpg"/>
            <p:cNvPicPr>
              <a:picLocks noChangeAspect="1" noChangeArrowheads="1"/>
            </p:cNvPicPr>
            <p:nvPr/>
          </p:nvPicPr>
          <p:blipFill>
            <a:blip r:embed="rId2"/>
            <a:srcRect/>
            <a:stretch>
              <a:fillRect/>
            </a:stretch>
          </p:blipFill>
          <p:spPr bwMode="auto">
            <a:xfrm>
              <a:off x="4680428" y="5514993"/>
              <a:ext cx="2857500" cy="295275"/>
            </a:xfrm>
            <a:prstGeom prst="rect">
              <a:avLst/>
            </a:prstGeom>
            <a:noFill/>
            <a:ln w="9525">
              <a:noFill/>
              <a:miter lim="800000"/>
              <a:headEnd/>
              <a:tailEnd/>
            </a:ln>
          </p:spPr>
        </p:pic>
        <p:pic>
          <p:nvPicPr>
            <p:cNvPr id="6" name="Picture 6" descr="“imagenet 历年 错误率”的图片搜索结果"/>
            <p:cNvPicPr>
              <a:picLocks noChangeAspect="1" noChangeArrowheads="1"/>
            </p:cNvPicPr>
            <p:nvPr/>
          </p:nvPicPr>
          <p:blipFill>
            <a:blip r:embed="rId3"/>
            <a:srcRect/>
            <a:stretch>
              <a:fillRect/>
            </a:stretch>
          </p:blipFill>
          <p:spPr bwMode="auto">
            <a:xfrm>
              <a:off x="1506385" y="2609114"/>
              <a:ext cx="9261676" cy="2920883"/>
            </a:xfrm>
            <a:prstGeom prst="rect">
              <a:avLst/>
            </a:prstGeom>
            <a:noFill/>
            <a:ln w="9525">
              <a:noFill/>
              <a:miter lim="800000"/>
              <a:headEnd/>
              <a:tailEnd/>
            </a:ln>
          </p:spPr>
        </p:pic>
      </p:grpSp>
      <p:sp>
        <p:nvSpPr>
          <p:cNvPr id="7" name="矩形 6"/>
          <p:cNvSpPr/>
          <p:nvPr/>
        </p:nvSpPr>
        <p:spPr>
          <a:xfrm>
            <a:off x="1945781" y="1960658"/>
            <a:ext cx="2450372" cy="461665"/>
          </a:xfrm>
          <a:prstGeom prst="rect">
            <a:avLst/>
          </a:prstGeom>
        </p:spPr>
        <p:txBody>
          <a:bodyPr wrap="square">
            <a:spAutoFit/>
          </a:bodyPr>
          <a:lstStyle/>
          <a:p>
            <a:pPr algn="ctr"/>
            <a:r>
              <a:rPr lang="zh-CN" altLang="en-US" sz="2400" b="1" u="sng" dirty="0" smtClean="0">
                <a:solidFill>
                  <a:srgbClr val="FF0000"/>
                </a:solidFill>
                <a:latin typeface="黑体" pitchFamily="49" charset="-122"/>
                <a:ea typeface="黑体" pitchFamily="49" charset="-122"/>
              </a:rPr>
              <a:t>技术：深度学习</a:t>
            </a:r>
            <a:endParaRPr lang="zh-CN" altLang="en-US" sz="2400" b="1" u="sng" dirty="0">
              <a:solidFill>
                <a:srgbClr val="FF0000"/>
              </a:solidFill>
              <a:latin typeface="黑体" pitchFamily="49" charset="-122"/>
              <a:ea typeface="黑体" pitchFamily="49" charset="-122"/>
            </a:endParaRPr>
          </a:p>
        </p:txBody>
      </p:sp>
      <p:sp>
        <p:nvSpPr>
          <p:cNvPr id="9" name="矩形 8"/>
          <p:cNvSpPr/>
          <p:nvPr/>
        </p:nvSpPr>
        <p:spPr>
          <a:xfrm>
            <a:off x="764931" y="5999257"/>
            <a:ext cx="11034346" cy="461665"/>
          </a:xfrm>
          <a:prstGeom prst="rect">
            <a:avLst/>
          </a:prstGeom>
        </p:spPr>
        <p:txBody>
          <a:bodyPr wrap="square">
            <a:spAutoFit/>
          </a:bodyPr>
          <a:lstStyle/>
          <a:p>
            <a:pPr algn="ctr"/>
            <a:r>
              <a:rPr lang="en-US" altLang="zh-CN" sz="2400" dirty="0" err="1" smtClean="0">
                <a:latin typeface="黑体" pitchFamily="49" charset="-122"/>
                <a:ea typeface="黑体" pitchFamily="49" charset="-122"/>
              </a:rPr>
              <a:t>ImageNet</a:t>
            </a:r>
            <a:r>
              <a:rPr lang="zh-CN" altLang="en-US" sz="2400" dirty="0" smtClean="0">
                <a:latin typeface="黑体" pitchFamily="49" charset="-122"/>
                <a:ea typeface="黑体" pitchFamily="49" charset="-122"/>
              </a:rPr>
              <a:t>竞赛于</a:t>
            </a:r>
            <a:r>
              <a:rPr lang="en-US" altLang="zh-CN" sz="2400" dirty="0" smtClean="0">
                <a:latin typeface="黑体" pitchFamily="49" charset="-122"/>
                <a:ea typeface="黑体" pitchFamily="49" charset="-122"/>
              </a:rPr>
              <a:t>2017</a:t>
            </a:r>
            <a:r>
              <a:rPr lang="zh-CN" altLang="en-US" sz="2400" dirty="0" smtClean="0">
                <a:latin typeface="黑体" pitchFamily="49" charset="-122"/>
                <a:ea typeface="黑体" pitchFamily="49" charset="-122"/>
              </a:rPr>
              <a:t>年终止（</a:t>
            </a:r>
            <a:r>
              <a:rPr lang="zh-CN" altLang="en-US" sz="2400" u="sng" dirty="0" smtClean="0">
                <a:latin typeface="黑体" pitchFamily="49" charset="-122"/>
                <a:ea typeface="黑体" pitchFamily="49" charset="-122"/>
              </a:rPr>
              <a:t>感知层面</a:t>
            </a:r>
            <a:r>
              <a:rPr lang="zh-CN" altLang="en-US" sz="2400" dirty="0" smtClean="0">
                <a:latin typeface="黑体" pitchFamily="49" charset="-122"/>
                <a:ea typeface="黑体" pitchFamily="49" charset="-122"/>
              </a:rPr>
              <a:t>），开始转向</a:t>
            </a:r>
            <a:r>
              <a:rPr lang="zh-CN" altLang="en-US" sz="2400" u="sng" dirty="0" smtClean="0">
                <a:solidFill>
                  <a:srgbClr val="FF0000"/>
                </a:solidFill>
                <a:latin typeface="黑体" pitchFamily="49" charset="-122"/>
                <a:ea typeface="黑体" pitchFamily="49" charset="-122"/>
              </a:rPr>
              <a:t>认知层面</a:t>
            </a:r>
            <a:r>
              <a:rPr lang="zh-CN" altLang="en-US" sz="2400" dirty="0" smtClean="0">
                <a:solidFill>
                  <a:srgbClr val="FF0000"/>
                </a:solidFill>
                <a:latin typeface="黑体" pitchFamily="49" charset="-122"/>
                <a:ea typeface="黑体" pitchFamily="49" charset="-122"/>
              </a:rPr>
              <a:t>对象关系的理解</a:t>
            </a:r>
            <a:endParaRPr lang="zh-CN" altLang="en-US" sz="2400" dirty="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4972" y="2091512"/>
            <a:ext cx="10515600" cy="1325563"/>
          </a:xfrm>
        </p:spPr>
        <p:txBody>
          <a:bodyPr/>
          <a:lstStyle/>
          <a:p>
            <a:pPr algn="ctr"/>
            <a:r>
              <a:rPr lang="zh-CN" altLang="en-US" dirty="0" smtClean="0"/>
              <a:t>模型选择指导原则</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3557"/>
          </a:xfrm>
        </p:spPr>
        <p:txBody>
          <a:bodyPr/>
          <a:lstStyle/>
          <a:p>
            <a:r>
              <a:rPr lang="zh-CN" altLang="en-US" dirty="0" smtClean="0"/>
              <a:t>模型选择指导原则</a:t>
            </a:r>
            <a:endParaRPr lang="zh-CN" altLang="en-US" dirty="0"/>
          </a:p>
        </p:txBody>
      </p:sp>
      <p:sp>
        <p:nvSpPr>
          <p:cNvPr id="3" name="内容占位符 2"/>
          <p:cNvSpPr>
            <a:spLocks noGrp="1"/>
          </p:cNvSpPr>
          <p:nvPr>
            <p:ph idx="1"/>
          </p:nvPr>
        </p:nvSpPr>
        <p:spPr>
          <a:xfrm>
            <a:off x="845515" y="1477672"/>
            <a:ext cx="10515600" cy="4531041"/>
          </a:xfrm>
        </p:spPr>
        <p:txBody>
          <a:bodyPr>
            <a:normAutofit lnSpcReduction="10000"/>
          </a:bodyPr>
          <a:lstStyle/>
          <a:p>
            <a:r>
              <a:rPr lang="en-US" altLang="zh-CN" sz="3200" b="1" dirty="0" smtClean="0">
                <a:solidFill>
                  <a:srgbClr val="FF0000"/>
                </a:solidFill>
                <a:latin typeface="Gungsuh" pitchFamily="18" charset="-127"/>
                <a:ea typeface="Gungsuh" pitchFamily="18" charset="-127"/>
              </a:rPr>
              <a:t>No Free Lunch Theorem </a:t>
            </a:r>
          </a:p>
          <a:p>
            <a:pPr>
              <a:buNone/>
            </a:pPr>
            <a:r>
              <a:rPr lang="en-US" altLang="zh-CN" sz="3200" b="1" dirty="0" smtClean="0">
                <a:solidFill>
                  <a:srgbClr val="FF0000"/>
                </a:solidFill>
                <a:latin typeface="Gungsuh" pitchFamily="18" charset="-127"/>
                <a:ea typeface="Gungsuh" pitchFamily="18" charset="-127"/>
              </a:rPr>
              <a:t>  </a:t>
            </a:r>
            <a:r>
              <a:rPr lang="en-US" altLang="zh-CN" sz="3200" dirty="0" smtClean="0"/>
              <a:t>(</a:t>
            </a:r>
            <a:r>
              <a:rPr lang="zh-CN" altLang="en-US" sz="3200" dirty="0" smtClean="0"/>
              <a:t>没有免费午餐定理）</a:t>
            </a:r>
            <a:r>
              <a:rPr lang="en-US" altLang="zh-CN" sz="3200" dirty="0" smtClean="0">
                <a:solidFill>
                  <a:srgbClr val="FF0000"/>
                </a:solidFill>
              </a:rPr>
              <a:t>==》</a:t>
            </a:r>
            <a:r>
              <a:rPr lang="en-US" altLang="zh-CN" sz="3200" dirty="0" smtClean="0"/>
              <a:t> </a:t>
            </a:r>
            <a:r>
              <a:rPr lang="zh-CN" altLang="en-US" sz="3200" u="sng" dirty="0" smtClean="0"/>
              <a:t>模型选择</a:t>
            </a:r>
            <a:endParaRPr lang="en-US" altLang="zh-CN" sz="3200" u="sng" dirty="0" smtClean="0"/>
          </a:p>
          <a:p>
            <a:pPr>
              <a:buNone/>
            </a:pPr>
            <a:r>
              <a:rPr lang="zh-CN" altLang="en-US" sz="3200" dirty="0" smtClean="0"/>
              <a:t>   </a:t>
            </a:r>
            <a:endParaRPr lang="en-US" altLang="zh-CN" sz="3200" dirty="0" smtClean="0"/>
          </a:p>
          <a:p>
            <a:pPr>
              <a:buNone/>
            </a:pPr>
            <a:r>
              <a:rPr lang="en-US" altLang="zh-CN" sz="3200" dirty="0" smtClean="0"/>
              <a:t>  </a:t>
            </a:r>
            <a:r>
              <a:rPr lang="zh-CN" altLang="en-US" sz="3200" b="1" dirty="0" smtClean="0">
                <a:solidFill>
                  <a:srgbClr val="FF0000"/>
                </a:solidFill>
              </a:rPr>
              <a:t>没有天生优越的学习器，只有充分利用了与问题相关先验知识的模型才是优的！</a:t>
            </a:r>
            <a:endParaRPr lang="en-US" altLang="zh-CN" sz="3200" b="1" dirty="0" smtClean="0">
              <a:solidFill>
                <a:srgbClr val="FF0000"/>
              </a:solidFill>
            </a:endParaRPr>
          </a:p>
          <a:p>
            <a:pPr>
              <a:buNone/>
            </a:pPr>
            <a:endParaRPr lang="en-US" altLang="zh-CN" sz="3200" dirty="0" smtClean="0"/>
          </a:p>
          <a:p>
            <a:pPr>
              <a:buNone/>
            </a:pPr>
            <a:r>
              <a:rPr lang="en-US" altLang="zh-CN" sz="3200" dirty="0" smtClean="0"/>
              <a:t>  </a:t>
            </a:r>
            <a:r>
              <a:rPr lang="zh-CN" altLang="en-US" sz="3200" u="sng" dirty="0" smtClean="0"/>
              <a:t>事实是</a:t>
            </a:r>
            <a:r>
              <a:rPr lang="zh-CN" altLang="en-US" sz="3200" dirty="0" smtClean="0"/>
              <a:t>：</a:t>
            </a:r>
            <a:endParaRPr lang="en-US" altLang="zh-CN" sz="3200" dirty="0" smtClean="0"/>
          </a:p>
          <a:p>
            <a:pPr>
              <a:buNone/>
            </a:pPr>
            <a:r>
              <a:rPr lang="en-US" altLang="zh-CN" sz="3200" dirty="0" smtClean="0"/>
              <a:t>  </a:t>
            </a:r>
            <a:r>
              <a:rPr lang="zh-CN" altLang="en-US" sz="3200" dirty="0" smtClean="0"/>
              <a:t>样本</a:t>
            </a:r>
            <a:r>
              <a:rPr lang="en-US" altLang="zh-CN" sz="3200" dirty="0" smtClean="0"/>
              <a:t>(</a:t>
            </a:r>
            <a:r>
              <a:rPr lang="zh-CN" altLang="en-US" sz="3200" dirty="0" smtClean="0"/>
              <a:t>经验</a:t>
            </a:r>
            <a:r>
              <a:rPr lang="en-US" altLang="zh-CN" sz="3200" dirty="0" smtClean="0"/>
              <a:t>)</a:t>
            </a:r>
            <a:r>
              <a:rPr lang="zh-CN" altLang="en-US" sz="3200" dirty="0" smtClean="0"/>
              <a:t>有限，先验甚少，因此从中所建的模型几乎没有一个是对的，只有相对好的！</a:t>
            </a:r>
            <a:endParaRPr lang="en-US" altLang="zh-CN" sz="3200" dirty="0" smtClean="0"/>
          </a:p>
          <a:p>
            <a:pPr>
              <a:buNone/>
            </a:pPr>
            <a:endParaRPr lang="en-US" altLang="zh-CN" sz="32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a:ln>
            <a:miter lim="800000"/>
            <a:headEnd/>
            <a:tailEnd/>
          </a:ln>
        </p:spPr>
        <p:txBody>
          <a:bodyPr/>
          <a:lstStyle/>
          <a:p>
            <a:fld id="{F1F1B83D-989B-4470-87E4-48D37B359261}" type="datetime1">
              <a:rPr lang="zh-CN" altLang="en-US" smtClean="0">
                <a:ea typeface="宋体" charset="-122"/>
              </a:rPr>
              <a:pPr/>
              <a:t>2018/8/25</a:t>
            </a:fld>
            <a:endParaRPr lang="en-US" altLang="zh-CN" smtClean="0">
              <a:ea typeface="宋体" charset="-122"/>
            </a:endParaRPr>
          </a:p>
        </p:txBody>
      </p:sp>
      <p:sp>
        <p:nvSpPr>
          <p:cNvPr id="33795" name="灯片编号占位符 5"/>
          <p:cNvSpPr>
            <a:spLocks noGrp="1"/>
          </p:cNvSpPr>
          <p:nvPr>
            <p:ph type="sldNum" sz="quarter" idx="12"/>
          </p:nvPr>
        </p:nvSpPr>
        <p:spPr>
          <a:noFill/>
          <a:ln>
            <a:miter lim="800000"/>
            <a:headEnd/>
            <a:tailEnd/>
          </a:ln>
        </p:spPr>
        <p:txBody>
          <a:bodyPr/>
          <a:lstStyle/>
          <a:p>
            <a:fld id="{209A6994-8976-4C09-BAD7-6CEE3B339C01}" type="slidenum">
              <a:rPr lang="en-US" altLang="zh-CN" smtClean="0">
                <a:ea typeface="宋体" charset="-122"/>
              </a:rPr>
              <a:pPr/>
              <a:t>82</a:t>
            </a:fld>
            <a:endParaRPr lang="en-US" altLang="zh-CN" smtClean="0">
              <a:ea typeface="宋体" charset="-122"/>
            </a:endParaRPr>
          </a:p>
        </p:txBody>
      </p:sp>
      <p:sp>
        <p:nvSpPr>
          <p:cNvPr id="33796" name="Rectangle 2"/>
          <p:cNvSpPr>
            <a:spLocks noGrp="1" noChangeArrowheads="1"/>
          </p:cNvSpPr>
          <p:nvPr>
            <p:ph type="title"/>
          </p:nvPr>
        </p:nvSpPr>
        <p:spPr>
          <a:xfrm>
            <a:off x="892082" y="179756"/>
            <a:ext cx="10058400" cy="972036"/>
          </a:xfrm>
        </p:spPr>
        <p:txBody>
          <a:bodyPr>
            <a:normAutofit/>
          </a:bodyPr>
          <a:lstStyle/>
          <a:p>
            <a:pPr eaLnBrk="1" hangingPunct="1"/>
            <a:r>
              <a:rPr lang="zh-CN" altLang="en-US" dirty="0" smtClean="0">
                <a:ea typeface="楷体_GB2312" pitchFamily="49" charset="-122"/>
              </a:rPr>
              <a:t>典型方法</a:t>
            </a:r>
            <a:endParaRPr lang="en-US" altLang="zh-CN" dirty="0" smtClean="0">
              <a:ea typeface="楷体_GB2312" pitchFamily="49" charset="-122"/>
            </a:endParaRPr>
          </a:p>
        </p:txBody>
      </p:sp>
      <p:sp>
        <p:nvSpPr>
          <p:cNvPr id="633859" name="Rectangle 3"/>
          <p:cNvSpPr>
            <a:spLocks noGrp="1" noChangeArrowheads="1"/>
          </p:cNvSpPr>
          <p:nvPr>
            <p:ph type="body" idx="1"/>
          </p:nvPr>
        </p:nvSpPr>
        <p:spPr>
          <a:xfrm>
            <a:off x="1214322" y="1274885"/>
            <a:ext cx="10233965" cy="4675065"/>
          </a:xfrm>
        </p:spPr>
        <p:txBody>
          <a:bodyPr>
            <a:normAutofit/>
          </a:bodyPr>
          <a:lstStyle/>
          <a:p>
            <a:pPr eaLnBrk="1" hangingPunct="1">
              <a:lnSpc>
                <a:spcPct val="150000"/>
              </a:lnSpc>
              <a:buFont typeface="Wingdings" pitchFamily="2" charset="2"/>
              <a:buNone/>
              <a:defRPr/>
            </a:pPr>
            <a:r>
              <a:rPr lang="zh-CN" altLang="en-US" sz="3200" dirty="0" smtClean="0">
                <a:latin typeface="Gungsuh" pitchFamily="18" charset="-127"/>
                <a:ea typeface="Gungsuh" pitchFamily="18" charset="-127"/>
              </a:rPr>
              <a:t>四类</a:t>
            </a:r>
            <a:r>
              <a:rPr lang="zh-CN" altLang="en-US" sz="3200" dirty="0" smtClean="0">
                <a:effectLst/>
                <a:latin typeface="Gungsuh" pitchFamily="18" charset="-127"/>
                <a:ea typeface="Gungsuh" pitchFamily="18" charset="-127"/>
              </a:rPr>
              <a:t>方法</a:t>
            </a:r>
            <a:endParaRPr lang="en-US" altLang="zh-CN" sz="3200" dirty="0" smtClean="0">
              <a:effectLst/>
              <a:latin typeface="Gungsuh" pitchFamily="18" charset="-127"/>
              <a:ea typeface="Gungsuh" pitchFamily="18" charset="-127"/>
            </a:endParaRPr>
          </a:p>
          <a:p>
            <a:pPr eaLnBrk="1" hangingPunct="1">
              <a:lnSpc>
                <a:spcPct val="150000"/>
              </a:lnSpc>
              <a:buFont typeface="Wingdings" pitchFamily="2" charset="2"/>
              <a:buNone/>
              <a:defRPr/>
            </a:pPr>
            <a:r>
              <a:rPr lang="en-US" altLang="zh-CN" sz="3200" dirty="0" smtClean="0">
                <a:effectLst/>
                <a:latin typeface="Gungsuh" pitchFamily="18" charset="-127"/>
                <a:ea typeface="Gungsuh" pitchFamily="18" charset="-127"/>
              </a:rPr>
              <a:t>1.  </a:t>
            </a:r>
            <a:r>
              <a:rPr lang="zh-CN" altLang="en-US" sz="3200" dirty="0" smtClean="0">
                <a:effectLst/>
                <a:latin typeface="Gungsuh" pitchFamily="18" charset="-127"/>
                <a:ea typeface="Gungsuh" pitchFamily="18" charset="-127"/>
              </a:rPr>
              <a:t>模型选择</a:t>
            </a:r>
            <a:endParaRPr lang="en-US" altLang="zh-CN" sz="3200" dirty="0" smtClean="0">
              <a:effectLst/>
              <a:latin typeface="Gungsuh" pitchFamily="18" charset="-127"/>
              <a:ea typeface="Gungsuh" pitchFamily="18" charset="-127"/>
            </a:endParaRPr>
          </a:p>
          <a:p>
            <a:pPr eaLnBrk="1" hangingPunct="1">
              <a:lnSpc>
                <a:spcPct val="150000"/>
              </a:lnSpc>
              <a:buFont typeface="Wingdings" pitchFamily="2" charset="2"/>
              <a:buNone/>
              <a:defRPr/>
            </a:pPr>
            <a:r>
              <a:rPr lang="en-US" altLang="zh-CN" sz="3200" dirty="0" smtClean="0">
                <a:effectLst/>
                <a:latin typeface="Gungsuh" pitchFamily="18" charset="-127"/>
                <a:ea typeface="Gungsuh" pitchFamily="18" charset="-127"/>
              </a:rPr>
              <a:t>2.  </a:t>
            </a:r>
            <a:r>
              <a:rPr lang="zh-CN" altLang="en-US" sz="3200" dirty="0" smtClean="0">
                <a:effectLst/>
                <a:latin typeface="Gungsuh" pitchFamily="18" charset="-127"/>
                <a:ea typeface="Gungsuh" pitchFamily="18" charset="-127"/>
              </a:rPr>
              <a:t>正则化</a:t>
            </a:r>
            <a:r>
              <a:rPr lang="en-US" altLang="zh-CN" sz="3200" dirty="0" smtClean="0">
                <a:effectLst/>
                <a:latin typeface="Gungsuh" pitchFamily="18" charset="-127"/>
                <a:ea typeface="Gungsuh" pitchFamily="18" charset="-127"/>
              </a:rPr>
              <a:t>/</a:t>
            </a:r>
            <a:r>
              <a:rPr lang="zh-CN" altLang="en-US" sz="3200" dirty="0" smtClean="0">
                <a:effectLst/>
                <a:latin typeface="Gungsuh" pitchFamily="18" charset="-127"/>
                <a:ea typeface="Gungsuh" pitchFamily="18" charset="-127"/>
              </a:rPr>
              <a:t>或规整化</a:t>
            </a:r>
            <a:r>
              <a:rPr lang="en-US" altLang="zh-CN" sz="3200" dirty="0" smtClean="0">
                <a:effectLst/>
                <a:latin typeface="Gungsuh" pitchFamily="18" charset="-127"/>
                <a:ea typeface="Gungsuh" pitchFamily="18" charset="-127"/>
              </a:rPr>
              <a:t>(</a:t>
            </a:r>
            <a:r>
              <a:rPr lang="en-US" altLang="zh-CN" sz="3200" u="sng" dirty="0" smtClean="0">
                <a:solidFill>
                  <a:srgbClr val="FF0000"/>
                </a:solidFill>
                <a:effectLst/>
                <a:latin typeface="Gungsuh" pitchFamily="18" charset="-127"/>
                <a:ea typeface="Gungsuh" pitchFamily="18" charset="-127"/>
              </a:rPr>
              <a:t>Regularization)</a:t>
            </a:r>
            <a:r>
              <a:rPr lang="en-US" altLang="zh-CN" sz="3200" dirty="0" smtClean="0">
                <a:effectLst/>
                <a:latin typeface="Gungsuh" pitchFamily="18" charset="-127"/>
                <a:ea typeface="Gungsuh" pitchFamily="18" charset="-127"/>
              </a:rPr>
              <a:t>   (</a:t>
            </a:r>
            <a:r>
              <a:rPr lang="en-US" altLang="zh-CN" sz="3200" dirty="0" smtClean="0">
                <a:solidFill>
                  <a:srgbClr val="0000CC"/>
                </a:solidFill>
                <a:effectLst/>
                <a:latin typeface="Gungsuh" pitchFamily="18" charset="-127"/>
                <a:ea typeface="Gungsuh" pitchFamily="18" charset="-127"/>
              </a:rPr>
              <a:t>√</a:t>
            </a:r>
            <a:r>
              <a:rPr lang="en-US" altLang="zh-CN" sz="3200" dirty="0" smtClean="0">
                <a:effectLst/>
                <a:latin typeface="Gungsuh" pitchFamily="18" charset="-127"/>
                <a:ea typeface="Gungsuh" pitchFamily="18" charset="-127"/>
              </a:rPr>
              <a:t>)</a:t>
            </a:r>
          </a:p>
          <a:p>
            <a:pPr eaLnBrk="1" hangingPunct="1">
              <a:lnSpc>
                <a:spcPct val="150000"/>
              </a:lnSpc>
              <a:buFont typeface="Wingdings" pitchFamily="2" charset="2"/>
              <a:buNone/>
              <a:defRPr/>
            </a:pPr>
            <a:r>
              <a:rPr lang="en-US" altLang="zh-CN" sz="3200" dirty="0" smtClean="0">
                <a:effectLst/>
                <a:latin typeface="Gungsuh" pitchFamily="18" charset="-127"/>
                <a:ea typeface="Gungsuh" pitchFamily="18" charset="-127"/>
              </a:rPr>
              <a:t>3.  </a:t>
            </a:r>
            <a:r>
              <a:rPr lang="zh-CN" altLang="en-US" sz="3200" dirty="0" smtClean="0">
                <a:effectLst/>
                <a:latin typeface="Gungsuh" pitchFamily="18" charset="-127"/>
                <a:ea typeface="Gungsuh" pitchFamily="18" charset="-127"/>
              </a:rPr>
              <a:t>模型组合或集成</a:t>
            </a:r>
            <a:endParaRPr lang="en-US" altLang="zh-CN" sz="3200" dirty="0" smtClean="0">
              <a:effectLst/>
              <a:latin typeface="Gungsuh" pitchFamily="18" charset="-127"/>
              <a:ea typeface="Gungsuh" pitchFamily="18" charset="-127"/>
            </a:endParaRPr>
          </a:p>
          <a:p>
            <a:pPr eaLnBrk="1" hangingPunct="1">
              <a:lnSpc>
                <a:spcPct val="150000"/>
              </a:lnSpc>
              <a:buFont typeface="Wingdings" pitchFamily="2" charset="2"/>
              <a:buNone/>
              <a:defRPr/>
            </a:pPr>
            <a:r>
              <a:rPr lang="en-US" altLang="zh-CN" sz="3200" dirty="0" smtClean="0">
                <a:effectLst/>
                <a:latin typeface="Gungsuh" pitchFamily="18" charset="-127"/>
                <a:ea typeface="Gungsuh" pitchFamily="18" charset="-127"/>
              </a:rPr>
              <a:t>4.  </a:t>
            </a:r>
            <a:r>
              <a:rPr lang="zh-CN" altLang="en-US" sz="3200" dirty="0" smtClean="0">
                <a:latin typeface="Gungsuh" pitchFamily="18" charset="-127"/>
                <a:ea typeface="Gungsuh" pitchFamily="18" charset="-127"/>
              </a:rPr>
              <a:t>多视图方法</a:t>
            </a:r>
            <a:endParaRPr lang="en-US" altLang="zh-CN" sz="3200" dirty="0" smtClean="0">
              <a:effectLst/>
              <a:latin typeface="Gungsuh" pitchFamily="18" charset="-127"/>
              <a:ea typeface="Gungsuh" pitchFamily="18" charset="-127"/>
            </a:endParaRPr>
          </a:p>
        </p:txBody>
      </p:sp>
      <p:sp>
        <p:nvSpPr>
          <p:cNvPr id="633860" name="Text Box 4"/>
          <p:cNvSpPr txBox="1">
            <a:spLocks noChangeArrowheads="1"/>
          </p:cNvSpPr>
          <p:nvPr/>
        </p:nvSpPr>
        <p:spPr bwMode="auto">
          <a:xfrm>
            <a:off x="904969" y="5953634"/>
            <a:ext cx="9029073" cy="369332"/>
          </a:xfrm>
          <a:prstGeom prst="rect">
            <a:avLst/>
          </a:prstGeom>
          <a:noFill/>
          <a:ln w="9525">
            <a:noFill/>
            <a:miter lim="800000"/>
            <a:headEnd/>
            <a:tailEnd/>
          </a:ln>
        </p:spPr>
        <p:txBody>
          <a:bodyPr wrap="square">
            <a:spAutoFit/>
          </a:bodyPr>
          <a:lstStyle/>
          <a:p>
            <a:pPr>
              <a:spcBef>
                <a:spcPct val="50000"/>
              </a:spcBef>
            </a:pPr>
            <a:r>
              <a:rPr lang="en-US" altLang="zh-CN" sz="1400" b="0" dirty="0">
                <a:latin typeface="Times New Roman" pitchFamily="18" charset="0"/>
              </a:rPr>
              <a:t>D. </a:t>
            </a:r>
            <a:r>
              <a:rPr lang="en-US" altLang="zh-CN" sz="1400" b="0" dirty="0" err="1">
                <a:latin typeface="Times New Roman" pitchFamily="18" charset="0"/>
              </a:rPr>
              <a:t>Schuurmans</a:t>
            </a:r>
            <a:r>
              <a:rPr lang="en-US" altLang="zh-CN" sz="1400" b="0" dirty="0">
                <a:latin typeface="Times New Roman" pitchFamily="18" charset="0"/>
              </a:rPr>
              <a:t>, F. Southey. Metric-based methods for adaptive </a:t>
            </a:r>
            <a:r>
              <a:rPr lang="en-US" altLang="zh-CN" b="0" dirty="0">
                <a:latin typeface="Times New Roman" pitchFamily="18" charset="0"/>
              </a:rPr>
              <a:t>model</a:t>
            </a:r>
            <a:r>
              <a:rPr lang="en-US" altLang="zh-CN" sz="1400" b="0" dirty="0">
                <a:latin typeface="Times New Roman" pitchFamily="18" charset="0"/>
              </a:rPr>
              <a:t> selection and regularization. ML, 48, 51-84, 2002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3859">
                                            <p:txEl>
                                              <p:pRg st="0" end="0"/>
                                            </p:txEl>
                                          </p:spTgt>
                                        </p:tgtEl>
                                        <p:attrNameLst>
                                          <p:attrName>style.visibility</p:attrName>
                                        </p:attrNameLst>
                                      </p:cBhvr>
                                      <p:to>
                                        <p:strVal val="visible"/>
                                      </p:to>
                                    </p:set>
                                    <p:anim calcmode="lin" valueType="num">
                                      <p:cBhvr additive="base">
                                        <p:cTn id="7" dur="500" fill="hold"/>
                                        <p:tgtEl>
                                          <p:spTgt spid="633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3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3859">
                                            <p:txEl>
                                              <p:pRg st="1" end="1"/>
                                            </p:txEl>
                                          </p:spTgt>
                                        </p:tgtEl>
                                        <p:attrNameLst>
                                          <p:attrName>style.visibility</p:attrName>
                                        </p:attrNameLst>
                                      </p:cBhvr>
                                      <p:to>
                                        <p:strVal val="visible"/>
                                      </p:to>
                                    </p:set>
                                    <p:anim calcmode="lin" valueType="num">
                                      <p:cBhvr additive="base">
                                        <p:cTn id="13" dur="500" fill="hold"/>
                                        <p:tgtEl>
                                          <p:spTgt spid="6338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38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33859">
                                            <p:txEl>
                                              <p:pRg st="2" end="2"/>
                                            </p:txEl>
                                          </p:spTgt>
                                        </p:tgtEl>
                                        <p:attrNameLst>
                                          <p:attrName>style.visibility</p:attrName>
                                        </p:attrNameLst>
                                      </p:cBhvr>
                                      <p:to>
                                        <p:strVal val="visible"/>
                                      </p:to>
                                    </p:set>
                                    <p:anim calcmode="lin" valueType="num">
                                      <p:cBhvr additive="base">
                                        <p:cTn id="19" dur="500" fill="hold"/>
                                        <p:tgtEl>
                                          <p:spTgt spid="6338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38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33859">
                                            <p:txEl>
                                              <p:pRg st="3" end="3"/>
                                            </p:txEl>
                                          </p:spTgt>
                                        </p:tgtEl>
                                        <p:attrNameLst>
                                          <p:attrName>style.visibility</p:attrName>
                                        </p:attrNameLst>
                                      </p:cBhvr>
                                      <p:to>
                                        <p:strVal val="visible"/>
                                      </p:to>
                                    </p:set>
                                    <p:anim calcmode="lin" valueType="num">
                                      <p:cBhvr additive="base">
                                        <p:cTn id="25" dur="500" fill="hold"/>
                                        <p:tgtEl>
                                          <p:spTgt spid="6338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38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33859">
                                            <p:txEl>
                                              <p:pRg st="4" end="4"/>
                                            </p:txEl>
                                          </p:spTgt>
                                        </p:tgtEl>
                                        <p:attrNameLst>
                                          <p:attrName>style.visibility</p:attrName>
                                        </p:attrNameLst>
                                      </p:cBhvr>
                                      <p:to>
                                        <p:strVal val="visible"/>
                                      </p:to>
                                    </p:set>
                                    <p:anim calcmode="lin" valueType="num">
                                      <p:cBhvr additive="base">
                                        <p:cTn id="31" dur="500" fill="hold"/>
                                        <p:tgtEl>
                                          <p:spTgt spid="6338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38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3860"/>
                                        </p:tgtEl>
                                        <p:attrNameLst>
                                          <p:attrName>style.visibility</p:attrName>
                                        </p:attrNameLst>
                                      </p:cBhvr>
                                      <p:to>
                                        <p:strVal val="visible"/>
                                      </p:to>
                                    </p:set>
                                    <p:animEffect transition="in" filter="blinds(horizontal)">
                                      <p:cBhvr>
                                        <p:cTn id="37" dur="500"/>
                                        <p:tgtEl>
                                          <p:spTgt spid="6338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633859">
                                            <p:txEl>
                                              <p:pRg st="2" end="2"/>
                                            </p:txEl>
                                          </p:spTgt>
                                        </p:tgtEl>
                                        <p:attrNameLst>
                                          <p:attrName>style.visibility</p:attrName>
                                        </p:attrNameLst>
                                      </p:cBhvr>
                                      <p:to>
                                        <p:strVal val="visible"/>
                                      </p:to>
                                    </p:set>
                                    <p:animEffect transition="in" filter="box(in)">
                                      <p:cBhvr>
                                        <p:cTn id="42" dur="1000"/>
                                        <p:tgtEl>
                                          <p:spTgt spid="6338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6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a:ln>
            <a:miter lim="800000"/>
            <a:headEnd/>
            <a:tailEnd/>
          </a:ln>
        </p:spPr>
        <p:txBody>
          <a:bodyPr/>
          <a:lstStyle/>
          <a:p>
            <a:fld id="{28E19999-D105-4CC0-B61D-70F43DB18802}" type="datetime1">
              <a:rPr lang="zh-CN" altLang="en-US" smtClean="0">
                <a:ea typeface="宋体" charset="-122"/>
              </a:rPr>
              <a:pPr/>
              <a:t>2018/8/25</a:t>
            </a:fld>
            <a:endParaRPr lang="en-US" altLang="zh-CN" smtClean="0">
              <a:ea typeface="宋体" charset="-122"/>
            </a:endParaRPr>
          </a:p>
        </p:txBody>
      </p:sp>
      <p:sp>
        <p:nvSpPr>
          <p:cNvPr id="34819" name="灯片编号占位符 5"/>
          <p:cNvSpPr>
            <a:spLocks noGrp="1"/>
          </p:cNvSpPr>
          <p:nvPr>
            <p:ph type="sldNum" sz="quarter" idx="12"/>
          </p:nvPr>
        </p:nvSpPr>
        <p:spPr>
          <a:noFill/>
          <a:ln>
            <a:miter lim="800000"/>
            <a:headEnd/>
            <a:tailEnd/>
          </a:ln>
        </p:spPr>
        <p:txBody>
          <a:bodyPr/>
          <a:lstStyle/>
          <a:p>
            <a:fld id="{1251B2CB-1A0C-4777-8BDB-5AD439010392}" type="slidenum">
              <a:rPr lang="en-US" altLang="zh-CN" smtClean="0">
                <a:ea typeface="宋体" charset="-122"/>
              </a:rPr>
              <a:pPr/>
              <a:t>83</a:t>
            </a:fld>
            <a:endParaRPr lang="en-US" altLang="zh-CN" smtClean="0">
              <a:ea typeface="宋体" charset="-122"/>
            </a:endParaRPr>
          </a:p>
        </p:txBody>
      </p:sp>
      <p:sp>
        <p:nvSpPr>
          <p:cNvPr id="34820" name="Rectangle 2"/>
          <p:cNvSpPr>
            <a:spLocks noGrp="1" noChangeArrowheads="1"/>
          </p:cNvSpPr>
          <p:nvPr>
            <p:ph type="title"/>
          </p:nvPr>
        </p:nvSpPr>
        <p:spPr>
          <a:xfrm>
            <a:off x="882161" y="285995"/>
            <a:ext cx="10515600" cy="1015267"/>
          </a:xfrm>
        </p:spPr>
        <p:txBody>
          <a:bodyPr/>
          <a:lstStyle/>
          <a:p>
            <a:pPr eaLnBrk="1" hangingPunct="1"/>
            <a:r>
              <a:rPr lang="zh-CN" altLang="en-US" dirty="0" smtClean="0">
                <a:latin typeface="Gungsuh" pitchFamily="18" charset="-127"/>
                <a:ea typeface="Gungsuh" pitchFamily="18" charset="-127"/>
              </a:rPr>
              <a:t>为何用正则化</a:t>
            </a:r>
            <a:r>
              <a:rPr lang="en-US" altLang="zh-CN" dirty="0" smtClean="0">
                <a:latin typeface="Gungsuh" pitchFamily="18" charset="-127"/>
                <a:ea typeface="Gungsuh" pitchFamily="18" charset="-127"/>
              </a:rPr>
              <a:t>?</a:t>
            </a:r>
          </a:p>
        </p:txBody>
      </p:sp>
      <p:sp>
        <p:nvSpPr>
          <p:cNvPr id="634883" name="Rectangle 3"/>
          <p:cNvSpPr>
            <a:spLocks noGrp="1" noChangeArrowheads="1"/>
          </p:cNvSpPr>
          <p:nvPr>
            <p:ph type="body" idx="1"/>
          </p:nvPr>
        </p:nvSpPr>
        <p:spPr>
          <a:xfrm>
            <a:off x="609600" y="1609344"/>
            <a:ext cx="10957984" cy="4521581"/>
          </a:xfrm>
        </p:spPr>
        <p:txBody>
          <a:bodyPr>
            <a:normAutofit lnSpcReduction="10000"/>
          </a:bodyPr>
          <a:lstStyle/>
          <a:p>
            <a:pPr eaLnBrk="1" hangingPunct="1">
              <a:lnSpc>
                <a:spcPct val="120000"/>
              </a:lnSpc>
              <a:buFont typeface="Wingdings" pitchFamily="2" charset="2"/>
              <a:buNone/>
              <a:defRPr/>
            </a:pPr>
            <a:r>
              <a:rPr lang="en-US" altLang="zh-CN" sz="3200" dirty="0" smtClean="0">
                <a:effectLst/>
                <a:latin typeface="Gungsuh" pitchFamily="18" charset="-127"/>
                <a:ea typeface="Gungsuh" pitchFamily="18" charset="-127"/>
              </a:rPr>
              <a:t>   </a:t>
            </a:r>
            <a:r>
              <a:rPr lang="zh-CN" altLang="en-US" sz="3200" u="sng" dirty="0" smtClean="0">
                <a:effectLst/>
                <a:latin typeface="Gungsuh" pitchFamily="18" charset="-127"/>
                <a:ea typeface="Gungsuh" pitchFamily="18" charset="-127"/>
              </a:rPr>
              <a:t>意图</a:t>
            </a:r>
            <a:r>
              <a:rPr lang="zh-CN" altLang="en-US" sz="3200" dirty="0" smtClean="0">
                <a:effectLst/>
                <a:latin typeface="Gungsuh" pitchFamily="18" charset="-127"/>
                <a:ea typeface="Gungsuh" pitchFamily="18" charset="-127"/>
              </a:rPr>
              <a:t>：</a:t>
            </a:r>
            <a:r>
              <a:rPr lang="en-US" altLang="zh-CN" sz="3200" dirty="0" smtClean="0">
                <a:effectLst/>
                <a:latin typeface="Gungsuh" pitchFamily="18" charset="-127"/>
                <a:ea typeface="Gungsuh" pitchFamily="18" charset="-127"/>
              </a:rPr>
              <a:t>   </a:t>
            </a:r>
            <a:r>
              <a:rPr lang="en-US" altLang="zh-CN" sz="3200" b="1" dirty="0" smtClean="0">
                <a:effectLst/>
                <a:latin typeface="Gungsuh" pitchFamily="18" charset="-127"/>
                <a:ea typeface="Gungsuh" pitchFamily="18" charset="-127"/>
              </a:rPr>
              <a:t>  </a:t>
            </a:r>
            <a:r>
              <a:rPr lang="zh-CN" altLang="en-US" sz="3200" b="1" dirty="0" smtClean="0">
                <a:effectLst/>
                <a:latin typeface="Gungsuh" pitchFamily="18" charset="-127"/>
                <a:ea typeface="Gungsuh" pitchFamily="18" charset="-127"/>
              </a:rPr>
              <a:t>病态</a:t>
            </a:r>
            <a:endParaRPr lang="en-US" altLang="zh-CN" sz="3200" b="1" dirty="0" smtClean="0">
              <a:effectLst/>
              <a:latin typeface="Gungsuh" pitchFamily="18" charset="-127"/>
              <a:ea typeface="Gungsuh" pitchFamily="18" charset="-127"/>
            </a:endParaRPr>
          </a:p>
          <a:p>
            <a:pPr eaLnBrk="1" hangingPunct="1">
              <a:lnSpc>
                <a:spcPct val="120000"/>
              </a:lnSpc>
              <a:buFont typeface="Wingdings" pitchFamily="2" charset="2"/>
              <a:buNone/>
              <a:defRPr/>
            </a:pPr>
            <a:r>
              <a:rPr lang="en-US" altLang="zh-CN" sz="2800" dirty="0" smtClean="0">
                <a:effectLst/>
                <a:latin typeface="Gungsuh" pitchFamily="18" charset="-127"/>
                <a:ea typeface="Gungsuh" pitchFamily="18" charset="-127"/>
              </a:rPr>
              <a:t>    </a:t>
            </a:r>
          </a:p>
          <a:p>
            <a:pPr eaLnBrk="1" hangingPunct="1">
              <a:lnSpc>
                <a:spcPct val="120000"/>
              </a:lnSpc>
              <a:buFont typeface="Wingdings" pitchFamily="2" charset="2"/>
              <a:buNone/>
              <a:defRPr/>
            </a:pPr>
            <a:r>
              <a:rPr lang="en-US" altLang="zh-CN" dirty="0" smtClean="0">
                <a:latin typeface="Gungsuh" pitchFamily="18" charset="-127"/>
                <a:ea typeface="Gungsuh" pitchFamily="18" charset="-127"/>
              </a:rPr>
              <a:t>  </a:t>
            </a:r>
            <a:r>
              <a:rPr lang="zh-CN" altLang="en-US" dirty="0" smtClean="0">
                <a:latin typeface="Gungsuh" pitchFamily="18" charset="-127"/>
                <a:ea typeface="Gungsuh" pitchFamily="18" charset="-127"/>
              </a:rPr>
              <a:t>所谓</a:t>
            </a:r>
            <a:r>
              <a:rPr lang="zh-CN" altLang="en-US" sz="2800" b="1" dirty="0" smtClean="0">
                <a:effectLst/>
                <a:latin typeface="Gungsuh" pitchFamily="18" charset="-127"/>
                <a:ea typeface="Gungsuh" pitchFamily="18" charset="-127"/>
              </a:rPr>
              <a:t>良态</a:t>
            </a:r>
            <a:r>
              <a:rPr lang="zh-CN" altLang="en-US" sz="2800" dirty="0" smtClean="0">
                <a:effectLst/>
                <a:latin typeface="Gungsuh" pitchFamily="18" charset="-127"/>
                <a:ea typeface="Gungsuh" pitchFamily="18" charset="-127"/>
              </a:rPr>
              <a:t>问题如果满足：</a:t>
            </a:r>
            <a:endParaRPr lang="en-US" altLang="zh-CN" sz="2800" dirty="0" smtClean="0">
              <a:effectLst/>
              <a:latin typeface="Gungsuh" pitchFamily="18" charset="-127"/>
              <a:ea typeface="Gungsuh" pitchFamily="18" charset="-127"/>
            </a:endParaRPr>
          </a:p>
          <a:p>
            <a:pPr lvl="2" eaLnBrk="1" hangingPunct="1">
              <a:lnSpc>
                <a:spcPct val="120000"/>
              </a:lnSpc>
              <a:buClr>
                <a:srgbClr val="0000CC"/>
              </a:buClr>
              <a:buSzPct val="60000"/>
              <a:buFont typeface="Wingdings" pitchFamily="2" charset="2"/>
              <a:buChar char="v"/>
              <a:defRPr/>
            </a:pPr>
            <a:r>
              <a:rPr lang="zh-CN" altLang="en-US" sz="2800" dirty="0" smtClean="0">
                <a:latin typeface="Gungsuh" pitchFamily="18" charset="-127"/>
                <a:ea typeface="Gungsuh" pitchFamily="18" charset="-127"/>
              </a:rPr>
              <a:t>存在性</a:t>
            </a:r>
            <a:r>
              <a:rPr lang="en-US" altLang="zh-CN" sz="2800" dirty="0" smtClean="0">
                <a:latin typeface="Gungsuh" pitchFamily="18" charset="-127"/>
                <a:ea typeface="Gungsuh" pitchFamily="18" charset="-127"/>
              </a:rPr>
              <a:t> </a:t>
            </a:r>
          </a:p>
          <a:p>
            <a:pPr lvl="2" eaLnBrk="1" hangingPunct="1">
              <a:lnSpc>
                <a:spcPct val="120000"/>
              </a:lnSpc>
              <a:buClr>
                <a:srgbClr val="0000CC"/>
              </a:buClr>
              <a:buSzPct val="60000"/>
              <a:buFont typeface="Wingdings" pitchFamily="2" charset="2"/>
              <a:buChar char="v"/>
              <a:defRPr/>
            </a:pPr>
            <a:r>
              <a:rPr lang="zh-CN" altLang="en-US" sz="2800" dirty="0" smtClean="0">
                <a:effectLst/>
                <a:latin typeface="Gungsuh" pitchFamily="18" charset="-127"/>
                <a:ea typeface="Gungsuh" pitchFamily="18" charset="-127"/>
              </a:rPr>
              <a:t>唯一性</a:t>
            </a:r>
            <a:endParaRPr lang="en-US" altLang="zh-CN" sz="2800" dirty="0" smtClean="0">
              <a:effectLst/>
              <a:latin typeface="Gungsuh" pitchFamily="18" charset="-127"/>
              <a:ea typeface="Gungsuh" pitchFamily="18" charset="-127"/>
            </a:endParaRPr>
          </a:p>
          <a:p>
            <a:pPr lvl="2" eaLnBrk="1" hangingPunct="1">
              <a:lnSpc>
                <a:spcPct val="120000"/>
              </a:lnSpc>
              <a:buClr>
                <a:srgbClr val="0000CC"/>
              </a:buClr>
              <a:buSzPct val="60000"/>
              <a:buFont typeface="Wingdings" pitchFamily="2" charset="2"/>
              <a:buChar char="v"/>
              <a:defRPr/>
            </a:pPr>
            <a:r>
              <a:rPr lang="en-US" altLang="zh-CN" sz="2800" dirty="0" smtClean="0">
                <a:latin typeface="Gungsuh" pitchFamily="18" charset="-127"/>
                <a:ea typeface="Gungsuh" pitchFamily="18" charset="-127"/>
              </a:rPr>
              <a:t> </a:t>
            </a:r>
            <a:r>
              <a:rPr lang="zh-CN" altLang="en-US" sz="2800" dirty="0" smtClean="0">
                <a:latin typeface="Gungsuh" pitchFamily="18" charset="-127"/>
                <a:ea typeface="Gungsuh" pitchFamily="18" charset="-127"/>
              </a:rPr>
              <a:t>连续性</a:t>
            </a:r>
            <a:r>
              <a:rPr lang="en-US" altLang="zh-CN" sz="2800" dirty="0" smtClean="0">
                <a:latin typeface="Gungsuh" pitchFamily="18" charset="-127"/>
                <a:ea typeface="Gungsuh" pitchFamily="18" charset="-127"/>
              </a:rPr>
              <a:t>/</a:t>
            </a:r>
            <a:r>
              <a:rPr lang="zh-CN" altLang="en-US" sz="2800" dirty="0" smtClean="0">
                <a:latin typeface="Gungsuh" pitchFamily="18" charset="-127"/>
                <a:ea typeface="Gungsuh" pitchFamily="18" charset="-127"/>
              </a:rPr>
              <a:t>稳定性</a:t>
            </a:r>
            <a:endParaRPr lang="en-US" altLang="zh-CN" sz="2800" dirty="0" smtClean="0">
              <a:latin typeface="Gungsuh" pitchFamily="18" charset="-127"/>
              <a:ea typeface="Gungsuh" pitchFamily="18" charset="-127"/>
            </a:endParaRPr>
          </a:p>
          <a:p>
            <a:pPr lvl="2" eaLnBrk="1" hangingPunct="1">
              <a:lnSpc>
                <a:spcPct val="120000"/>
              </a:lnSpc>
              <a:buClr>
                <a:srgbClr val="0000CC"/>
              </a:buClr>
              <a:buSzPct val="60000"/>
              <a:buFont typeface="Wingdings" pitchFamily="2" charset="2"/>
              <a:buChar char="v"/>
              <a:defRPr/>
            </a:pPr>
            <a:endParaRPr lang="en-US" altLang="zh-CN" sz="2800" dirty="0" smtClean="0">
              <a:effectLst/>
              <a:latin typeface="Gungsuh" pitchFamily="18" charset="-127"/>
              <a:ea typeface="Gungsuh" pitchFamily="18" charset="-127"/>
            </a:endParaRPr>
          </a:p>
          <a:p>
            <a:pPr eaLnBrk="1" hangingPunct="1">
              <a:buFont typeface="Wingdings" pitchFamily="2" charset="2"/>
              <a:buNone/>
              <a:defRPr/>
            </a:pPr>
            <a:r>
              <a:rPr lang="en-US" altLang="zh-CN" sz="3200" dirty="0" smtClean="0">
                <a:solidFill>
                  <a:srgbClr val="FF0000"/>
                </a:solidFill>
                <a:effectLst/>
                <a:latin typeface="Gungsuh" pitchFamily="18" charset="-127"/>
                <a:ea typeface="Gungsuh" pitchFamily="18" charset="-127"/>
              </a:rPr>
              <a:t>   </a:t>
            </a:r>
            <a:r>
              <a:rPr lang="zh-CN" altLang="en-US" sz="3200" b="1" dirty="0" smtClean="0">
                <a:solidFill>
                  <a:srgbClr val="FF0000"/>
                </a:solidFill>
                <a:effectLst/>
                <a:latin typeface="Gungsuh" pitchFamily="18" charset="-127"/>
                <a:ea typeface="Gungsuh" pitchFamily="18" charset="-127"/>
              </a:rPr>
              <a:t>关键是如何转变？</a:t>
            </a:r>
            <a:endParaRPr lang="en-US" altLang="zh-CN" sz="3200" b="1" dirty="0" smtClean="0">
              <a:solidFill>
                <a:srgbClr val="FF0000"/>
              </a:solidFill>
              <a:effectLst/>
              <a:latin typeface="Gungsuh" pitchFamily="18" charset="-127"/>
              <a:ea typeface="Gungsuh" pitchFamily="18" charset="-127"/>
            </a:endParaRPr>
          </a:p>
        </p:txBody>
      </p:sp>
      <p:sp>
        <p:nvSpPr>
          <p:cNvPr id="634884" name="Text Box 4"/>
          <p:cNvSpPr txBox="1">
            <a:spLocks noChangeArrowheads="1"/>
          </p:cNvSpPr>
          <p:nvPr/>
        </p:nvSpPr>
        <p:spPr bwMode="auto">
          <a:xfrm>
            <a:off x="2331636" y="6184163"/>
            <a:ext cx="7309797" cy="304800"/>
          </a:xfrm>
          <a:prstGeom prst="rect">
            <a:avLst/>
          </a:prstGeom>
          <a:noFill/>
          <a:ln w="9525">
            <a:noFill/>
            <a:miter lim="800000"/>
            <a:headEnd/>
            <a:tailEnd/>
          </a:ln>
        </p:spPr>
        <p:txBody>
          <a:bodyPr wrap="square">
            <a:spAutoFit/>
          </a:bodyPr>
          <a:lstStyle/>
          <a:p>
            <a:pPr>
              <a:spcBef>
                <a:spcPct val="50000"/>
              </a:spcBef>
            </a:pPr>
            <a:r>
              <a:rPr lang="en-US" altLang="zh-CN" sz="1400" b="0" dirty="0">
                <a:latin typeface="Times New Roman" pitchFamily="18" charset="0"/>
              </a:rPr>
              <a:t>S. </a:t>
            </a:r>
            <a:r>
              <a:rPr lang="en-US" altLang="zh-CN" sz="1400" b="0" dirty="0" err="1">
                <a:latin typeface="Times New Roman" pitchFamily="18" charset="0"/>
              </a:rPr>
              <a:t>Haykin</a:t>
            </a:r>
            <a:r>
              <a:rPr lang="en-US" altLang="zh-CN" sz="1400" b="0" dirty="0">
                <a:latin typeface="Times New Roman" pitchFamily="18" charset="0"/>
              </a:rPr>
              <a:t>. Neural Networks: A Comprehensive Foundation. </a:t>
            </a:r>
            <a:r>
              <a:rPr lang="en-US" altLang="zh-CN" sz="1400" b="0" dirty="0" err="1">
                <a:latin typeface="Times New Roman" pitchFamily="18" charset="0"/>
              </a:rPr>
              <a:t>Tsinghua</a:t>
            </a:r>
            <a:r>
              <a:rPr lang="en-US" altLang="zh-CN" sz="1400" b="0" dirty="0">
                <a:latin typeface="Times New Roman" pitchFamily="18" charset="0"/>
              </a:rPr>
              <a:t> University Press, 2002</a:t>
            </a:r>
          </a:p>
        </p:txBody>
      </p:sp>
      <p:sp>
        <p:nvSpPr>
          <p:cNvPr id="34823" name="AutoShape 5"/>
          <p:cNvSpPr>
            <a:spLocks noChangeArrowheads="1"/>
          </p:cNvSpPr>
          <p:nvPr/>
        </p:nvSpPr>
        <p:spPr bwMode="auto">
          <a:xfrm>
            <a:off x="4002937" y="1850281"/>
            <a:ext cx="2112433" cy="215900"/>
          </a:xfrm>
          <a:prstGeom prst="leftRightArrow">
            <a:avLst>
              <a:gd name="adj1" fmla="val 50000"/>
              <a:gd name="adj2" fmla="val 146765"/>
            </a:avLst>
          </a:prstGeom>
          <a:solidFill>
            <a:schemeClr val="accent1"/>
          </a:solidFill>
          <a:ln w="9525">
            <a:solidFill>
              <a:schemeClr val="tx1"/>
            </a:solidFill>
            <a:miter lim="800000"/>
            <a:headEnd/>
            <a:tailEnd/>
          </a:ln>
        </p:spPr>
        <p:txBody>
          <a:bodyPr wrap="none" anchor="ctr"/>
          <a:lstStyle/>
          <a:p>
            <a:pPr algn="ctr"/>
            <a:endParaRPr lang="zh-CN" altLang="zh-CN" sz="3600" b="0">
              <a:latin typeface="Times New Roman" pitchFamily="18" charset="0"/>
            </a:endParaRPr>
          </a:p>
        </p:txBody>
      </p:sp>
      <p:sp>
        <p:nvSpPr>
          <p:cNvPr id="34824" name="Text Box 6"/>
          <p:cNvSpPr txBox="1">
            <a:spLocks noChangeArrowheads="1"/>
          </p:cNvSpPr>
          <p:nvPr/>
        </p:nvSpPr>
        <p:spPr bwMode="auto">
          <a:xfrm>
            <a:off x="6249467" y="1642871"/>
            <a:ext cx="1005403" cy="584775"/>
          </a:xfrm>
          <a:prstGeom prst="rect">
            <a:avLst/>
          </a:prstGeom>
          <a:noFill/>
          <a:ln w="9525">
            <a:noFill/>
            <a:miter lim="800000"/>
            <a:headEnd/>
            <a:tailEnd/>
          </a:ln>
        </p:spPr>
        <p:txBody>
          <a:bodyPr wrap="none">
            <a:spAutoFit/>
          </a:bodyPr>
          <a:lstStyle/>
          <a:p>
            <a:r>
              <a:rPr lang="zh-CN" altLang="en-US" sz="3200" b="1" dirty="0" smtClean="0">
                <a:latin typeface="Times New Roman" pitchFamily="18" charset="0"/>
              </a:rPr>
              <a:t>良态</a:t>
            </a:r>
            <a:endParaRPr lang="en-US" altLang="zh-CN" sz="32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4883">
                                            <p:txEl>
                                              <p:pRg st="3" end="3"/>
                                            </p:txEl>
                                          </p:spTgt>
                                        </p:tgtEl>
                                        <p:attrNameLst>
                                          <p:attrName>style.visibility</p:attrName>
                                        </p:attrNameLst>
                                      </p:cBhvr>
                                      <p:to>
                                        <p:strVal val="visible"/>
                                      </p:to>
                                    </p:set>
                                    <p:anim calcmode="lin" valueType="num">
                                      <p:cBhvr additive="base">
                                        <p:cTn id="7" dur="500" fill="hold"/>
                                        <p:tgtEl>
                                          <p:spTgt spid="63488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8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34883">
                                            <p:txEl>
                                              <p:pRg st="4" end="4"/>
                                            </p:txEl>
                                          </p:spTgt>
                                        </p:tgtEl>
                                        <p:attrNameLst>
                                          <p:attrName>style.visibility</p:attrName>
                                        </p:attrNameLst>
                                      </p:cBhvr>
                                      <p:to>
                                        <p:strVal val="visible"/>
                                      </p:to>
                                    </p:set>
                                    <p:anim calcmode="lin" valueType="num">
                                      <p:cBhvr additive="base">
                                        <p:cTn id="13" dur="500" fill="hold"/>
                                        <p:tgtEl>
                                          <p:spTgt spid="63488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8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883">
                                            <p:txEl>
                                              <p:pRg st="5" end="5"/>
                                            </p:txEl>
                                          </p:spTgt>
                                        </p:tgtEl>
                                        <p:attrNameLst>
                                          <p:attrName>style.visibility</p:attrName>
                                        </p:attrNameLst>
                                      </p:cBhvr>
                                      <p:to>
                                        <p:strVal val="visible"/>
                                      </p:to>
                                    </p:set>
                                    <p:anim calcmode="lin" valueType="num">
                                      <p:cBhvr additive="base">
                                        <p:cTn id="19" dur="500" fill="hold"/>
                                        <p:tgtEl>
                                          <p:spTgt spid="63488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8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34883">
                                            <p:txEl>
                                              <p:pRg st="7" end="7"/>
                                            </p:txEl>
                                          </p:spTgt>
                                        </p:tgtEl>
                                        <p:attrNameLst>
                                          <p:attrName>style.visibility</p:attrName>
                                        </p:attrNameLst>
                                      </p:cBhvr>
                                      <p:to>
                                        <p:strVal val="visible"/>
                                      </p:to>
                                    </p:set>
                                    <p:anim calcmode="lin" valueType="num">
                                      <p:cBhvr additive="base">
                                        <p:cTn id="25" dur="500" fill="hold"/>
                                        <p:tgtEl>
                                          <p:spTgt spid="63488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48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34884"/>
                                        </p:tgtEl>
                                        <p:attrNameLst>
                                          <p:attrName>style.visibility</p:attrName>
                                        </p:attrNameLst>
                                      </p:cBhvr>
                                      <p:to>
                                        <p:strVal val="visible"/>
                                      </p:to>
                                    </p:set>
                                    <p:anim calcmode="lin" valueType="num">
                                      <p:cBhvr additive="base">
                                        <p:cTn id="31" dur="500" fill="hold"/>
                                        <p:tgtEl>
                                          <p:spTgt spid="634884"/>
                                        </p:tgtEl>
                                        <p:attrNameLst>
                                          <p:attrName>ppt_x</p:attrName>
                                        </p:attrNameLst>
                                      </p:cBhvr>
                                      <p:tavLst>
                                        <p:tav tm="0">
                                          <p:val>
                                            <p:strVal val="#ppt_x"/>
                                          </p:val>
                                        </p:tav>
                                        <p:tav tm="100000">
                                          <p:val>
                                            <p:strVal val="#ppt_x"/>
                                          </p:val>
                                        </p:tav>
                                      </p:tavLst>
                                    </p:anim>
                                    <p:anim calcmode="lin" valueType="num">
                                      <p:cBhvr additive="base">
                                        <p:cTn id="32" dur="500" fill="hold"/>
                                        <p:tgtEl>
                                          <p:spTgt spid="6348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ln>
            <a:miter lim="800000"/>
            <a:headEnd/>
            <a:tailEnd/>
          </a:ln>
        </p:spPr>
        <p:txBody>
          <a:bodyPr/>
          <a:lstStyle/>
          <a:p>
            <a:fld id="{162A5711-EA6E-444B-93C6-85BE335DFD75}" type="datetime1">
              <a:rPr lang="zh-CN" altLang="en-US" smtClean="0">
                <a:ea typeface="宋体" charset="-122"/>
              </a:rPr>
              <a:pPr/>
              <a:t>2018/8/25</a:t>
            </a:fld>
            <a:endParaRPr lang="en-US" altLang="zh-CN" smtClean="0">
              <a:ea typeface="宋体" charset="-122"/>
            </a:endParaRPr>
          </a:p>
        </p:txBody>
      </p:sp>
      <p:sp>
        <p:nvSpPr>
          <p:cNvPr id="36867" name="灯片编号占位符 5"/>
          <p:cNvSpPr>
            <a:spLocks noGrp="1"/>
          </p:cNvSpPr>
          <p:nvPr>
            <p:ph type="sldNum" sz="quarter" idx="12"/>
          </p:nvPr>
        </p:nvSpPr>
        <p:spPr>
          <a:noFill/>
          <a:ln>
            <a:miter lim="800000"/>
            <a:headEnd/>
            <a:tailEnd/>
          </a:ln>
        </p:spPr>
        <p:txBody>
          <a:bodyPr/>
          <a:lstStyle/>
          <a:p>
            <a:fld id="{05E37511-4685-4DC6-9671-BA44A5CB2CB0}" type="slidenum">
              <a:rPr lang="en-US" altLang="zh-CN" smtClean="0">
                <a:ea typeface="宋体" charset="-122"/>
              </a:rPr>
              <a:pPr/>
              <a:t>84</a:t>
            </a:fld>
            <a:endParaRPr lang="en-US" altLang="zh-CN" smtClean="0">
              <a:ea typeface="宋体" charset="-122"/>
            </a:endParaRPr>
          </a:p>
        </p:txBody>
      </p:sp>
      <p:sp>
        <p:nvSpPr>
          <p:cNvPr id="36868" name="Rectangle 2"/>
          <p:cNvSpPr>
            <a:spLocks noGrp="1" noChangeArrowheads="1"/>
          </p:cNvSpPr>
          <p:nvPr>
            <p:ph type="title"/>
          </p:nvPr>
        </p:nvSpPr>
        <p:spPr>
          <a:xfrm>
            <a:off x="862820" y="294247"/>
            <a:ext cx="10619933" cy="1003300"/>
          </a:xfrm>
        </p:spPr>
        <p:txBody>
          <a:bodyPr>
            <a:normAutofit/>
          </a:bodyPr>
          <a:lstStyle/>
          <a:p>
            <a:r>
              <a:rPr lang="zh-CN" altLang="en-US" dirty="0" smtClean="0">
                <a:latin typeface="Gungsuh" pitchFamily="18" charset="-127"/>
                <a:ea typeface="Gungsuh" pitchFamily="18" charset="-127"/>
              </a:rPr>
              <a:t>流行方法：</a:t>
            </a:r>
            <a:r>
              <a:rPr lang="en-US" altLang="zh-CN" dirty="0" err="1" smtClean="0">
                <a:latin typeface="Gungsuh" pitchFamily="18" charset="-127"/>
                <a:ea typeface="Gungsuh" pitchFamily="18" charset="-127"/>
              </a:rPr>
              <a:t>Tikhonov</a:t>
            </a:r>
            <a:r>
              <a:rPr lang="en-US" altLang="zh-CN" dirty="0" smtClean="0">
                <a:latin typeface="Gungsuh" pitchFamily="18" charset="-127"/>
                <a:ea typeface="Gungsuh" pitchFamily="18" charset="-127"/>
              </a:rPr>
              <a:t>(</a:t>
            </a:r>
            <a:r>
              <a:rPr lang="zh-CN" altLang="en-US" dirty="0" smtClean="0"/>
              <a:t>吉洪诺夫</a:t>
            </a:r>
            <a:r>
              <a:rPr lang="en-US" altLang="zh-CN" dirty="0" smtClean="0">
                <a:latin typeface="Gungsuh" pitchFamily="18" charset="-127"/>
                <a:ea typeface="Gungsuh" pitchFamily="18" charset="-127"/>
              </a:rPr>
              <a:t>)</a:t>
            </a:r>
            <a:r>
              <a:rPr lang="zh-CN" altLang="en-US" dirty="0" smtClean="0">
                <a:latin typeface="Gungsuh" pitchFamily="18" charset="-127"/>
                <a:ea typeface="Gungsuh" pitchFamily="18" charset="-127"/>
              </a:rPr>
              <a:t>正则化</a:t>
            </a:r>
            <a:endParaRPr lang="en-US" altLang="zh-CN" dirty="0" smtClean="0">
              <a:latin typeface="Gungsuh" pitchFamily="18" charset="-127"/>
              <a:ea typeface="Gungsuh" pitchFamily="18" charset="-127"/>
            </a:endParaRPr>
          </a:p>
        </p:txBody>
      </p:sp>
      <p:sp>
        <p:nvSpPr>
          <p:cNvPr id="636931" name="Rectangle 3"/>
          <p:cNvSpPr>
            <a:spLocks noGrp="1" noChangeArrowheads="1"/>
          </p:cNvSpPr>
          <p:nvPr>
            <p:ph type="body" idx="1"/>
          </p:nvPr>
        </p:nvSpPr>
        <p:spPr>
          <a:xfrm>
            <a:off x="624417" y="1412875"/>
            <a:ext cx="10972800" cy="4876800"/>
          </a:xfrm>
        </p:spPr>
        <p:txBody>
          <a:bodyPr>
            <a:normAutofit/>
          </a:bodyPr>
          <a:lstStyle/>
          <a:p>
            <a:pPr eaLnBrk="1" hangingPunct="1">
              <a:lnSpc>
                <a:spcPct val="120000"/>
              </a:lnSpc>
              <a:buFont typeface="Wingdings" pitchFamily="2" charset="2"/>
              <a:buNone/>
            </a:pPr>
            <a:r>
              <a:rPr lang="en-US" altLang="zh-CN" sz="3200" dirty="0" smtClean="0">
                <a:effectLst/>
                <a:latin typeface="Gungsuh" pitchFamily="18" charset="-127"/>
                <a:ea typeface="Gungsuh" pitchFamily="18" charset="-127"/>
              </a:rPr>
              <a:t>  1963, </a:t>
            </a:r>
            <a:r>
              <a:rPr lang="en-US" altLang="zh-CN" sz="3200" dirty="0" err="1" smtClean="0">
                <a:effectLst/>
                <a:latin typeface="Gungsuh" pitchFamily="18" charset="-127"/>
                <a:ea typeface="Gungsuh" pitchFamily="18" charset="-127"/>
              </a:rPr>
              <a:t>Tikhonov</a:t>
            </a:r>
            <a:r>
              <a:rPr lang="en-US" altLang="zh-CN" sz="3200" dirty="0" smtClean="0">
                <a:effectLst/>
                <a:latin typeface="Gungsuh" pitchFamily="18" charset="-127"/>
                <a:ea typeface="Gungsuh" pitchFamily="18" charset="-127"/>
              </a:rPr>
              <a:t> </a:t>
            </a:r>
            <a:r>
              <a:rPr lang="zh-CN" altLang="en-US" sz="3200" dirty="0" smtClean="0">
                <a:effectLst/>
                <a:latin typeface="Gungsuh" pitchFamily="18" charset="-127"/>
                <a:ea typeface="Gungsuh" pitchFamily="18" charset="-127"/>
              </a:rPr>
              <a:t>提出了</a:t>
            </a:r>
            <a:r>
              <a:rPr lang="zh-CN" altLang="en-US" sz="3200" dirty="0" smtClean="0">
                <a:latin typeface="Gungsuh" pitchFamily="18" charset="-127"/>
                <a:ea typeface="Gungsuh" pitchFamily="18" charset="-127"/>
              </a:rPr>
              <a:t>正则化或规整化</a:t>
            </a:r>
            <a:r>
              <a:rPr lang="en-US" altLang="zh-CN" sz="3200" dirty="0" smtClean="0">
                <a:latin typeface="Gungsuh" pitchFamily="18" charset="-127"/>
                <a:ea typeface="Gungsuh" pitchFamily="18" charset="-127"/>
              </a:rPr>
              <a:t>) </a:t>
            </a:r>
            <a:r>
              <a:rPr lang="zh-CN" altLang="en-US" sz="3200" dirty="0" smtClean="0">
                <a:latin typeface="Gungsuh" pitchFamily="18" charset="-127"/>
                <a:ea typeface="Gungsuh" pitchFamily="18" charset="-127"/>
              </a:rPr>
              <a:t>去解病态问题</a:t>
            </a:r>
            <a:r>
              <a:rPr lang="en-US" altLang="zh-CN" sz="3200" dirty="0" smtClean="0">
                <a:effectLst/>
                <a:latin typeface="Gungsuh" pitchFamily="18" charset="-127"/>
                <a:ea typeface="Gungsuh" pitchFamily="18" charset="-127"/>
              </a:rPr>
              <a:t>.</a:t>
            </a:r>
          </a:p>
          <a:p>
            <a:pPr eaLnBrk="1" hangingPunct="1">
              <a:lnSpc>
                <a:spcPct val="120000"/>
              </a:lnSpc>
              <a:buFont typeface="Wingdings" pitchFamily="2" charset="2"/>
              <a:buNone/>
            </a:pPr>
            <a:r>
              <a:rPr lang="en-US" altLang="zh-CN" sz="3200" dirty="0" smtClean="0">
                <a:effectLst/>
                <a:latin typeface="Gungsuh" pitchFamily="18" charset="-127"/>
                <a:ea typeface="Gungsuh" pitchFamily="18" charset="-127"/>
              </a:rPr>
              <a:t>    </a:t>
            </a:r>
            <a:r>
              <a:rPr lang="zh-CN" altLang="en-US" sz="3200" u="sng" dirty="0" smtClean="0">
                <a:latin typeface="Gungsuh" pitchFamily="18" charset="-127"/>
                <a:ea typeface="Gungsuh" pitchFamily="18" charset="-127"/>
              </a:rPr>
              <a:t>动机</a:t>
            </a:r>
            <a:r>
              <a:rPr lang="en-US" altLang="zh-CN" sz="3200" dirty="0" smtClean="0">
                <a:solidFill>
                  <a:srgbClr val="FF0000"/>
                </a:solidFill>
                <a:effectLst/>
                <a:latin typeface="Gungsuh" pitchFamily="18" charset="-127"/>
                <a:ea typeface="Gungsuh" pitchFamily="18" charset="-127"/>
              </a:rPr>
              <a:t>:</a:t>
            </a:r>
          </a:p>
          <a:p>
            <a:pPr eaLnBrk="1" hangingPunct="1">
              <a:lnSpc>
                <a:spcPct val="120000"/>
              </a:lnSpc>
              <a:buFont typeface="Wingdings" pitchFamily="2" charset="2"/>
              <a:buNone/>
            </a:pPr>
            <a:r>
              <a:rPr lang="en-US" altLang="zh-CN" sz="3200" dirty="0" smtClean="0">
                <a:effectLst/>
                <a:latin typeface="Gungsuh" pitchFamily="18" charset="-127"/>
                <a:ea typeface="Gungsuh" pitchFamily="18" charset="-127"/>
              </a:rPr>
              <a:t>      </a:t>
            </a:r>
            <a:r>
              <a:rPr lang="zh-CN" altLang="en-US" sz="3200" dirty="0" smtClean="0">
                <a:effectLst/>
                <a:latin typeface="Gungsuh" pitchFamily="18" charset="-127"/>
                <a:ea typeface="Gungsuh" pitchFamily="18" charset="-127"/>
              </a:rPr>
              <a:t>借助某个辅助非负泛函</a:t>
            </a:r>
            <a:r>
              <a:rPr lang="en-US" altLang="zh-CN" sz="3200" dirty="0" smtClean="0">
                <a:effectLst/>
                <a:latin typeface="Gungsuh" pitchFamily="18" charset="-127"/>
                <a:ea typeface="Gungsuh" pitchFamily="18" charset="-127"/>
              </a:rPr>
              <a:t>/</a:t>
            </a:r>
            <a:r>
              <a:rPr lang="zh-CN" altLang="en-US" sz="3200" dirty="0" smtClean="0">
                <a:effectLst/>
                <a:latin typeface="Gungsuh" pitchFamily="18" charset="-127"/>
                <a:ea typeface="Gungsuh" pitchFamily="18" charset="-127"/>
              </a:rPr>
              <a:t>模型实现解的稳定化！</a:t>
            </a:r>
            <a:endParaRPr lang="en-US" altLang="zh-CN" sz="3200" dirty="0" smtClean="0">
              <a:effectLst/>
              <a:latin typeface="Gungsuh" pitchFamily="18" charset="-127"/>
              <a:ea typeface="Gungsuh" pitchFamily="18" charset="-127"/>
            </a:endParaRPr>
          </a:p>
          <a:p>
            <a:pPr eaLnBrk="1" hangingPunct="1">
              <a:lnSpc>
                <a:spcPct val="120000"/>
              </a:lnSpc>
              <a:buFont typeface="Wingdings" pitchFamily="2" charset="2"/>
              <a:buNone/>
            </a:pPr>
            <a:r>
              <a:rPr lang="en-US" altLang="zh-CN" sz="3200" dirty="0" smtClean="0">
                <a:latin typeface="Gungsuh" pitchFamily="18" charset="-127"/>
                <a:ea typeface="Gungsuh" pitchFamily="18" charset="-127"/>
              </a:rPr>
              <a:t>      </a:t>
            </a:r>
            <a:r>
              <a:rPr lang="zh-CN" altLang="en-US" sz="3200" dirty="0" smtClean="0">
                <a:effectLst/>
                <a:latin typeface="Gungsuh" pitchFamily="18" charset="-127"/>
                <a:ea typeface="Gungsuh" pitchFamily="18" charset="-127"/>
              </a:rPr>
              <a:t>其中在泛函中嵌入了解或问题的先验信息</a:t>
            </a:r>
            <a:r>
              <a:rPr lang="en-US" altLang="zh-CN" sz="3200" dirty="0" smtClean="0">
                <a:effectLst/>
                <a:latin typeface="Gungsuh" pitchFamily="18" charset="-127"/>
                <a:ea typeface="Gungsuh" pitchFamily="18" charset="-127"/>
              </a:rPr>
              <a:t> </a:t>
            </a:r>
            <a:r>
              <a:rPr lang="en-US" altLang="zh-CN" sz="3200" dirty="0" smtClean="0">
                <a:effectLst/>
                <a:latin typeface="Gungsuh" pitchFamily="18" charset="-127"/>
                <a:ea typeface="Gungsuh" pitchFamily="18" charset="-127"/>
                <a:sym typeface="Wingdings" pitchFamily="2" charset="2"/>
              </a:rPr>
              <a:t></a:t>
            </a:r>
          </a:p>
          <a:p>
            <a:pPr>
              <a:lnSpc>
                <a:spcPct val="120000"/>
              </a:lnSpc>
              <a:buNone/>
            </a:pPr>
            <a:r>
              <a:rPr lang="en-US" altLang="zh-CN" sz="3200" dirty="0" smtClean="0">
                <a:latin typeface="Gungsuh" pitchFamily="18" charset="-127"/>
                <a:ea typeface="Gungsuh" pitchFamily="18" charset="-127"/>
                <a:sym typeface="Wingdings" pitchFamily="2" charset="2"/>
              </a:rPr>
              <a:t>     </a:t>
            </a:r>
            <a:r>
              <a:rPr lang="zh-CN" altLang="en-US" sz="3200" dirty="0" smtClean="0">
                <a:latin typeface="Gungsuh" pitchFamily="18" charset="-127"/>
                <a:ea typeface="Gungsuh" pitchFamily="18" charset="-127"/>
                <a:sym typeface="Wingdings" pitchFamily="2" charset="2"/>
              </a:rPr>
              <a:t>如 </a:t>
            </a:r>
            <a:r>
              <a:rPr lang="en-US" altLang="zh-CN" sz="3200" dirty="0" smtClean="0">
                <a:latin typeface="Gungsuh" pitchFamily="18" charset="-127"/>
                <a:ea typeface="Gungsuh" pitchFamily="18" charset="-127"/>
                <a:sym typeface="Wingdings" pitchFamily="2" charset="2"/>
              </a:rPr>
              <a:t>(</a:t>
            </a:r>
            <a:r>
              <a:rPr lang="zh-CN" altLang="en-US" sz="3200" dirty="0" smtClean="0">
                <a:latin typeface="Gungsuh" pitchFamily="18" charset="-127"/>
                <a:ea typeface="Gungsuh" pitchFamily="18" charset="-127"/>
                <a:sym typeface="Wingdings" pitchFamily="2" charset="2"/>
              </a:rPr>
              <a:t>深度</a:t>
            </a:r>
            <a:r>
              <a:rPr lang="en-US" altLang="zh-CN" sz="3200" dirty="0" smtClean="0">
                <a:latin typeface="Gungsuh" pitchFamily="18" charset="-127"/>
                <a:ea typeface="Gungsuh" pitchFamily="18" charset="-127"/>
                <a:sym typeface="Wingdings" pitchFamily="2" charset="2"/>
              </a:rPr>
              <a:t>)</a:t>
            </a:r>
            <a:r>
              <a:rPr lang="zh-CN" altLang="en-US" sz="3200" dirty="0" smtClean="0">
                <a:latin typeface="Gungsuh" pitchFamily="18" charset="-127"/>
                <a:ea typeface="Gungsuh" pitchFamily="18" charset="-127"/>
                <a:sym typeface="Wingdings" pitchFamily="2" charset="2"/>
              </a:rPr>
              <a:t>神经网络中的</a:t>
            </a:r>
            <a:endParaRPr lang="en-US" altLang="zh-CN" sz="3200" dirty="0" smtClean="0">
              <a:latin typeface="Gungsuh" pitchFamily="18" charset="-127"/>
              <a:ea typeface="Gungsuh" pitchFamily="18" charset="-127"/>
              <a:sym typeface="Wingdings" pitchFamily="2" charset="2"/>
            </a:endParaRPr>
          </a:p>
          <a:p>
            <a:pPr>
              <a:lnSpc>
                <a:spcPct val="120000"/>
              </a:lnSpc>
              <a:buNone/>
            </a:pPr>
            <a:r>
              <a:rPr lang="en-US" altLang="zh-CN" sz="3200" dirty="0" smtClean="0">
                <a:latin typeface="Gungsuh" pitchFamily="18" charset="-127"/>
                <a:ea typeface="Gungsuh" pitchFamily="18" charset="-127"/>
                <a:sym typeface="Wingdings" pitchFamily="2" charset="2"/>
              </a:rPr>
              <a:t>      </a:t>
            </a:r>
            <a:r>
              <a:rPr lang="en-US" altLang="zh-CN" dirty="0" smtClean="0">
                <a:latin typeface="Gungsuh" pitchFamily="18" charset="-127"/>
                <a:ea typeface="Gungsuh" pitchFamily="18" charset="-127"/>
                <a:sym typeface="Wingdings" pitchFamily="2" charset="2"/>
              </a:rPr>
              <a:t>1) </a:t>
            </a:r>
            <a:r>
              <a:rPr lang="zh-CN" altLang="en-US" dirty="0" smtClean="0">
                <a:latin typeface="Gungsuh" pitchFamily="18" charset="-127"/>
                <a:ea typeface="Gungsuh" pitchFamily="18" charset="-127"/>
                <a:sym typeface="Wingdings" pitchFamily="2" charset="2"/>
              </a:rPr>
              <a:t>权</a:t>
            </a:r>
            <a:r>
              <a:rPr lang="zh-CN" altLang="en-US" dirty="0" smtClean="0"/>
              <a:t>衰减（</a:t>
            </a:r>
            <a:r>
              <a:rPr lang="en-US" altLang="zh-CN" dirty="0" smtClean="0"/>
              <a:t>Weight Decay</a:t>
            </a:r>
            <a:r>
              <a:rPr lang="zh-CN" altLang="en-US" dirty="0" smtClean="0"/>
              <a:t>）</a:t>
            </a:r>
            <a:r>
              <a:rPr lang="zh-CN" altLang="en-US" dirty="0" smtClean="0">
                <a:sym typeface="Wingdings" pitchFamily="2" charset="2"/>
              </a:rPr>
              <a:t>；</a:t>
            </a:r>
            <a:r>
              <a:rPr lang="en-US" altLang="zh-CN" dirty="0" smtClean="0">
                <a:sym typeface="Wingdings" pitchFamily="2" charset="2"/>
              </a:rPr>
              <a:t>2</a:t>
            </a:r>
            <a:r>
              <a:rPr lang="zh-CN" altLang="en-US" dirty="0" smtClean="0">
                <a:sym typeface="Wingdings" pitchFamily="2" charset="2"/>
              </a:rPr>
              <a:t>）退出</a:t>
            </a:r>
            <a:r>
              <a:rPr lang="en-US" altLang="zh-CN" dirty="0" smtClean="0">
                <a:sym typeface="Wingdings" pitchFamily="2" charset="2"/>
              </a:rPr>
              <a:t>(Dropout)</a:t>
            </a:r>
            <a:r>
              <a:rPr lang="zh-CN" altLang="en-US" dirty="0" smtClean="0">
                <a:sym typeface="Wingdings" pitchFamily="2" charset="2"/>
              </a:rPr>
              <a:t>；</a:t>
            </a:r>
            <a:endParaRPr lang="en-US" altLang="zh-CN" dirty="0" smtClean="0">
              <a:sym typeface="Wingdings" pitchFamily="2" charset="2"/>
            </a:endParaRPr>
          </a:p>
          <a:p>
            <a:pPr>
              <a:lnSpc>
                <a:spcPct val="120000"/>
              </a:lnSpc>
              <a:buNone/>
            </a:pPr>
            <a:r>
              <a:rPr lang="en-US" altLang="zh-CN" dirty="0" smtClean="0">
                <a:latin typeface="Gungsuh" pitchFamily="18" charset="-127"/>
                <a:ea typeface="Gungsuh" pitchFamily="18" charset="-127"/>
                <a:sym typeface="Wingdings" pitchFamily="2" charset="2"/>
              </a:rPr>
              <a:t>       3) </a:t>
            </a:r>
            <a:r>
              <a:rPr lang="zh-CN" altLang="en-US" dirty="0" smtClean="0">
                <a:latin typeface="Gungsuh" pitchFamily="18" charset="-127"/>
                <a:ea typeface="Gungsuh" pitchFamily="18" charset="-127"/>
                <a:sym typeface="Wingdings" pitchFamily="2" charset="2"/>
              </a:rPr>
              <a:t>早期终止（</a:t>
            </a:r>
            <a:r>
              <a:rPr lang="en-US" altLang="zh-CN" dirty="0" smtClean="0">
                <a:latin typeface="Gungsuh" pitchFamily="18" charset="-127"/>
                <a:ea typeface="Gungsuh" pitchFamily="18" charset="-127"/>
                <a:sym typeface="Wingdings" pitchFamily="2" charset="2"/>
              </a:rPr>
              <a:t>Early Stopping</a:t>
            </a:r>
            <a:r>
              <a:rPr lang="zh-CN" altLang="en-US" dirty="0" smtClean="0">
                <a:latin typeface="Gungsuh" pitchFamily="18" charset="-127"/>
                <a:ea typeface="Gungsuh" pitchFamily="18" charset="-127"/>
                <a:sym typeface="Wingdings" pitchFamily="2" charset="2"/>
              </a:rPr>
              <a:t>）</a:t>
            </a:r>
            <a:r>
              <a:rPr lang="en-US" altLang="zh-CN" dirty="0" smtClean="0">
                <a:latin typeface="Gungsuh" pitchFamily="18" charset="-127"/>
                <a:ea typeface="Gungsuh" pitchFamily="18" charset="-127"/>
                <a:sym typeface="Wingdings" pitchFamily="2" charset="2"/>
              </a:rPr>
              <a:t>,……</a:t>
            </a:r>
            <a:endParaRPr lang="en-US" altLang="zh-CN" dirty="0" smtClean="0">
              <a:effectLst/>
              <a:latin typeface="Gungsuh" pitchFamily="18" charset="-127"/>
              <a:ea typeface="Gungsuh" pitchFamily="18"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6931">
                                            <p:txEl>
                                              <p:pRg st="1" end="1"/>
                                            </p:txEl>
                                          </p:spTgt>
                                        </p:tgtEl>
                                        <p:attrNameLst>
                                          <p:attrName>style.visibility</p:attrName>
                                        </p:attrNameLst>
                                      </p:cBhvr>
                                      <p:to>
                                        <p:strVal val="visible"/>
                                      </p:to>
                                    </p:set>
                                    <p:anim calcmode="lin" valueType="num">
                                      <p:cBhvr additive="base">
                                        <p:cTn id="7" dur="500" fill="hold"/>
                                        <p:tgtEl>
                                          <p:spTgt spid="6369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69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36931">
                                            <p:txEl>
                                              <p:pRg st="2" end="2"/>
                                            </p:txEl>
                                          </p:spTgt>
                                        </p:tgtEl>
                                        <p:attrNameLst>
                                          <p:attrName>style.visibility</p:attrName>
                                        </p:attrNameLst>
                                      </p:cBhvr>
                                      <p:to>
                                        <p:strVal val="visible"/>
                                      </p:to>
                                    </p:set>
                                    <p:anim calcmode="lin" valueType="num">
                                      <p:cBhvr additive="base">
                                        <p:cTn id="13" dur="500" fill="hold"/>
                                        <p:tgtEl>
                                          <p:spTgt spid="6369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69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6931">
                                            <p:txEl>
                                              <p:pRg st="3" end="3"/>
                                            </p:txEl>
                                          </p:spTgt>
                                        </p:tgtEl>
                                        <p:attrNameLst>
                                          <p:attrName>style.visibility</p:attrName>
                                        </p:attrNameLst>
                                      </p:cBhvr>
                                      <p:to>
                                        <p:strVal val="visible"/>
                                      </p:to>
                                    </p:set>
                                    <p:anim calcmode="lin" valueType="num">
                                      <p:cBhvr additive="base">
                                        <p:cTn id="19" dur="500" fill="hold"/>
                                        <p:tgtEl>
                                          <p:spTgt spid="6369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69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36931">
                                            <p:txEl>
                                              <p:pRg st="4" end="4"/>
                                            </p:txEl>
                                          </p:spTgt>
                                        </p:tgtEl>
                                        <p:attrNameLst>
                                          <p:attrName>style.visibility</p:attrName>
                                        </p:attrNameLst>
                                      </p:cBhvr>
                                      <p:to>
                                        <p:strVal val="visible"/>
                                      </p:to>
                                    </p:set>
                                    <p:anim calcmode="lin" valueType="num">
                                      <p:cBhvr additive="base">
                                        <p:cTn id="25" dur="500" fill="hold"/>
                                        <p:tgtEl>
                                          <p:spTgt spid="6369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69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36931">
                                            <p:txEl>
                                              <p:pRg st="5" end="5"/>
                                            </p:txEl>
                                          </p:spTgt>
                                        </p:tgtEl>
                                        <p:attrNameLst>
                                          <p:attrName>style.visibility</p:attrName>
                                        </p:attrNameLst>
                                      </p:cBhvr>
                                      <p:to>
                                        <p:strVal val="visible"/>
                                      </p:to>
                                    </p:set>
                                    <p:anim calcmode="lin" valueType="num">
                                      <p:cBhvr additive="base">
                                        <p:cTn id="31" dur="500" fill="hold"/>
                                        <p:tgtEl>
                                          <p:spTgt spid="63693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69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36931">
                                            <p:txEl>
                                              <p:pRg st="6" end="6"/>
                                            </p:txEl>
                                          </p:spTgt>
                                        </p:tgtEl>
                                        <p:attrNameLst>
                                          <p:attrName>style.visibility</p:attrName>
                                        </p:attrNameLst>
                                      </p:cBhvr>
                                      <p:to>
                                        <p:strVal val="visible"/>
                                      </p:to>
                                    </p:set>
                                    <p:anim calcmode="lin" valueType="num">
                                      <p:cBhvr additive="base">
                                        <p:cTn id="37" dur="500" fill="hold"/>
                                        <p:tgtEl>
                                          <p:spTgt spid="63693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369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2091" y="226138"/>
            <a:ext cx="10515600" cy="922350"/>
          </a:xfrm>
        </p:spPr>
        <p:txBody>
          <a:bodyPr/>
          <a:lstStyle/>
          <a:p>
            <a:r>
              <a:rPr lang="zh-CN" altLang="en-US" dirty="0" smtClean="0"/>
              <a:t>本质是</a:t>
            </a:r>
            <a:endParaRPr lang="zh-CN" altLang="en-US" dirty="0"/>
          </a:p>
        </p:txBody>
      </p:sp>
      <p:sp>
        <p:nvSpPr>
          <p:cNvPr id="6" name="Rectangle 3"/>
          <p:cNvSpPr>
            <a:spLocks noGrp="1" noChangeArrowheads="1"/>
          </p:cNvSpPr>
          <p:nvPr>
            <p:ph idx="1"/>
          </p:nvPr>
        </p:nvSpPr>
        <p:spPr>
          <a:xfrm>
            <a:off x="475489" y="1214323"/>
            <a:ext cx="11477548" cy="5332781"/>
          </a:xfrm>
        </p:spPr>
        <p:txBody>
          <a:bodyPr>
            <a:normAutofit/>
          </a:bodyPr>
          <a:lstStyle/>
          <a:p>
            <a:pPr eaLnBrk="1" hangingPunct="1">
              <a:lnSpc>
                <a:spcPct val="130000"/>
              </a:lnSpc>
              <a:buFont typeface="Wingdings" pitchFamily="2" charset="2"/>
              <a:buNone/>
            </a:pPr>
            <a:r>
              <a:rPr lang="zh-CN" altLang="en-US" sz="3200" dirty="0" smtClean="0">
                <a:effectLst/>
                <a:latin typeface="Gungsuh" pitchFamily="18" charset="-127"/>
                <a:ea typeface="Gungsuh" pitchFamily="18" charset="-127"/>
              </a:rPr>
              <a:t>结合问题的先验去建模</a:t>
            </a:r>
            <a:endParaRPr lang="en-US" altLang="zh-CN" sz="3200" dirty="0" smtClean="0">
              <a:effectLst/>
              <a:latin typeface="Gungsuh" pitchFamily="18" charset="-127"/>
              <a:ea typeface="Gungsuh" pitchFamily="18" charset="-127"/>
            </a:endParaRPr>
          </a:p>
          <a:p>
            <a:pPr eaLnBrk="1" hangingPunct="1">
              <a:lnSpc>
                <a:spcPct val="130000"/>
              </a:lnSpc>
              <a:buFont typeface="Wingdings" pitchFamily="2" charset="2"/>
              <a:buNone/>
            </a:pPr>
            <a:r>
              <a:rPr lang="en-US" altLang="zh-CN" dirty="0" smtClean="0">
                <a:effectLst/>
                <a:latin typeface="Gungsuh" pitchFamily="18" charset="-127"/>
                <a:ea typeface="Gungsuh" pitchFamily="18" charset="-127"/>
              </a:rPr>
              <a:t>      </a:t>
            </a:r>
            <a:r>
              <a:rPr lang="zh-CN" altLang="en-US" b="1" dirty="0" smtClean="0">
                <a:solidFill>
                  <a:srgbClr val="FF0000"/>
                </a:solidFill>
                <a:effectLst/>
                <a:latin typeface="Gungsuh" pitchFamily="18" charset="-127"/>
                <a:ea typeface="Gungsuh" pitchFamily="18" charset="-127"/>
              </a:rPr>
              <a:t>* </a:t>
            </a:r>
            <a:r>
              <a:rPr lang="en-US" altLang="zh-CN" b="1" dirty="0" smtClean="0">
                <a:solidFill>
                  <a:srgbClr val="FF0000"/>
                </a:solidFill>
                <a:effectLst/>
                <a:latin typeface="Gungsuh" pitchFamily="18" charset="-127"/>
                <a:ea typeface="Gungsuh" pitchFamily="18" charset="-127"/>
              </a:rPr>
              <a:t>Generalization</a:t>
            </a:r>
            <a:r>
              <a:rPr lang="zh-CN" altLang="en-US" b="1" dirty="0" smtClean="0">
                <a:solidFill>
                  <a:srgbClr val="FF0000"/>
                </a:solidFill>
                <a:effectLst/>
                <a:latin typeface="Gungsuh" pitchFamily="18" charset="-127"/>
                <a:ea typeface="Gungsuh" pitchFamily="18" charset="-127"/>
              </a:rPr>
              <a:t>（</a:t>
            </a:r>
            <a:r>
              <a:rPr lang="zh-CN" altLang="en-US" b="1" dirty="0" smtClean="0">
                <a:solidFill>
                  <a:srgbClr val="FF0000"/>
                </a:solidFill>
                <a:latin typeface="Gungsuh" pitchFamily="18" charset="-127"/>
                <a:ea typeface="Gungsuh" pitchFamily="18" charset="-127"/>
              </a:rPr>
              <a:t>泛化</a:t>
            </a:r>
            <a:r>
              <a:rPr lang="zh-CN" altLang="en-US" b="1" dirty="0" smtClean="0">
                <a:solidFill>
                  <a:srgbClr val="FF0000"/>
                </a:solidFill>
                <a:effectLst/>
                <a:latin typeface="Gungsuh" pitchFamily="18" charset="-127"/>
                <a:ea typeface="Gungsuh" pitchFamily="18" charset="-127"/>
              </a:rPr>
              <a:t>）</a:t>
            </a:r>
            <a:r>
              <a:rPr lang="en-US" altLang="zh-CN" b="1" dirty="0" smtClean="0">
                <a:solidFill>
                  <a:srgbClr val="FF0000"/>
                </a:solidFill>
                <a:effectLst/>
                <a:latin typeface="Gungsuh" pitchFamily="18" charset="-127"/>
                <a:ea typeface="Gungsuh" pitchFamily="18" charset="-127"/>
              </a:rPr>
              <a:t>=Data </a:t>
            </a:r>
            <a:r>
              <a:rPr lang="zh-CN" altLang="en-US" b="1" dirty="0" smtClean="0">
                <a:solidFill>
                  <a:srgbClr val="FF0000"/>
                </a:solidFill>
                <a:latin typeface="Gungsuh" pitchFamily="18" charset="-127"/>
                <a:ea typeface="Gungsuh" pitchFamily="18" charset="-127"/>
              </a:rPr>
              <a:t>（</a:t>
            </a:r>
            <a:r>
              <a:rPr lang="zh-CN" altLang="en-US" b="1" dirty="0" smtClean="0">
                <a:solidFill>
                  <a:srgbClr val="FF0000"/>
                </a:solidFill>
                <a:effectLst/>
                <a:latin typeface="Gungsuh" pitchFamily="18" charset="-127"/>
                <a:ea typeface="Gungsuh" pitchFamily="18" charset="-127"/>
              </a:rPr>
              <a:t>数据）</a:t>
            </a:r>
            <a:r>
              <a:rPr lang="en-US" altLang="zh-CN" b="1" dirty="0" smtClean="0">
                <a:solidFill>
                  <a:srgbClr val="FF0000"/>
                </a:solidFill>
                <a:effectLst/>
                <a:latin typeface="Gungsuh" pitchFamily="18" charset="-127"/>
                <a:ea typeface="Gungsuh" pitchFamily="18" charset="-127"/>
              </a:rPr>
              <a:t>+ Knowledge</a:t>
            </a:r>
            <a:r>
              <a:rPr lang="en-US" altLang="zh-CN" dirty="0" smtClean="0">
                <a:solidFill>
                  <a:srgbClr val="FF0000"/>
                </a:solidFill>
                <a:effectLst/>
                <a:latin typeface="Gungsuh" pitchFamily="18" charset="-127"/>
                <a:ea typeface="Gungsuh" pitchFamily="18" charset="-127"/>
              </a:rPr>
              <a:t> </a:t>
            </a:r>
            <a:r>
              <a:rPr lang="en-US" altLang="zh-CN" dirty="0" smtClean="0">
                <a:solidFill>
                  <a:srgbClr val="FF0000"/>
                </a:solidFill>
                <a:latin typeface="Gungsuh" pitchFamily="18" charset="-127"/>
                <a:ea typeface="Gungsuh" pitchFamily="18" charset="-127"/>
              </a:rPr>
              <a:t>(</a:t>
            </a:r>
            <a:r>
              <a:rPr lang="zh-CN" altLang="en-US" b="1" dirty="0" smtClean="0">
                <a:solidFill>
                  <a:srgbClr val="FF0000"/>
                </a:solidFill>
                <a:effectLst/>
                <a:latin typeface="Gungsuh" pitchFamily="18" charset="-127"/>
                <a:ea typeface="Gungsuh" pitchFamily="18" charset="-127"/>
              </a:rPr>
              <a:t>知识</a:t>
            </a:r>
            <a:r>
              <a:rPr lang="en-US" altLang="zh-CN" dirty="0" smtClean="0">
                <a:solidFill>
                  <a:srgbClr val="FF0000"/>
                </a:solidFill>
                <a:effectLst/>
                <a:latin typeface="Gungsuh" pitchFamily="18" charset="-127"/>
                <a:ea typeface="Gungsuh" pitchFamily="18" charset="-127"/>
              </a:rPr>
              <a:t>)</a:t>
            </a:r>
            <a:r>
              <a:rPr lang="en-US" altLang="zh-CN" dirty="0" smtClean="0">
                <a:effectLst/>
                <a:latin typeface="Gungsuh" pitchFamily="18" charset="-127"/>
                <a:ea typeface="Gungsuh" pitchFamily="18" charset="-127"/>
              </a:rPr>
              <a:t>      </a:t>
            </a:r>
          </a:p>
          <a:p>
            <a:pPr eaLnBrk="1" hangingPunct="1">
              <a:lnSpc>
                <a:spcPct val="130000"/>
              </a:lnSpc>
              <a:buFont typeface="Wingdings" pitchFamily="2" charset="2"/>
              <a:buNone/>
            </a:pPr>
            <a:r>
              <a:rPr lang="zh-CN" altLang="en-US" u="sng" dirty="0" smtClean="0">
                <a:latin typeface="Gungsuh" pitchFamily="18" charset="-127"/>
                <a:ea typeface="Gungsuh" pitchFamily="18" charset="-127"/>
              </a:rPr>
              <a:t>常用先验知识</a:t>
            </a:r>
            <a:r>
              <a:rPr lang="en-US" altLang="zh-CN" dirty="0" smtClean="0">
                <a:effectLst/>
                <a:latin typeface="Gungsuh" pitchFamily="18" charset="-127"/>
                <a:ea typeface="Gungsuh" pitchFamily="18" charset="-127"/>
              </a:rPr>
              <a:t>:</a:t>
            </a:r>
          </a:p>
          <a:p>
            <a:pPr eaLnBrk="1" hangingPunct="1">
              <a:lnSpc>
                <a:spcPct val="130000"/>
              </a:lnSpc>
              <a:buFont typeface="Wingdings" pitchFamily="2" charset="2"/>
              <a:buNone/>
            </a:pPr>
            <a:r>
              <a:rPr lang="en-US" altLang="zh-CN" dirty="0" smtClean="0">
                <a:effectLst/>
                <a:latin typeface="Gungsuh" pitchFamily="18" charset="-127"/>
                <a:ea typeface="Gungsuh" pitchFamily="18" charset="-127"/>
              </a:rPr>
              <a:t>    </a:t>
            </a:r>
            <a:r>
              <a:rPr lang="zh-CN" altLang="en-US" dirty="0" smtClean="0">
                <a:effectLst/>
                <a:latin typeface="Gungsuh" pitchFamily="18" charset="-127"/>
                <a:ea typeface="Gungsuh" pitchFamily="18" charset="-127"/>
              </a:rPr>
              <a:t>输入与输出间的映射</a:t>
            </a:r>
            <a:r>
              <a:rPr lang="en-US" altLang="zh-CN" dirty="0" smtClean="0">
                <a:effectLst/>
                <a:latin typeface="Gungsuh" pitchFamily="18" charset="-127"/>
                <a:ea typeface="Gungsuh" pitchFamily="18" charset="-127"/>
              </a:rPr>
              <a:t>/</a:t>
            </a:r>
            <a:r>
              <a:rPr lang="zh-CN" altLang="en-US" dirty="0" smtClean="0">
                <a:effectLst/>
                <a:latin typeface="Gungsuh" pitchFamily="18" charset="-127"/>
                <a:ea typeface="Gungsuh" pitchFamily="18" charset="-127"/>
              </a:rPr>
              <a:t>拟合函数应当</a:t>
            </a:r>
            <a:r>
              <a:rPr lang="zh-CN" altLang="en-US" u="sng" dirty="0" smtClean="0">
                <a:effectLst/>
                <a:latin typeface="Gungsuh" pitchFamily="18" charset="-127"/>
                <a:ea typeface="Gungsuh" pitchFamily="18" charset="-127"/>
              </a:rPr>
              <a:t>光滑</a:t>
            </a:r>
            <a:r>
              <a:rPr lang="en-US" altLang="zh-CN" dirty="0" smtClean="0">
                <a:effectLst/>
                <a:latin typeface="Gungsuh" pitchFamily="18" charset="-127"/>
                <a:ea typeface="Gungsuh" pitchFamily="18" charset="-127"/>
              </a:rPr>
              <a:t>(</a:t>
            </a:r>
            <a:r>
              <a:rPr lang="en-US" altLang="zh-CN" b="1" i="1" dirty="0" smtClean="0">
                <a:solidFill>
                  <a:srgbClr val="FF0000"/>
                </a:solidFill>
                <a:latin typeface="Gungsuh" pitchFamily="18" charset="-127"/>
                <a:ea typeface="Gungsuh" pitchFamily="18" charset="-127"/>
              </a:rPr>
              <a:t>S</a:t>
            </a:r>
            <a:r>
              <a:rPr lang="en-US" altLang="zh-CN" b="1" i="1" dirty="0" smtClean="0">
                <a:solidFill>
                  <a:srgbClr val="FF0000"/>
                </a:solidFill>
                <a:effectLst/>
                <a:latin typeface="Gungsuh" pitchFamily="18" charset="-127"/>
                <a:ea typeface="Gungsuh" pitchFamily="18" charset="-127"/>
              </a:rPr>
              <a:t>mooth)</a:t>
            </a:r>
            <a:r>
              <a:rPr lang="zh-CN" altLang="en-US" i="1" dirty="0" smtClean="0">
                <a:solidFill>
                  <a:srgbClr val="FF0000"/>
                </a:solidFill>
                <a:effectLst/>
                <a:latin typeface="Gungsuh" pitchFamily="18" charset="-127"/>
                <a:ea typeface="Gungsuh" pitchFamily="18" charset="-127"/>
              </a:rPr>
              <a:t>！</a:t>
            </a:r>
            <a:r>
              <a:rPr lang="zh-CN" altLang="en-US" dirty="0" smtClean="0">
                <a:effectLst/>
                <a:latin typeface="Gungsuh" pitchFamily="18" charset="-127"/>
                <a:ea typeface="Gungsuh" pitchFamily="18" charset="-127"/>
              </a:rPr>
              <a:t> </a:t>
            </a:r>
          </a:p>
          <a:p>
            <a:pPr eaLnBrk="1" hangingPunct="1">
              <a:lnSpc>
                <a:spcPct val="130000"/>
              </a:lnSpc>
              <a:buFont typeface="Wingdings" pitchFamily="2" charset="2"/>
              <a:buNone/>
            </a:pPr>
            <a:r>
              <a:rPr lang="zh-CN" altLang="en-US" i="1" dirty="0" smtClean="0">
                <a:solidFill>
                  <a:srgbClr val="FF0000"/>
                </a:solidFill>
                <a:effectLst/>
                <a:latin typeface="Gungsuh" pitchFamily="18" charset="-127"/>
                <a:ea typeface="Gungsuh" pitchFamily="18" charset="-127"/>
              </a:rPr>
              <a:t>                                        </a:t>
            </a:r>
            <a:endParaRPr lang="en-US" altLang="zh-CN" i="1" dirty="0" smtClean="0">
              <a:solidFill>
                <a:srgbClr val="FF0000"/>
              </a:solidFill>
              <a:effectLst/>
              <a:latin typeface="Gungsuh" pitchFamily="18" charset="-127"/>
              <a:ea typeface="Gungsuh" pitchFamily="18" charset="-127"/>
            </a:endParaRPr>
          </a:p>
          <a:p>
            <a:pPr eaLnBrk="1" hangingPunct="1">
              <a:lnSpc>
                <a:spcPct val="130000"/>
              </a:lnSpc>
              <a:buFont typeface="Wingdings" pitchFamily="2" charset="2"/>
              <a:buNone/>
            </a:pPr>
            <a:r>
              <a:rPr lang="en-US" altLang="zh-CN" i="1" dirty="0" smtClean="0">
                <a:solidFill>
                  <a:srgbClr val="FF0000"/>
                </a:solidFill>
                <a:latin typeface="Gungsuh" pitchFamily="18" charset="-127"/>
                <a:ea typeface="Gungsuh" pitchFamily="18" charset="-127"/>
              </a:rPr>
              <a:t>    </a:t>
            </a:r>
            <a:r>
              <a:rPr lang="zh-CN" altLang="en-US" dirty="0" smtClean="0">
                <a:solidFill>
                  <a:srgbClr val="FF0000"/>
                </a:solidFill>
                <a:latin typeface="Gungsuh" pitchFamily="18" charset="-127"/>
                <a:ea typeface="Gungsuh" pitchFamily="18" charset="-127"/>
              </a:rPr>
              <a:t>意即</a:t>
            </a:r>
            <a:r>
              <a:rPr lang="zh-CN" altLang="en-US" i="1" dirty="0" smtClean="0">
                <a:solidFill>
                  <a:srgbClr val="FF0000"/>
                </a:solidFill>
                <a:latin typeface="Gungsuh" pitchFamily="18" charset="-127"/>
                <a:ea typeface="Gungsuh" pitchFamily="18" charset="-127"/>
              </a:rPr>
              <a:t>：</a:t>
            </a:r>
            <a:r>
              <a:rPr lang="en-US" altLang="zh-CN" i="1" dirty="0" smtClean="0">
                <a:solidFill>
                  <a:srgbClr val="FF0000"/>
                </a:solidFill>
                <a:latin typeface="Gungsuh" pitchFamily="18" charset="-127"/>
                <a:ea typeface="Gungsuh" pitchFamily="18" charset="-127"/>
              </a:rPr>
              <a:t> </a:t>
            </a:r>
            <a:r>
              <a:rPr lang="zh-CN" altLang="en-US" b="1" u="sng" dirty="0" smtClean="0">
                <a:solidFill>
                  <a:srgbClr val="FF0000"/>
                </a:solidFill>
                <a:latin typeface="Gungsuh" pitchFamily="18" charset="-127"/>
                <a:ea typeface="Gungsuh" pitchFamily="18" charset="-127"/>
              </a:rPr>
              <a:t>相似输入对应相似输出</a:t>
            </a:r>
            <a:r>
              <a:rPr lang="zh-CN" altLang="en-US" b="1" u="sng" dirty="0" smtClean="0">
                <a:solidFill>
                  <a:srgbClr val="FF0000"/>
                </a:solidFill>
                <a:effectLst/>
                <a:latin typeface="Gungsuh" pitchFamily="18" charset="-127"/>
                <a:ea typeface="Gungsuh" pitchFamily="18" charset="-127"/>
              </a:rPr>
              <a:t>！</a:t>
            </a:r>
            <a:endParaRPr lang="en-US" altLang="zh-CN" b="1" u="sng" dirty="0" smtClean="0">
              <a:solidFill>
                <a:srgbClr val="FF0000"/>
              </a:solidFill>
              <a:effectLst/>
              <a:latin typeface="Gungsuh" pitchFamily="18" charset="-127"/>
              <a:ea typeface="Gungsuh" pitchFamily="18" charset="-127"/>
            </a:endParaRPr>
          </a:p>
          <a:p>
            <a:pPr>
              <a:lnSpc>
                <a:spcPct val="130000"/>
              </a:lnSpc>
              <a:buNone/>
            </a:pPr>
            <a:endParaRPr lang="en-US" altLang="zh-CN" sz="1800" b="1" i="1" dirty="0" smtClean="0">
              <a:solidFill>
                <a:srgbClr val="FF0000"/>
              </a:solidFill>
              <a:latin typeface="Gungsuh" pitchFamily="18" charset="-127"/>
              <a:ea typeface="Gungsuh" pitchFamily="18" charset="-127"/>
            </a:endParaRPr>
          </a:p>
          <a:p>
            <a:pPr>
              <a:lnSpc>
                <a:spcPct val="130000"/>
              </a:lnSpc>
              <a:buNone/>
            </a:pPr>
            <a:r>
              <a:rPr lang="en-US" altLang="zh-CN" sz="1800" b="1" i="1" dirty="0" smtClean="0">
                <a:solidFill>
                  <a:srgbClr val="FF0000"/>
                </a:solidFill>
                <a:latin typeface="Gungsuh" pitchFamily="18" charset="-127"/>
                <a:ea typeface="Gungsuh" pitchFamily="18" charset="-127"/>
              </a:rPr>
              <a:t>    </a:t>
            </a:r>
            <a:r>
              <a:rPr lang="en-US" altLang="zh-CN" sz="1800" dirty="0" smtClean="0">
                <a:latin typeface="Gungsuh" pitchFamily="18" charset="-127"/>
                <a:ea typeface="Gungsuh" pitchFamily="18" charset="-127"/>
              </a:rPr>
              <a:t>[1] Olivier </a:t>
            </a:r>
            <a:r>
              <a:rPr lang="en-US" altLang="zh-CN" sz="1800" dirty="0" err="1" smtClean="0">
                <a:latin typeface="Gungsuh" pitchFamily="18" charset="-127"/>
                <a:ea typeface="Gungsuh" pitchFamily="18" charset="-127"/>
              </a:rPr>
              <a:t>Bousquet</a:t>
            </a:r>
            <a:r>
              <a:rPr lang="en-US" altLang="zh-CN" sz="1800" dirty="0" smtClean="0">
                <a:latin typeface="Gungsuh" pitchFamily="18" charset="-127"/>
                <a:ea typeface="Gungsuh" pitchFamily="18" charset="-127"/>
              </a:rPr>
              <a:t> &amp; Bernhard </a:t>
            </a:r>
            <a:r>
              <a:rPr lang="en-US" altLang="zh-CN" sz="1800" dirty="0" err="1" smtClean="0">
                <a:latin typeface="Gungsuh" pitchFamily="18" charset="-127"/>
                <a:ea typeface="Gungsuh" pitchFamily="18" charset="-127"/>
              </a:rPr>
              <a:t>Scholkopf</a:t>
            </a:r>
            <a:r>
              <a:rPr lang="en-US" altLang="zh-CN" sz="1800" dirty="0" smtClean="0">
                <a:latin typeface="Gungsuh" pitchFamily="18" charset="-127"/>
                <a:ea typeface="Gungsuh" pitchFamily="18" charset="-127"/>
              </a:rPr>
              <a:t> 2003 </a:t>
            </a:r>
            <a:r>
              <a:rPr lang="en-US" altLang="zh-CN" sz="1800" dirty="0" err="1" smtClean="0">
                <a:latin typeface="Gungsuh" pitchFamily="18" charset="-127"/>
                <a:ea typeface="Gungsuh" pitchFamily="18" charset="-127"/>
              </a:rPr>
              <a:t>ppt</a:t>
            </a:r>
            <a:r>
              <a:rPr lang="en-US" altLang="zh-CN" sz="1800" dirty="0" smtClean="0">
                <a:latin typeface="Gungsuh" pitchFamily="18" charset="-127"/>
                <a:ea typeface="Gungsuh" pitchFamily="18" charset="-127"/>
              </a:rPr>
              <a:t>: Statistical learning theory</a:t>
            </a:r>
            <a:endParaRPr lang="en-US" altLang="zh-CN" sz="1800" dirty="0" smtClean="0">
              <a:effectLst/>
              <a:latin typeface="Gungsuh" pitchFamily="18" charset="-127"/>
              <a:ea typeface="Gungsuh" pitchFamily="18"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6254" y="621157"/>
            <a:ext cx="10515600" cy="1325563"/>
          </a:xfrm>
        </p:spPr>
        <p:txBody>
          <a:bodyPr>
            <a:normAutofit/>
          </a:bodyPr>
          <a:lstStyle/>
          <a:p>
            <a:r>
              <a:rPr lang="zh-CN" altLang="en-US" sz="3600" dirty="0" smtClean="0"/>
              <a:t>除涉及模型层面外，还有涉及特征层面的准则</a:t>
            </a:r>
            <a:endParaRPr lang="zh-CN" altLang="en-US" sz="3600" dirty="0"/>
          </a:p>
        </p:txBody>
      </p:sp>
      <p:sp>
        <p:nvSpPr>
          <p:cNvPr id="4" name="内容占位符 2"/>
          <p:cNvSpPr>
            <a:spLocks noGrp="1"/>
          </p:cNvSpPr>
          <p:nvPr>
            <p:ph idx="1"/>
          </p:nvPr>
        </p:nvSpPr>
        <p:spPr>
          <a:xfrm>
            <a:off x="882092" y="2491308"/>
            <a:ext cx="11005108" cy="2995092"/>
          </a:xfrm>
        </p:spPr>
        <p:txBody>
          <a:bodyPr>
            <a:normAutofit fontScale="92500" lnSpcReduction="10000"/>
          </a:bodyPr>
          <a:lstStyle/>
          <a:p>
            <a:r>
              <a:rPr lang="en-US" altLang="zh-CN" sz="3200" b="1" dirty="0" smtClean="0">
                <a:solidFill>
                  <a:srgbClr val="FF0000"/>
                </a:solidFill>
                <a:latin typeface="Gungsuh" pitchFamily="18" charset="-127"/>
                <a:ea typeface="Gungsuh" pitchFamily="18" charset="-127"/>
              </a:rPr>
              <a:t>Ugly Duckling Theorem</a:t>
            </a:r>
            <a:r>
              <a:rPr lang="zh-CN" altLang="en-US" sz="3200" dirty="0" smtClean="0">
                <a:latin typeface="Gungsuh" pitchFamily="18" charset="-127"/>
                <a:ea typeface="Gungsuh" pitchFamily="18" charset="-127"/>
              </a:rPr>
              <a:t>（丑小鸭定理）</a:t>
            </a:r>
            <a:endParaRPr lang="en-US" altLang="zh-CN" sz="3200" dirty="0" smtClean="0">
              <a:latin typeface="Gungsuh" pitchFamily="18" charset="-127"/>
              <a:ea typeface="Gungsuh" pitchFamily="18" charset="-127"/>
            </a:endParaRPr>
          </a:p>
          <a:p>
            <a:pPr>
              <a:buNone/>
            </a:pPr>
            <a:r>
              <a:rPr lang="en-US" altLang="zh-CN" sz="3200" dirty="0" smtClean="0">
                <a:latin typeface="Gungsuh" pitchFamily="18" charset="-127"/>
                <a:ea typeface="Gungsuh" pitchFamily="18" charset="-127"/>
              </a:rPr>
              <a:t>                         </a:t>
            </a:r>
            <a:r>
              <a:rPr lang="en-US" altLang="zh-CN" sz="3200" dirty="0" smtClean="0">
                <a:latin typeface="Gungsuh" pitchFamily="18" charset="-127"/>
                <a:ea typeface="Gungsuh" pitchFamily="18" charset="-127"/>
                <a:sym typeface="Wingdings" pitchFamily="2" charset="2"/>
              </a:rPr>
              <a:t> </a:t>
            </a:r>
            <a:r>
              <a:rPr lang="zh-CN" altLang="en-US" sz="3200" u="sng" dirty="0" smtClean="0">
                <a:solidFill>
                  <a:srgbClr val="FF0000"/>
                </a:solidFill>
                <a:latin typeface="Gungsuh" pitchFamily="18" charset="-127"/>
                <a:ea typeface="Gungsuh" pitchFamily="18" charset="-127"/>
              </a:rPr>
              <a:t>特征表示</a:t>
            </a:r>
            <a:r>
              <a:rPr lang="en-US" altLang="zh-CN" sz="3200" u="sng" dirty="0" smtClean="0">
                <a:solidFill>
                  <a:srgbClr val="FF0000"/>
                </a:solidFill>
                <a:latin typeface="Gungsuh" pitchFamily="18" charset="-127"/>
                <a:ea typeface="Gungsuh" pitchFamily="18" charset="-127"/>
              </a:rPr>
              <a:t>(Representation Learning)</a:t>
            </a:r>
          </a:p>
          <a:p>
            <a:endParaRPr lang="en-US" altLang="zh-CN" sz="3200" dirty="0" smtClean="0">
              <a:latin typeface="Gungsuh" pitchFamily="18" charset="-127"/>
              <a:ea typeface="Gungsuh" pitchFamily="18" charset="-127"/>
            </a:endParaRPr>
          </a:p>
          <a:p>
            <a:pPr>
              <a:buNone/>
            </a:pPr>
            <a:r>
              <a:rPr lang="zh-CN" altLang="en-US" sz="3200" dirty="0" smtClean="0">
                <a:latin typeface="Gungsuh" pitchFamily="18" charset="-127"/>
                <a:ea typeface="Gungsuh" pitchFamily="18" charset="-127"/>
              </a:rPr>
              <a:t> 没有天生好的特征，只有结合了与问题相关知识的表示才是好的。</a:t>
            </a:r>
            <a:endParaRPr lang="en-US" altLang="zh-CN" sz="3200" dirty="0" smtClean="0">
              <a:latin typeface="Gungsuh" pitchFamily="18" charset="-127"/>
              <a:ea typeface="Gungsuh" pitchFamily="18" charset="-127"/>
            </a:endParaRPr>
          </a:p>
          <a:p>
            <a:pPr>
              <a:buNone/>
            </a:pPr>
            <a:endParaRPr lang="zh-CN" altLang="en-US" sz="3200" dirty="0" smtClean="0">
              <a:latin typeface="Gungsuh" pitchFamily="18" charset="-127"/>
              <a:ea typeface="Gungsuh" pitchFamily="18" charset="-127"/>
            </a:endParaRPr>
          </a:p>
          <a:p>
            <a:r>
              <a:rPr lang="en-US" altLang="zh-CN" sz="3200" dirty="0" smtClean="0">
                <a:latin typeface="Gungsuh" pitchFamily="18" charset="-127"/>
                <a:ea typeface="Gungsuh" pitchFamily="18" charset="-127"/>
              </a:rPr>
              <a:t> Why</a:t>
            </a:r>
            <a:r>
              <a:rPr lang="zh-CN" altLang="en-US" sz="3200" dirty="0" smtClean="0">
                <a:latin typeface="Gungsuh" pitchFamily="18" charset="-127"/>
                <a:ea typeface="Gungsuh" pitchFamily="18" charset="-127"/>
              </a:rPr>
              <a:t>？</a:t>
            </a:r>
            <a:endParaRPr lang="zh-CN" altLang="en-US" sz="3200" dirty="0">
              <a:latin typeface="Gungsuh" pitchFamily="18" charset="-127"/>
              <a:ea typeface="Gungsuh" pitchFamily="18" charset="-127"/>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9679" y="211507"/>
            <a:ext cx="10515600" cy="1112545"/>
          </a:xfrm>
        </p:spPr>
        <p:txBody>
          <a:bodyPr/>
          <a:lstStyle/>
          <a:p>
            <a:r>
              <a:rPr lang="zh-CN" altLang="en-US" u="sng" dirty="0" smtClean="0"/>
              <a:t>表示学习</a:t>
            </a:r>
            <a:endParaRPr lang="en-US" altLang="zh-CN" u="sng" dirty="0" smtClean="0"/>
          </a:p>
        </p:txBody>
      </p:sp>
      <p:pic>
        <p:nvPicPr>
          <p:cNvPr id="2050" name="Picture 2"/>
          <p:cNvPicPr>
            <a:picLocks noGrp="1" noChangeAspect="1" noChangeArrowheads="1"/>
          </p:cNvPicPr>
          <p:nvPr>
            <p:ph idx="1"/>
          </p:nvPr>
        </p:nvPicPr>
        <p:blipFill>
          <a:blip r:embed="rId2"/>
          <a:srcRect/>
          <a:stretch>
            <a:fillRect/>
          </a:stretch>
        </p:blipFill>
        <p:spPr bwMode="auto">
          <a:xfrm>
            <a:off x="3533242" y="523518"/>
            <a:ext cx="8138765" cy="5692217"/>
          </a:xfrm>
          <a:prstGeom prst="rect">
            <a:avLst/>
          </a:prstGeom>
          <a:noFill/>
          <a:ln w="9525">
            <a:noFill/>
            <a:miter lim="800000"/>
            <a:headEnd/>
            <a:tailEnd/>
          </a:ln>
          <a:effectLst/>
        </p:spPr>
      </p:pic>
      <p:sp>
        <p:nvSpPr>
          <p:cNvPr id="5" name="矩形 4"/>
          <p:cNvSpPr/>
          <p:nvPr/>
        </p:nvSpPr>
        <p:spPr>
          <a:xfrm>
            <a:off x="7461313" y="6265512"/>
            <a:ext cx="4262705" cy="369332"/>
          </a:xfrm>
          <a:prstGeom prst="rect">
            <a:avLst/>
          </a:prstGeom>
        </p:spPr>
        <p:txBody>
          <a:bodyPr wrap="none">
            <a:spAutoFit/>
          </a:bodyPr>
          <a:lstStyle/>
          <a:p>
            <a:r>
              <a:rPr lang="en-US" altLang="zh-CN" u="sng" dirty="0" err="1" smtClean="0">
                <a:solidFill>
                  <a:srgbClr val="FF0000"/>
                </a:solidFill>
              </a:rPr>
              <a:t>Yoshua</a:t>
            </a:r>
            <a:r>
              <a:rPr lang="en-US" altLang="zh-CN" u="sng" dirty="0" smtClean="0">
                <a:solidFill>
                  <a:srgbClr val="FF0000"/>
                </a:solidFill>
              </a:rPr>
              <a:t> </a:t>
            </a:r>
            <a:r>
              <a:rPr lang="en-US" altLang="zh-CN" u="sng" dirty="0" err="1" smtClean="0">
                <a:solidFill>
                  <a:srgbClr val="FF0000"/>
                </a:solidFill>
              </a:rPr>
              <a:t>Bengio</a:t>
            </a:r>
            <a:r>
              <a:rPr lang="en-US" altLang="zh-CN" u="sng" dirty="0" smtClean="0">
                <a:solidFill>
                  <a:srgbClr val="FF0000"/>
                </a:solidFill>
              </a:rPr>
              <a:t> </a:t>
            </a:r>
            <a:r>
              <a:rPr lang="en-US" altLang="zh-CN" dirty="0" smtClean="0"/>
              <a:t>Deep learning, MLSS2014</a:t>
            </a:r>
            <a:endParaRPr lang="zh-CN"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2831" y="174929"/>
            <a:ext cx="10515600" cy="951611"/>
          </a:xfrm>
        </p:spPr>
        <p:txBody>
          <a:bodyPr>
            <a:normAutofit/>
          </a:bodyPr>
          <a:lstStyle/>
          <a:p>
            <a:r>
              <a:rPr lang="zh-CN" altLang="en-US" sz="4000" dirty="0" smtClean="0"/>
              <a:t> 能习得多层抽象</a:t>
            </a:r>
            <a:endParaRPr lang="zh-CN" altLang="en-US" sz="4000" dirty="0"/>
          </a:p>
        </p:txBody>
      </p:sp>
      <p:pic>
        <p:nvPicPr>
          <p:cNvPr id="3075" name="Picture 3"/>
          <p:cNvPicPr>
            <a:picLocks noChangeAspect="1" noChangeArrowheads="1"/>
          </p:cNvPicPr>
          <p:nvPr/>
        </p:nvPicPr>
        <p:blipFill>
          <a:blip r:embed="rId2"/>
          <a:srcRect/>
          <a:stretch>
            <a:fillRect/>
          </a:stretch>
        </p:blipFill>
        <p:spPr bwMode="auto">
          <a:xfrm>
            <a:off x="645513" y="1053389"/>
            <a:ext cx="11184384" cy="5347411"/>
          </a:xfrm>
          <a:prstGeom prst="rect">
            <a:avLst/>
          </a:prstGeom>
          <a:noFill/>
          <a:ln w="9525">
            <a:noFill/>
            <a:miter lim="800000"/>
            <a:headEnd/>
            <a:tailEnd/>
          </a:ln>
          <a:effectLst/>
        </p:spPr>
      </p:pic>
      <p:sp>
        <p:nvSpPr>
          <p:cNvPr id="7" name="矩形 6"/>
          <p:cNvSpPr/>
          <p:nvPr/>
        </p:nvSpPr>
        <p:spPr>
          <a:xfrm>
            <a:off x="7029716" y="6345979"/>
            <a:ext cx="4314001" cy="369332"/>
          </a:xfrm>
          <a:prstGeom prst="rect">
            <a:avLst/>
          </a:prstGeom>
        </p:spPr>
        <p:txBody>
          <a:bodyPr wrap="none">
            <a:spAutoFit/>
          </a:bodyPr>
          <a:lstStyle/>
          <a:p>
            <a:r>
              <a:rPr lang="en-US" altLang="zh-CN" dirty="0" err="1" smtClean="0"/>
              <a:t>Yoshua</a:t>
            </a:r>
            <a:r>
              <a:rPr lang="en-US" altLang="zh-CN" dirty="0" smtClean="0"/>
              <a:t> </a:t>
            </a:r>
            <a:r>
              <a:rPr lang="en-US" altLang="zh-CN" dirty="0" err="1" smtClean="0"/>
              <a:t>Bengio</a:t>
            </a:r>
            <a:r>
              <a:rPr lang="en-US" altLang="zh-CN" dirty="0" smtClean="0"/>
              <a:t>, Deep learning, MLSS2014</a:t>
            </a:r>
            <a:endParaRPr lang="zh-CN" altLang="en-US" dirty="0"/>
          </a:p>
        </p:txBody>
      </p:sp>
      <p:sp>
        <p:nvSpPr>
          <p:cNvPr id="5" name="矩形 4"/>
          <p:cNvSpPr/>
          <p:nvPr/>
        </p:nvSpPr>
        <p:spPr>
          <a:xfrm>
            <a:off x="128226" y="5080448"/>
            <a:ext cx="3770775" cy="892552"/>
          </a:xfrm>
          <a:prstGeom prst="rect">
            <a:avLst/>
          </a:prstGeom>
        </p:spPr>
        <p:txBody>
          <a:bodyPr wrap="square">
            <a:spAutoFit/>
          </a:bodyPr>
          <a:lstStyle/>
          <a:p>
            <a:r>
              <a:rPr lang="en-US" altLang="zh-CN" sz="2600" dirty="0" smtClean="0">
                <a:solidFill>
                  <a:srgbClr val="FF0000"/>
                </a:solidFill>
              </a:rPr>
              <a:t>payoff : </a:t>
            </a:r>
            <a:r>
              <a:rPr lang="zh-CN" altLang="en-US" sz="2600" dirty="0" smtClean="0">
                <a:solidFill>
                  <a:srgbClr val="FF0000"/>
                </a:solidFill>
              </a:rPr>
              <a:t>报酬</a:t>
            </a:r>
            <a:endParaRPr lang="en-US" altLang="zh-CN" sz="2600" dirty="0" smtClean="0">
              <a:solidFill>
                <a:srgbClr val="FF0000"/>
              </a:solidFill>
            </a:endParaRPr>
          </a:p>
          <a:p>
            <a:r>
              <a:rPr lang="en-US" altLang="zh-CN" sz="2600" dirty="0" smtClean="0">
                <a:solidFill>
                  <a:srgbClr val="FF0000"/>
                </a:solidFill>
              </a:rPr>
              <a:t>disentangle: </a:t>
            </a:r>
            <a:r>
              <a:rPr lang="zh-CN" altLang="en-US" sz="2600" dirty="0" smtClean="0">
                <a:solidFill>
                  <a:srgbClr val="FF0000"/>
                </a:solidFill>
              </a:rPr>
              <a:t>解析，理顺</a:t>
            </a:r>
            <a:endParaRPr lang="zh-CN" altLang="en-US" sz="2600" dirty="0">
              <a:solidFill>
                <a:srgbClr val="FF0000"/>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5982" y="277342"/>
            <a:ext cx="10515600" cy="988187"/>
          </a:xfrm>
        </p:spPr>
        <p:txBody>
          <a:bodyPr/>
          <a:lstStyle/>
          <a:p>
            <a:r>
              <a:rPr lang="zh-CN" altLang="en-US" dirty="0" smtClean="0"/>
              <a:t>总之</a:t>
            </a:r>
            <a:endParaRPr lang="zh-CN" altLang="en-US" dirty="0"/>
          </a:p>
        </p:txBody>
      </p:sp>
      <p:sp>
        <p:nvSpPr>
          <p:cNvPr id="3" name="内容占位符 2"/>
          <p:cNvSpPr>
            <a:spLocks noGrp="1"/>
          </p:cNvSpPr>
          <p:nvPr>
            <p:ph idx="1"/>
          </p:nvPr>
        </p:nvSpPr>
        <p:spPr>
          <a:xfrm>
            <a:off x="1536192" y="1499616"/>
            <a:ext cx="9817607" cy="4677347"/>
          </a:xfrm>
        </p:spPr>
        <p:txBody>
          <a:bodyPr/>
          <a:lstStyle/>
          <a:p>
            <a:pPr>
              <a:buNone/>
            </a:pPr>
            <a:r>
              <a:rPr lang="zh-CN" altLang="en-US" sz="3200" dirty="0" smtClean="0"/>
              <a:t>在有限样本</a:t>
            </a:r>
            <a:r>
              <a:rPr lang="en-US" altLang="zh-CN" sz="3200" dirty="0" smtClean="0"/>
              <a:t>/</a:t>
            </a:r>
            <a:r>
              <a:rPr lang="zh-CN" altLang="en-US" sz="3200" dirty="0" smtClean="0"/>
              <a:t>经验下为预测未来建模，涉及</a:t>
            </a:r>
            <a:endParaRPr lang="en-US" altLang="zh-CN" sz="3200" dirty="0" smtClean="0"/>
          </a:p>
          <a:p>
            <a:pPr>
              <a:buNone/>
            </a:pPr>
            <a:endParaRPr lang="en-US" altLang="zh-CN" sz="3200" dirty="0" smtClean="0"/>
          </a:p>
          <a:p>
            <a:r>
              <a:rPr lang="zh-CN" altLang="en-US" sz="3200" dirty="0" smtClean="0"/>
              <a:t> 特征层面</a:t>
            </a:r>
            <a:endParaRPr lang="en-US" altLang="zh-CN" sz="3200" dirty="0" smtClean="0"/>
          </a:p>
          <a:p>
            <a:r>
              <a:rPr lang="zh-CN" altLang="en-US" sz="3200" dirty="0" smtClean="0"/>
              <a:t> 模型层面</a:t>
            </a:r>
            <a:endParaRPr lang="en-US" altLang="zh-CN" sz="3200" dirty="0" smtClean="0"/>
          </a:p>
          <a:p>
            <a:r>
              <a:rPr lang="zh-CN" altLang="en-US" sz="3200" dirty="0" smtClean="0"/>
              <a:t> 优化层面</a:t>
            </a:r>
            <a:endParaRPr lang="en-US" altLang="zh-CN" sz="3200" dirty="0" smtClean="0"/>
          </a:p>
          <a:p>
            <a:r>
              <a:rPr lang="en-US" altLang="zh-CN" sz="3200" dirty="0" smtClean="0"/>
              <a:t> …………</a:t>
            </a:r>
          </a:p>
          <a:p>
            <a:pPr>
              <a:buNone/>
            </a:pPr>
            <a:r>
              <a:rPr lang="en-US" altLang="zh-CN" sz="3200" dirty="0" smtClean="0"/>
              <a:t> </a:t>
            </a:r>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86667"/>
          </a:xfrm>
        </p:spPr>
        <p:txBody>
          <a:bodyPr/>
          <a:lstStyle/>
          <a:p>
            <a:r>
              <a:rPr lang="zh-CN" altLang="en-US" b="1" dirty="0" smtClean="0">
                <a:latin typeface="黑体" panose="02010609060101010101" pitchFamily="49" charset="-122"/>
                <a:ea typeface="黑体" panose="02010609060101010101" pitchFamily="49" charset="-122"/>
              </a:rPr>
              <a:t>语音识别</a:t>
            </a:r>
            <a:endParaRPr lang="zh-CN" altLang="en-US" dirty="0"/>
          </a:p>
        </p:txBody>
      </p:sp>
      <p:sp>
        <p:nvSpPr>
          <p:cNvPr id="4" name="文本框 3"/>
          <p:cNvSpPr txBox="1">
            <a:spLocks noGrp="1"/>
          </p:cNvSpPr>
          <p:nvPr>
            <p:ph idx="1"/>
          </p:nvPr>
        </p:nvSpPr>
        <p:spPr>
          <a:xfrm>
            <a:off x="609600" y="1318846"/>
            <a:ext cx="10972800" cy="1421928"/>
          </a:xfrm>
          <a:prstGeom prst="rect">
            <a:avLst/>
          </a:prstGeom>
          <a:noFill/>
        </p:spPr>
        <p:txBody>
          <a:bodyPr wrap="square">
            <a:spAutoFit/>
          </a:bodyPr>
          <a:lstStyle/>
          <a:p>
            <a:pPr>
              <a:spcBef>
                <a:spcPts val="0"/>
              </a:spcBef>
              <a:buNone/>
              <a:defRPr/>
            </a:pPr>
            <a:r>
              <a:rPr lang="en-US" altLang="zh-CN" sz="1400" b="1" dirty="0" smtClean="0">
                <a:latin typeface="黑体" panose="02010609060101010101" pitchFamily="49" charset="-122"/>
                <a:ea typeface="黑体" panose="02010609060101010101" pitchFamily="49" charset="-122"/>
              </a:rPr>
              <a:t>   </a:t>
            </a:r>
            <a:r>
              <a:rPr lang="zh-CN" altLang="en-US" sz="2400" b="1" dirty="0" smtClean="0">
                <a:latin typeface="黑体" panose="02010609060101010101" pitchFamily="49" charset="-122"/>
                <a:ea typeface="黑体" panose="02010609060101010101" pitchFamily="49" charset="-122"/>
              </a:rPr>
              <a:t>微软实现历史性突破：</a:t>
            </a:r>
            <a:r>
              <a:rPr lang="en-US" altLang="zh-CN" sz="2400" dirty="0" smtClean="0">
                <a:latin typeface="黑体" panose="02010609060101010101" pitchFamily="49" charset="-122"/>
                <a:ea typeface="黑体" panose="02010609060101010101" pitchFamily="49" charset="-122"/>
              </a:rPr>
              <a:t>2016</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10</a:t>
            </a:r>
            <a:r>
              <a:rPr lang="zh-CN" altLang="en-US" sz="2400" dirty="0">
                <a:latin typeface="黑体" panose="02010609060101010101" pitchFamily="49" charset="-122"/>
                <a:ea typeface="黑体" panose="02010609060101010101" pitchFamily="49" charset="-122"/>
              </a:rPr>
              <a:t>月</a:t>
            </a:r>
            <a:r>
              <a:rPr lang="zh-CN" altLang="en-US" sz="2400" dirty="0" smtClean="0">
                <a:latin typeface="黑体" panose="02010609060101010101" pitchFamily="49" charset="-122"/>
                <a:ea typeface="黑体" panose="02010609060101010101" pitchFamily="49" charset="-122"/>
              </a:rPr>
              <a:t>，其语音识别</a:t>
            </a:r>
            <a:r>
              <a:rPr lang="zh-CN" altLang="en-US" sz="2400" dirty="0">
                <a:latin typeface="黑体" panose="02010609060101010101" pitchFamily="49" charset="-122"/>
                <a:ea typeface="黑体" panose="02010609060101010101" pitchFamily="49" charset="-122"/>
              </a:rPr>
              <a:t>系统在日常对话数据集上，达到了</a:t>
            </a:r>
            <a:r>
              <a:rPr lang="en-US" altLang="zh-CN" sz="2400" dirty="0">
                <a:latin typeface="黑体" panose="02010609060101010101" pitchFamily="49" charset="-122"/>
                <a:ea typeface="黑体" panose="02010609060101010101" pitchFamily="49" charset="-122"/>
              </a:rPr>
              <a:t>5.9%</a:t>
            </a:r>
            <a:r>
              <a:rPr lang="zh-CN" altLang="en-US" sz="2400" dirty="0">
                <a:latin typeface="黑体" panose="02010609060101010101" pitchFamily="49" charset="-122"/>
                <a:ea typeface="黑体" panose="02010609060101010101" pitchFamily="49" charset="-122"/>
              </a:rPr>
              <a:t>的错误率，</a:t>
            </a:r>
            <a:r>
              <a:rPr lang="zh-CN" altLang="en-US" sz="2400" u="sng" dirty="0">
                <a:solidFill>
                  <a:srgbClr val="FF0000"/>
                </a:solidFill>
                <a:latin typeface="黑体" panose="02010609060101010101" pitchFamily="49" charset="-122"/>
                <a:ea typeface="黑体" panose="02010609060101010101" pitchFamily="49" charset="-122"/>
              </a:rPr>
              <a:t>首次</a:t>
            </a:r>
            <a:r>
              <a:rPr lang="zh-CN" altLang="en-US" sz="2400" dirty="0">
                <a:latin typeface="黑体" panose="02010609060101010101" pitchFamily="49" charset="-122"/>
                <a:ea typeface="黑体" panose="02010609060101010101" pitchFamily="49" charset="-122"/>
              </a:rPr>
              <a:t>取得与人类识别方法相当的</a:t>
            </a:r>
            <a:r>
              <a:rPr lang="zh-CN" altLang="en-US" sz="2400" dirty="0" smtClean="0">
                <a:latin typeface="黑体" panose="02010609060101010101" pitchFamily="49" charset="-122"/>
                <a:ea typeface="黑体" panose="02010609060101010101" pitchFamily="49" charset="-122"/>
              </a:rPr>
              <a:t>精度</a:t>
            </a:r>
            <a:endParaRPr lang="en-US" altLang="zh-CN" sz="2400" dirty="0" smtClean="0">
              <a:latin typeface="黑体" panose="02010609060101010101" pitchFamily="49" charset="-122"/>
              <a:ea typeface="黑体" panose="02010609060101010101" pitchFamily="49" charset="-122"/>
            </a:endParaRPr>
          </a:p>
          <a:p>
            <a:pPr>
              <a:spcBef>
                <a:spcPts val="0"/>
              </a:spcBef>
              <a:buNone/>
              <a:defRPr/>
            </a:pPr>
            <a:endParaRPr lang="en-US" altLang="zh-CN" sz="2400" dirty="0" smtClean="0">
              <a:latin typeface="黑体" panose="02010609060101010101" pitchFamily="49" charset="-122"/>
              <a:ea typeface="黑体" panose="02010609060101010101" pitchFamily="49" charset="-122"/>
            </a:endParaRPr>
          </a:p>
          <a:p>
            <a:pPr>
              <a:spcBef>
                <a:spcPts val="0"/>
              </a:spcBef>
              <a:buNone/>
              <a:defRPr/>
            </a:pPr>
            <a:r>
              <a:rPr lang="en-US" altLang="zh-CN" sz="2400" b="1" dirty="0" smtClean="0">
                <a:solidFill>
                  <a:srgbClr val="FF0000"/>
                </a:solidFill>
                <a:latin typeface="黑体" panose="02010609060101010101" pitchFamily="49" charset="-122"/>
                <a:ea typeface="黑体" panose="02010609060101010101" pitchFamily="49" charset="-122"/>
              </a:rPr>
              <a:t>  </a:t>
            </a:r>
            <a:r>
              <a:rPr lang="zh-CN" altLang="en-US" sz="2400" b="1" dirty="0" smtClean="0">
                <a:solidFill>
                  <a:srgbClr val="FF0000"/>
                </a:solidFill>
                <a:latin typeface="黑体" pitchFamily="49" charset="-122"/>
                <a:ea typeface="黑体" pitchFamily="49" charset="-122"/>
              </a:rPr>
              <a:t>从</a:t>
            </a:r>
            <a:r>
              <a:rPr lang="en-US" altLang="zh-CN" sz="2400" b="1" dirty="0" smtClean="0">
                <a:solidFill>
                  <a:srgbClr val="FF0000"/>
                </a:solidFill>
                <a:latin typeface="黑体" pitchFamily="49" charset="-122"/>
                <a:ea typeface="黑体" pitchFamily="49" charset="-122"/>
              </a:rPr>
              <a:t>HMM</a:t>
            </a:r>
            <a:r>
              <a:rPr lang="zh-CN" altLang="en-US" sz="2400" b="1" dirty="0" smtClean="0">
                <a:solidFill>
                  <a:srgbClr val="FF0000"/>
                </a:solidFill>
                <a:latin typeface="黑体" pitchFamily="49" charset="-122"/>
                <a:ea typeface="黑体" pitchFamily="49" charset="-122"/>
              </a:rPr>
              <a:t>占优的技术 </a:t>
            </a:r>
            <a:r>
              <a:rPr lang="en-US" altLang="zh-CN" sz="2400" b="1" dirty="0" smtClean="0">
                <a:solidFill>
                  <a:srgbClr val="FF0000"/>
                </a:solidFill>
                <a:latin typeface="黑体" pitchFamily="49" charset="-122"/>
                <a:ea typeface="黑体" pitchFamily="49" charset="-122"/>
              </a:rPr>
              <a:t>==》</a:t>
            </a:r>
            <a:r>
              <a:rPr lang="zh-CN" altLang="en-US" sz="2400" b="1" u="sng" dirty="0" smtClean="0">
                <a:solidFill>
                  <a:srgbClr val="FF0000"/>
                </a:solidFill>
                <a:latin typeface="黑体" pitchFamily="49" charset="-122"/>
                <a:ea typeface="黑体" pitchFamily="49" charset="-122"/>
              </a:rPr>
              <a:t>深度学习 </a:t>
            </a:r>
            <a:endParaRPr lang="zh-CN" altLang="en-US" sz="2400" u="sng" dirty="0">
              <a:latin typeface="黑体" panose="02010609060101010101" pitchFamily="49" charset="-122"/>
              <a:ea typeface="黑体" panose="02010609060101010101" pitchFamily="49" charset="-122"/>
            </a:endParaRPr>
          </a:p>
        </p:txBody>
      </p:sp>
      <p:pic>
        <p:nvPicPr>
          <p:cNvPr id="5" name="Picture 2" descr="http://a.36krcnd.com/photo/2014/db471c06147ff1daf2f2830929f4054b.jpg!heading"/>
          <p:cNvPicPr>
            <a:picLocks noChangeAspect="1" noChangeArrowheads="1"/>
          </p:cNvPicPr>
          <p:nvPr/>
        </p:nvPicPr>
        <p:blipFill>
          <a:blip r:embed="rId2"/>
          <a:srcRect/>
          <a:stretch>
            <a:fillRect/>
          </a:stretch>
        </p:blipFill>
        <p:spPr bwMode="auto">
          <a:xfrm>
            <a:off x="3651723" y="3368554"/>
            <a:ext cx="5429288" cy="30554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71067"/>
          </a:xfrm>
        </p:spPr>
        <p:txBody>
          <a:bodyPr/>
          <a:lstStyle/>
          <a:p>
            <a:r>
              <a:rPr lang="zh-CN" altLang="en-US" dirty="0" smtClean="0"/>
              <a:t>需关注的机器学习方法</a:t>
            </a:r>
            <a:endParaRPr lang="zh-CN" altLang="en-US" dirty="0"/>
          </a:p>
        </p:txBody>
      </p:sp>
      <p:sp>
        <p:nvSpPr>
          <p:cNvPr id="3" name="内容占位符 2"/>
          <p:cNvSpPr>
            <a:spLocks noGrp="1"/>
          </p:cNvSpPr>
          <p:nvPr>
            <p:ph idx="1"/>
          </p:nvPr>
        </p:nvSpPr>
        <p:spPr>
          <a:xfrm>
            <a:off x="925987" y="1862201"/>
            <a:ext cx="10968530" cy="4351338"/>
          </a:xfrm>
        </p:spPr>
        <p:txBody>
          <a:bodyPr>
            <a:normAutofit/>
          </a:bodyPr>
          <a:lstStyle/>
          <a:p>
            <a:r>
              <a:rPr lang="en-US" altLang="zh-CN" sz="3200" dirty="0" smtClean="0">
                <a:latin typeface="Gungsuh" pitchFamily="18" charset="-127"/>
                <a:ea typeface="Gungsuh" pitchFamily="18" charset="-127"/>
              </a:rPr>
              <a:t>Lifelong/Continual Learning</a:t>
            </a:r>
            <a:r>
              <a:rPr lang="zh-CN" altLang="en-US" sz="3200" dirty="0" smtClean="0">
                <a:latin typeface="Gungsuh" pitchFamily="18" charset="-127"/>
                <a:ea typeface="Gungsuh" pitchFamily="18" charset="-127"/>
              </a:rPr>
              <a:t>（终身</a:t>
            </a:r>
            <a:r>
              <a:rPr lang="en-US" altLang="zh-CN" sz="3200" dirty="0" smtClean="0">
                <a:latin typeface="Gungsuh" pitchFamily="18" charset="-127"/>
                <a:ea typeface="Gungsuh" pitchFamily="18" charset="-127"/>
              </a:rPr>
              <a:t>/</a:t>
            </a:r>
            <a:r>
              <a:rPr lang="zh-CN" altLang="en-US" sz="3200" dirty="0" smtClean="0">
                <a:latin typeface="Gungsuh" pitchFamily="18" charset="-127"/>
                <a:ea typeface="Gungsuh" pitchFamily="18" charset="-127"/>
              </a:rPr>
              <a:t>连续学习）</a:t>
            </a:r>
            <a:endParaRPr lang="en-US" altLang="zh-CN" sz="3200" dirty="0" smtClean="0">
              <a:latin typeface="Gungsuh" pitchFamily="18" charset="-127"/>
              <a:ea typeface="Gungsuh" pitchFamily="18" charset="-127"/>
            </a:endParaRPr>
          </a:p>
          <a:p>
            <a:r>
              <a:rPr lang="en-US" altLang="zh-CN" sz="3200" dirty="0" smtClean="0">
                <a:latin typeface="Gungsuh" pitchFamily="18" charset="-127"/>
                <a:ea typeface="Gungsuh" pitchFamily="18" charset="-127"/>
              </a:rPr>
              <a:t>Transfer Learning &amp; Domain Adaption(</a:t>
            </a:r>
            <a:r>
              <a:rPr lang="zh-CN" altLang="en-US" sz="3200" dirty="0" smtClean="0">
                <a:latin typeface="Gungsuh" pitchFamily="18" charset="-127"/>
                <a:ea typeface="Gungsuh" pitchFamily="18" charset="-127"/>
              </a:rPr>
              <a:t>迁移学习和域适应</a:t>
            </a:r>
            <a:r>
              <a:rPr lang="en-US" altLang="zh-CN" sz="3200" dirty="0" smtClean="0">
                <a:latin typeface="Gungsuh" pitchFamily="18" charset="-127"/>
                <a:ea typeface="Gungsuh" pitchFamily="18" charset="-127"/>
              </a:rPr>
              <a:t>)</a:t>
            </a:r>
          </a:p>
          <a:p>
            <a:r>
              <a:rPr lang="en-US" altLang="zh-CN" sz="3200" dirty="0" smtClean="0">
                <a:latin typeface="Gungsuh" pitchFamily="18" charset="-127"/>
                <a:ea typeface="Gungsuh" pitchFamily="18" charset="-127"/>
              </a:rPr>
              <a:t>Reinforcement Learning(</a:t>
            </a:r>
            <a:r>
              <a:rPr lang="zh-CN" altLang="en-US" sz="3200" dirty="0" smtClean="0">
                <a:latin typeface="Gungsuh" pitchFamily="18" charset="-127"/>
                <a:ea typeface="Gungsuh" pitchFamily="18" charset="-127"/>
              </a:rPr>
              <a:t>强化学习</a:t>
            </a:r>
            <a:r>
              <a:rPr lang="en-US" altLang="zh-CN" sz="3200" dirty="0" smtClean="0">
                <a:latin typeface="Gungsuh" pitchFamily="18" charset="-127"/>
                <a:ea typeface="Gungsuh" pitchFamily="18" charset="-127"/>
              </a:rPr>
              <a:t>)</a:t>
            </a:r>
          </a:p>
          <a:p>
            <a:r>
              <a:rPr lang="en-US" altLang="zh-CN" sz="3200" dirty="0" smtClean="0">
                <a:latin typeface="Gungsuh" pitchFamily="18" charset="-127"/>
                <a:ea typeface="Gungsuh" pitchFamily="18" charset="-127"/>
              </a:rPr>
              <a:t>Adversarial Learning(</a:t>
            </a:r>
            <a:r>
              <a:rPr lang="zh-CN" altLang="en-US" sz="3200" dirty="0" smtClean="0">
                <a:latin typeface="Gungsuh" pitchFamily="18" charset="-127"/>
                <a:ea typeface="Gungsuh" pitchFamily="18" charset="-127"/>
              </a:rPr>
              <a:t>对抗学习</a:t>
            </a:r>
            <a:r>
              <a:rPr lang="en-US" altLang="zh-CN" sz="3200" dirty="0" smtClean="0">
                <a:latin typeface="Gungsuh" pitchFamily="18" charset="-127"/>
                <a:ea typeface="Gungsuh" pitchFamily="18" charset="-127"/>
              </a:rPr>
              <a:t>)</a:t>
            </a:r>
          </a:p>
          <a:p>
            <a:r>
              <a:rPr lang="en-US" altLang="zh-CN" sz="3200" dirty="0" smtClean="0">
                <a:latin typeface="Gungsuh" pitchFamily="18" charset="-127"/>
                <a:ea typeface="Gungsuh" pitchFamily="18" charset="-127"/>
              </a:rPr>
              <a:t>Meta-Learning</a:t>
            </a:r>
            <a:r>
              <a:rPr lang="zh-CN" altLang="en-US" sz="3200" dirty="0" smtClean="0">
                <a:latin typeface="Gungsuh" pitchFamily="18" charset="-127"/>
                <a:ea typeface="Gungsuh" pitchFamily="18" charset="-127"/>
              </a:rPr>
              <a:t>（元学习）</a:t>
            </a:r>
            <a:endParaRPr lang="en-US" altLang="zh-CN" sz="3200" dirty="0" smtClean="0">
              <a:latin typeface="Gungsuh" pitchFamily="18" charset="-127"/>
              <a:ea typeface="Gungsuh" pitchFamily="18" charset="-127"/>
            </a:endParaRPr>
          </a:p>
          <a:p>
            <a:r>
              <a:rPr lang="en-US" altLang="zh-CN" sz="3200" dirty="0" smtClean="0">
                <a:latin typeface="Gungsuh" pitchFamily="18" charset="-127"/>
                <a:ea typeface="Gungsuh" pitchFamily="18" charset="-127"/>
              </a:rPr>
              <a:t>……</a:t>
            </a:r>
            <a:endParaRPr lang="zh-CN" altLang="en-US" sz="3200" dirty="0">
              <a:latin typeface="Gungsuh" pitchFamily="18" charset="-127"/>
              <a:ea typeface="Gungsuh" pitchFamily="18" charset="-127"/>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516" y="145670"/>
            <a:ext cx="10515600" cy="1325563"/>
          </a:xfrm>
        </p:spPr>
        <p:txBody>
          <a:bodyPr/>
          <a:lstStyle/>
          <a:p>
            <a:r>
              <a:rPr lang="zh-CN" altLang="en-US" dirty="0" smtClean="0"/>
              <a:t>从小数据学习到大数据学习</a:t>
            </a:r>
            <a:endParaRPr lang="zh-CN" altLang="en-US" dirty="0"/>
          </a:p>
        </p:txBody>
      </p:sp>
      <p:sp>
        <p:nvSpPr>
          <p:cNvPr id="3" name="内容占位符 2"/>
          <p:cNvSpPr>
            <a:spLocks noGrp="1"/>
          </p:cNvSpPr>
          <p:nvPr>
            <p:ph idx="1"/>
          </p:nvPr>
        </p:nvSpPr>
        <p:spPr>
          <a:xfrm>
            <a:off x="790043" y="1320878"/>
            <a:ext cx="10797236" cy="5079923"/>
          </a:xfrm>
        </p:spPr>
        <p:txBody>
          <a:bodyPr>
            <a:normAutofit fontScale="92500" lnSpcReduction="20000"/>
          </a:bodyPr>
          <a:lstStyle/>
          <a:p>
            <a:pPr>
              <a:buNone/>
            </a:pPr>
            <a:r>
              <a:rPr lang="en-US" altLang="zh-CN" sz="3200" dirty="0" smtClean="0">
                <a:latin typeface="Gungsuh" pitchFamily="18" charset="-127"/>
                <a:ea typeface="Gungsuh" pitchFamily="18" charset="-127"/>
              </a:rPr>
              <a:t>1.</a:t>
            </a:r>
            <a:r>
              <a:rPr lang="zh-CN" altLang="en-US" sz="3200" dirty="0" smtClean="0">
                <a:latin typeface="Gungsuh" pitchFamily="18" charset="-127"/>
                <a:ea typeface="Gungsuh" pitchFamily="18" charset="-127"/>
              </a:rPr>
              <a:t>模型层面</a:t>
            </a:r>
            <a:endParaRPr lang="en-US" altLang="zh-CN" sz="3200" dirty="0" smtClean="0">
              <a:latin typeface="Gungsuh" pitchFamily="18" charset="-127"/>
              <a:ea typeface="Gungsuh" pitchFamily="18" charset="-127"/>
            </a:endParaRPr>
          </a:p>
          <a:p>
            <a:r>
              <a:rPr lang="zh-CN" altLang="en-US" dirty="0" smtClean="0">
                <a:latin typeface="Gungsuh" pitchFamily="18" charset="-127"/>
                <a:ea typeface="Gungsuh" pitchFamily="18" charset="-127"/>
              </a:rPr>
              <a:t>大模型，大模型</a:t>
            </a:r>
            <a:r>
              <a:rPr lang="en-US" altLang="zh-CN" dirty="0" smtClean="0">
                <a:latin typeface="Gungsuh" pitchFamily="18" charset="-127"/>
                <a:ea typeface="Gungsuh" pitchFamily="18" charset="-127"/>
              </a:rPr>
              <a:t>+</a:t>
            </a:r>
            <a:r>
              <a:rPr lang="zh-CN" altLang="en-US" dirty="0" smtClean="0">
                <a:latin typeface="Gungsuh" pitchFamily="18" charset="-127"/>
                <a:ea typeface="Gungsuh" pitchFamily="18" charset="-127"/>
              </a:rPr>
              <a:t>领域知识</a:t>
            </a:r>
            <a:r>
              <a:rPr lang="en-US" altLang="zh-CN" dirty="0" smtClean="0">
                <a:latin typeface="Gungsuh" pitchFamily="18" charset="-127"/>
                <a:ea typeface="Gungsuh" pitchFamily="18" charset="-127"/>
              </a:rPr>
              <a:t> </a:t>
            </a:r>
          </a:p>
          <a:p>
            <a:pPr>
              <a:buNone/>
            </a:pPr>
            <a:r>
              <a:rPr lang="en-US" altLang="zh-CN" dirty="0" smtClean="0">
                <a:latin typeface="Gungsuh" pitchFamily="18" charset="-127"/>
                <a:ea typeface="Gungsuh" pitchFamily="18" charset="-127"/>
                <a:sym typeface="Wingdings" pitchFamily="2" charset="2"/>
              </a:rPr>
              <a:t>                </a:t>
            </a:r>
            <a:r>
              <a:rPr lang="zh-CN" altLang="en-US" dirty="0" smtClean="0">
                <a:latin typeface="Gungsuh" pitchFamily="18" charset="-127"/>
                <a:ea typeface="Gungsuh" pitchFamily="18" charset="-127"/>
                <a:sym typeface="Wingdings" pitchFamily="2" charset="2"/>
              </a:rPr>
              <a:t>结合时空</a:t>
            </a:r>
            <a:r>
              <a:rPr lang="en-US" altLang="zh-CN" dirty="0" smtClean="0">
                <a:latin typeface="Gungsuh" pitchFamily="18" charset="-127"/>
                <a:ea typeface="Gungsuh" pitchFamily="18" charset="-127"/>
                <a:sym typeface="Wingdings" pitchFamily="2" charset="2"/>
              </a:rPr>
              <a:t>+</a:t>
            </a:r>
            <a:r>
              <a:rPr lang="zh-CN" altLang="en-US" dirty="0" smtClean="0">
                <a:latin typeface="Gungsuh" pitchFamily="18" charset="-127"/>
                <a:ea typeface="Gungsuh" pitchFamily="18" charset="-127"/>
                <a:sym typeface="Wingdings" pitchFamily="2" charset="2"/>
              </a:rPr>
              <a:t>特征类型</a:t>
            </a:r>
            <a:r>
              <a:rPr lang="en-US" altLang="zh-CN" dirty="0" smtClean="0">
                <a:latin typeface="Gungsuh" pitchFamily="18" charset="-127"/>
                <a:ea typeface="Gungsuh" pitchFamily="18" charset="-127"/>
                <a:sym typeface="Wingdings" pitchFamily="2" charset="2"/>
              </a:rPr>
              <a:t>+</a:t>
            </a:r>
            <a:r>
              <a:rPr lang="zh-CN" altLang="en-US" dirty="0" smtClean="0">
                <a:latin typeface="Gungsuh" pitchFamily="18" charset="-127"/>
                <a:ea typeface="Gungsuh" pitchFamily="18" charset="-127"/>
                <a:sym typeface="Wingdings" pitchFamily="2" charset="2"/>
              </a:rPr>
              <a:t>描述性知识</a:t>
            </a:r>
            <a:r>
              <a:rPr lang="en-US" altLang="zh-CN" dirty="0" smtClean="0">
                <a:latin typeface="Gungsuh" pitchFamily="18" charset="-127"/>
                <a:ea typeface="Gungsuh" pitchFamily="18" charset="-127"/>
                <a:sym typeface="Wingdings" pitchFamily="2" charset="2"/>
              </a:rPr>
              <a:t>+</a:t>
            </a:r>
            <a:r>
              <a:rPr lang="zh-CN" altLang="en-US" dirty="0" smtClean="0">
                <a:latin typeface="Gungsuh" pitchFamily="18" charset="-127"/>
                <a:ea typeface="Gungsuh" pitchFamily="18" charset="-127"/>
                <a:sym typeface="Wingdings" pitchFamily="2" charset="2"/>
              </a:rPr>
              <a:t>结构</a:t>
            </a:r>
            <a:r>
              <a:rPr lang="en-US" altLang="zh-CN" dirty="0" smtClean="0">
                <a:latin typeface="Gungsuh" pitchFamily="18" charset="-127"/>
                <a:ea typeface="Gungsuh" pitchFamily="18" charset="-127"/>
                <a:sym typeface="Wingdings" pitchFamily="2" charset="2"/>
              </a:rPr>
              <a:t>+……</a:t>
            </a:r>
          </a:p>
          <a:p>
            <a:pPr>
              <a:buNone/>
            </a:pPr>
            <a:endParaRPr lang="en-US" altLang="zh-CN" dirty="0" smtClean="0">
              <a:latin typeface="Gungsuh" pitchFamily="18" charset="-127"/>
              <a:ea typeface="Gungsuh" pitchFamily="18" charset="-127"/>
            </a:endParaRPr>
          </a:p>
          <a:p>
            <a:pPr>
              <a:buNone/>
            </a:pPr>
            <a:r>
              <a:rPr lang="en-US" altLang="zh-CN" sz="3200" dirty="0" smtClean="0">
                <a:latin typeface="Gungsuh" pitchFamily="18" charset="-127"/>
                <a:ea typeface="Gungsuh" pitchFamily="18" charset="-127"/>
              </a:rPr>
              <a:t>2. </a:t>
            </a:r>
            <a:r>
              <a:rPr lang="zh-CN" altLang="en-US" sz="3200" dirty="0" smtClean="0">
                <a:latin typeface="Gungsuh" pitchFamily="18" charset="-127"/>
                <a:ea typeface="Gungsuh" pitchFamily="18" charset="-127"/>
              </a:rPr>
              <a:t>优化层面（依赖目标函数性状，如凸性等）</a:t>
            </a:r>
            <a:endParaRPr lang="en-US" altLang="zh-CN" sz="3200" dirty="0" smtClean="0">
              <a:latin typeface="Gungsuh" pitchFamily="18" charset="-127"/>
              <a:ea typeface="Gungsuh" pitchFamily="18" charset="-127"/>
            </a:endParaRPr>
          </a:p>
          <a:p>
            <a:r>
              <a:rPr lang="en-US" altLang="zh-CN" dirty="0" smtClean="0">
                <a:latin typeface="Gungsuh" pitchFamily="18" charset="-127"/>
                <a:ea typeface="Gungsuh" pitchFamily="18" charset="-127"/>
              </a:rPr>
              <a:t>Online/Incremental Learning(</a:t>
            </a:r>
            <a:r>
              <a:rPr lang="zh-CN" altLang="en-US" dirty="0" smtClean="0">
                <a:latin typeface="Gungsuh" pitchFamily="18" charset="-127"/>
                <a:ea typeface="Gungsuh" pitchFamily="18" charset="-127"/>
              </a:rPr>
              <a:t>联机</a:t>
            </a:r>
            <a:r>
              <a:rPr lang="en-US" altLang="zh-CN" dirty="0" smtClean="0">
                <a:latin typeface="Gungsuh" pitchFamily="18" charset="-127"/>
                <a:ea typeface="Gungsuh" pitchFamily="18" charset="-127"/>
              </a:rPr>
              <a:t>/</a:t>
            </a:r>
            <a:r>
              <a:rPr lang="zh-CN" altLang="en-US" dirty="0" smtClean="0">
                <a:latin typeface="Gungsuh" pitchFamily="18" charset="-127"/>
                <a:ea typeface="Gungsuh" pitchFamily="18" charset="-127"/>
              </a:rPr>
              <a:t>增量学习</a:t>
            </a:r>
            <a:r>
              <a:rPr lang="en-US" altLang="zh-CN" dirty="0" smtClean="0">
                <a:latin typeface="Gungsuh" pitchFamily="18" charset="-127"/>
                <a:ea typeface="Gungsuh" pitchFamily="18" charset="-127"/>
              </a:rPr>
              <a:t>)</a:t>
            </a:r>
          </a:p>
          <a:p>
            <a:r>
              <a:rPr lang="en-US" altLang="zh-CN" dirty="0" smtClean="0">
                <a:latin typeface="Gungsuh" pitchFamily="18" charset="-127"/>
                <a:ea typeface="Gungsuh" pitchFamily="18" charset="-127"/>
              </a:rPr>
              <a:t>Distributed</a:t>
            </a:r>
            <a:r>
              <a:rPr lang="zh-CN" altLang="en-US" dirty="0" smtClean="0">
                <a:latin typeface="Gungsuh" pitchFamily="18" charset="-127"/>
                <a:ea typeface="Gungsuh" pitchFamily="18" charset="-127"/>
              </a:rPr>
              <a:t>（分布）</a:t>
            </a:r>
            <a:r>
              <a:rPr lang="en-US" altLang="zh-CN" dirty="0" smtClean="0">
                <a:latin typeface="Gungsuh" pitchFamily="18" charset="-127"/>
                <a:ea typeface="Gungsuh" pitchFamily="18" charset="-127"/>
              </a:rPr>
              <a:t>/parallel</a:t>
            </a:r>
            <a:r>
              <a:rPr lang="zh-CN" altLang="en-US" dirty="0" smtClean="0">
                <a:latin typeface="Gungsuh" pitchFamily="18" charset="-127"/>
                <a:ea typeface="Gungsuh" pitchFamily="18" charset="-127"/>
              </a:rPr>
              <a:t>（并行）</a:t>
            </a:r>
            <a:r>
              <a:rPr lang="en-US" altLang="zh-CN" dirty="0" smtClean="0">
                <a:latin typeface="Gungsuh" pitchFamily="18" charset="-127"/>
                <a:ea typeface="Gungsuh" pitchFamily="18" charset="-127"/>
              </a:rPr>
              <a:t> </a:t>
            </a:r>
            <a:r>
              <a:rPr lang="zh-CN" altLang="en-US" dirty="0" smtClean="0">
                <a:latin typeface="Gungsuh" pitchFamily="18" charset="-127"/>
                <a:ea typeface="Gungsuh" pitchFamily="18" charset="-127"/>
              </a:rPr>
              <a:t>学习</a:t>
            </a:r>
            <a:r>
              <a:rPr lang="en-US" altLang="zh-CN" dirty="0" smtClean="0">
                <a:latin typeface="Gungsuh" pitchFamily="18" charset="-127"/>
                <a:ea typeface="Gungsuh" pitchFamily="18" charset="-127"/>
              </a:rPr>
              <a:t> +</a:t>
            </a:r>
            <a:r>
              <a:rPr lang="zh-CN" altLang="en-US" dirty="0" smtClean="0">
                <a:latin typeface="Gungsuh" pitchFamily="18" charset="-127"/>
                <a:ea typeface="Gungsuh" pitchFamily="18" charset="-127"/>
              </a:rPr>
              <a:t>异步优化</a:t>
            </a:r>
            <a:endParaRPr lang="en-US" altLang="zh-CN" dirty="0" smtClean="0">
              <a:latin typeface="Gungsuh" pitchFamily="18" charset="-127"/>
              <a:ea typeface="Gungsuh" pitchFamily="18" charset="-127"/>
            </a:endParaRPr>
          </a:p>
          <a:p>
            <a:r>
              <a:rPr lang="en-US" altLang="zh-CN" dirty="0" smtClean="0">
                <a:latin typeface="Gungsuh" pitchFamily="18" charset="-127"/>
                <a:ea typeface="Gungsuh" pitchFamily="18" charset="-127"/>
              </a:rPr>
              <a:t>Speedup existing algorithms </a:t>
            </a:r>
            <a:r>
              <a:rPr lang="zh-CN" altLang="en-US" dirty="0" smtClean="0">
                <a:latin typeface="Gungsuh" pitchFamily="18" charset="-127"/>
                <a:ea typeface="Gungsuh" pitchFamily="18" charset="-127"/>
              </a:rPr>
              <a:t>（加速现有算法）</a:t>
            </a:r>
            <a:endParaRPr lang="en-US" altLang="zh-CN" dirty="0" smtClean="0">
              <a:latin typeface="Gungsuh" pitchFamily="18" charset="-127"/>
              <a:ea typeface="Gungsuh" pitchFamily="18" charset="-127"/>
            </a:endParaRPr>
          </a:p>
          <a:p>
            <a:endParaRPr lang="en-US" altLang="zh-CN" dirty="0" smtClean="0">
              <a:latin typeface="Gungsuh" pitchFamily="18" charset="-127"/>
              <a:ea typeface="Gungsuh" pitchFamily="18" charset="-127"/>
            </a:endParaRPr>
          </a:p>
          <a:p>
            <a:pPr>
              <a:buNone/>
            </a:pPr>
            <a:r>
              <a:rPr lang="en-US" altLang="zh-CN" dirty="0" smtClean="0">
                <a:latin typeface="Gungsuh" pitchFamily="18" charset="-127"/>
                <a:ea typeface="Gungsuh" pitchFamily="18" charset="-127"/>
              </a:rPr>
              <a:t>3. </a:t>
            </a:r>
            <a:r>
              <a:rPr lang="zh-CN" altLang="en-US" sz="3200" dirty="0" smtClean="0">
                <a:latin typeface="Gungsuh" pitchFamily="18" charset="-127"/>
                <a:ea typeface="Gungsuh" pitchFamily="18" charset="-127"/>
              </a:rPr>
              <a:t>数据层面</a:t>
            </a:r>
            <a:endParaRPr lang="en-US" altLang="zh-CN" sz="3200" dirty="0" smtClean="0">
              <a:latin typeface="Gungsuh" pitchFamily="18" charset="-127"/>
              <a:ea typeface="Gungsuh" pitchFamily="18" charset="-127"/>
            </a:endParaRPr>
          </a:p>
          <a:p>
            <a:r>
              <a:rPr lang="zh-CN" altLang="en-US" dirty="0" smtClean="0">
                <a:latin typeface="Gungsuh" pitchFamily="18" charset="-127"/>
                <a:ea typeface="Gungsuh" pitchFamily="18" charset="-127"/>
              </a:rPr>
              <a:t>总结</a:t>
            </a:r>
            <a:r>
              <a:rPr lang="en-US" altLang="zh-CN" dirty="0" smtClean="0">
                <a:latin typeface="Gungsuh" pitchFamily="18" charset="-127"/>
                <a:ea typeface="Gungsuh" pitchFamily="18" charset="-127"/>
              </a:rPr>
              <a:t>(Summarizing)</a:t>
            </a:r>
            <a:r>
              <a:rPr lang="zh-CN" altLang="en-US" dirty="0" smtClean="0">
                <a:latin typeface="Gungsuh" pitchFamily="18" charset="-127"/>
                <a:ea typeface="Gungsuh" pitchFamily="18" charset="-127"/>
              </a:rPr>
              <a:t>或提炼</a:t>
            </a:r>
            <a:r>
              <a:rPr lang="en-US" altLang="zh-CN" dirty="0" smtClean="0">
                <a:latin typeface="Gungsuh" pitchFamily="18" charset="-127"/>
                <a:ea typeface="Gungsuh" pitchFamily="18" charset="-127"/>
              </a:rPr>
              <a:t>(Distilling)</a:t>
            </a:r>
            <a:r>
              <a:rPr lang="zh-CN" altLang="en-US" dirty="0" smtClean="0">
                <a:latin typeface="Gungsuh" pitchFamily="18" charset="-127"/>
                <a:ea typeface="Gungsuh" pitchFamily="18" charset="-127"/>
              </a:rPr>
              <a:t>数据</a:t>
            </a:r>
            <a:r>
              <a:rPr lang="en-US" altLang="zh-CN" dirty="0" smtClean="0">
                <a:latin typeface="Gungsuh" pitchFamily="18" charset="-127"/>
                <a:ea typeface="Gungsuh" pitchFamily="18" charset="-127"/>
              </a:rPr>
              <a:t>, </a:t>
            </a:r>
            <a:r>
              <a:rPr lang="zh-CN" altLang="en-US" dirty="0" smtClean="0">
                <a:latin typeface="Gungsuh" pitchFamily="18" charset="-127"/>
                <a:ea typeface="Gungsuh" pitchFamily="18" charset="-127"/>
              </a:rPr>
              <a:t>如用</a:t>
            </a:r>
            <a:r>
              <a:rPr lang="en-US" altLang="zh-CN" dirty="0" err="1" smtClean="0">
                <a:latin typeface="Gungsuh" pitchFamily="18" charset="-127"/>
                <a:ea typeface="Gungsuh" pitchFamily="18" charset="-127"/>
              </a:rPr>
              <a:t>coreset</a:t>
            </a:r>
            <a:r>
              <a:rPr lang="en-US" altLang="zh-CN" dirty="0" smtClean="0">
                <a:latin typeface="Gungsuh" pitchFamily="18" charset="-127"/>
                <a:ea typeface="Gungsuh" pitchFamily="18" charset="-127"/>
              </a:rPr>
              <a:t>/sketching</a:t>
            </a:r>
            <a:r>
              <a:rPr lang="zh-CN" altLang="en-US" dirty="0" smtClean="0">
                <a:latin typeface="Gungsuh" pitchFamily="18" charset="-127"/>
                <a:ea typeface="Gungsuh" pitchFamily="18" charset="-127"/>
              </a:rPr>
              <a:t>技术</a:t>
            </a:r>
            <a:endParaRPr lang="en-US" altLang="zh-CN" dirty="0" smtClean="0">
              <a:latin typeface="Gungsuh" pitchFamily="18" charset="-127"/>
              <a:ea typeface="Gungsuh" pitchFamily="18" charset="-127"/>
            </a:endParaRPr>
          </a:p>
          <a:p>
            <a:pPr>
              <a:buNone/>
            </a:pPr>
            <a:r>
              <a:rPr lang="en-US" altLang="zh-CN" smtClean="0">
                <a:latin typeface="Gungsuh" pitchFamily="18" charset="-127"/>
                <a:ea typeface="Gungsuh" pitchFamily="18" charset="-127"/>
              </a:rPr>
              <a:t>  ==》</a:t>
            </a:r>
            <a:r>
              <a:rPr lang="zh-CN" altLang="en-US" dirty="0" smtClean="0">
                <a:latin typeface="Gungsuh" pitchFamily="18" charset="-127"/>
                <a:ea typeface="Gungsuh" pitchFamily="18" charset="-127"/>
              </a:rPr>
              <a:t>结合上面的</a:t>
            </a:r>
            <a:r>
              <a:rPr lang="en-US" altLang="zh-CN" dirty="0" smtClean="0">
                <a:latin typeface="Gungsuh" pitchFamily="18" charset="-127"/>
                <a:ea typeface="Gungsuh" pitchFamily="18" charset="-127"/>
              </a:rPr>
              <a:t>1</a:t>
            </a:r>
            <a:r>
              <a:rPr lang="zh-CN" altLang="en-US" dirty="0" smtClean="0">
                <a:latin typeface="Gungsuh" pitchFamily="18" charset="-127"/>
                <a:ea typeface="Gungsuh" pitchFamily="18" charset="-127"/>
              </a:rPr>
              <a:t>或</a:t>
            </a:r>
            <a:r>
              <a:rPr lang="en-US" altLang="zh-CN" dirty="0" smtClean="0">
                <a:latin typeface="Gungsuh" pitchFamily="18" charset="-127"/>
                <a:ea typeface="Gungsuh" pitchFamily="18" charset="-127"/>
              </a:rPr>
              <a:t>2</a:t>
            </a:r>
            <a:endParaRPr lang="zh-CN" altLang="en-US" dirty="0">
              <a:latin typeface="Gungsuh" pitchFamily="18" charset="-127"/>
              <a:ea typeface="Gungsuh" pitchFamily="18" charset="-127"/>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00967"/>
          </a:xfrm>
        </p:spPr>
        <p:txBody>
          <a:bodyPr/>
          <a:lstStyle/>
          <a:p>
            <a:pPr algn="ctr"/>
            <a:r>
              <a:rPr lang="zh-CN" altLang="en-US" b="1" dirty="0" smtClean="0"/>
              <a:t>结 束 语</a:t>
            </a:r>
            <a:endParaRPr lang="zh-CN" altLang="en-US" b="1" dirty="0"/>
          </a:p>
        </p:txBody>
      </p:sp>
      <p:sp>
        <p:nvSpPr>
          <p:cNvPr id="3" name="内容占位符 2"/>
          <p:cNvSpPr>
            <a:spLocks noGrp="1"/>
          </p:cNvSpPr>
          <p:nvPr>
            <p:ph idx="1"/>
          </p:nvPr>
        </p:nvSpPr>
        <p:spPr>
          <a:xfrm>
            <a:off x="644769" y="1485901"/>
            <a:ext cx="11198540" cy="4747846"/>
          </a:xfrm>
        </p:spPr>
        <p:txBody>
          <a:bodyPr>
            <a:normAutofit/>
          </a:bodyPr>
          <a:lstStyle/>
          <a:p>
            <a:r>
              <a:rPr lang="en-US" altLang="zh-CN" dirty="0" smtClean="0"/>
              <a:t> AI</a:t>
            </a:r>
            <a:r>
              <a:rPr lang="zh-CN" altLang="en-US" dirty="0" smtClean="0"/>
              <a:t>开始从概念走向应用，未来</a:t>
            </a:r>
            <a:r>
              <a:rPr lang="en-US" altLang="zh-CN" dirty="0" smtClean="0"/>
              <a:t>AI</a:t>
            </a:r>
            <a:r>
              <a:rPr lang="zh-CN" altLang="en-US" dirty="0" smtClean="0"/>
              <a:t>将无处不在</a:t>
            </a:r>
            <a:r>
              <a:rPr lang="en-US" altLang="zh-CN" dirty="0" smtClean="0"/>
              <a:t>……, </a:t>
            </a:r>
            <a:r>
              <a:rPr lang="zh-CN" altLang="en-US" dirty="0" smtClean="0"/>
              <a:t>因此机器学习</a:t>
            </a:r>
            <a:r>
              <a:rPr lang="en-US" altLang="zh-CN" dirty="0" smtClean="0"/>
              <a:t>……</a:t>
            </a:r>
          </a:p>
          <a:p>
            <a:r>
              <a:rPr lang="zh-CN" altLang="en-US" dirty="0" smtClean="0"/>
              <a:t> 挑战依然存在，不可期望</a:t>
            </a:r>
            <a:r>
              <a:rPr lang="en-US" dirty="0" smtClean="0"/>
              <a:t>AI</a:t>
            </a:r>
            <a:r>
              <a:rPr lang="zh-CN" altLang="en-US" dirty="0" smtClean="0"/>
              <a:t>可以解决所有问题</a:t>
            </a:r>
            <a:endParaRPr lang="en-US" altLang="zh-CN" dirty="0" smtClean="0"/>
          </a:p>
          <a:p>
            <a:pPr>
              <a:buNone/>
            </a:pPr>
            <a:r>
              <a:rPr lang="zh-CN" altLang="en-US" b="1" dirty="0" smtClean="0">
                <a:solidFill>
                  <a:srgbClr val="FF0000"/>
                </a:solidFill>
              </a:rPr>
              <a:t>   目前</a:t>
            </a:r>
            <a:r>
              <a:rPr lang="en-US" altLang="zh-CN" b="1" dirty="0" smtClean="0">
                <a:solidFill>
                  <a:srgbClr val="FF0000"/>
                </a:solidFill>
              </a:rPr>
              <a:t>AI</a:t>
            </a:r>
            <a:r>
              <a:rPr lang="zh-CN" altLang="en-US" b="1" dirty="0" smtClean="0">
                <a:solidFill>
                  <a:srgbClr val="FF0000"/>
                </a:solidFill>
              </a:rPr>
              <a:t>技术还在路上</a:t>
            </a:r>
            <a:r>
              <a:rPr lang="zh-CN" altLang="en-US" dirty="0" smtClean="0"/>
              <a:t>，远</a:t>
            </a:r>
            <a:r>
              <a:rPr lang="zh-CN" altLang="en-US" b="1" dirty="0" smtClean="0"/>
              <a:t>非处于</a:t>
            </a:r>
            <a:r>
              <a:rPr lang="en-US" altLang="zh-CN" b="1" dirty="0" smtClean="0"/>
              <a:t>AI</a:t>
            </a:r>
            <a:r>
              <a:rPr lang="zh-CN" altLang="en-US" b="1" dirty="0" smtClean="0"/>
              <a:t>的</a:t>
            </a:r>
            <a:r>
              <a:rPr lang="zh-CN" altLang="en-US" b="1" dirty="0"/>
              <a:t>神奇大爆炸</a:t>
            </a:r>
            <a:r>
              <a:rPr lang="zh-CN" altLang="en-US" b="1" dirty="0" smtClean="0"/>
              <a:t>时代，</a:t>
            </a:r>
            <a:r>
              <a:rPr lang="zh-CN" altLang="en-US" b="1" dirty="0" smtClean="0">
                <a:solidFill>
                  <a:srgbClr val="FF0000"/>
                </a:solidFill>
              </a:rPr>
              <a:t>还远未成</a:t>
            </a:r>
            <a:endParaRPr lang="en-US" altLang="zh-CN" b="1" dirty="0" smtClean="0">
              <a:solidFill>
                <a:srgbClr val="FF0000"/>
              </a:solidFill>
            </a:endParaRPr>
          </a:p>
          <a:p>
            <a:pPr>
              <a:buNone/>
            </a:pPr>
            <a:r>
              <a:rPr lang="en-US" altLang="zh-CN" b="1" dirty="0" smtClean="0">
                <a:solidFill>
                  <a:srgbClr val="FF0000"/>
                </a:solidFill>
              </a:rPr>
              <a:t>    </a:t>
            </a:r>
            <a:r>
              <a:rPr lang="zh-CN" altLang="en-US" b="1" dirty="0" smtClean="0">
                <a:solidFill>
                  <a:srgbClr val="FF0000"/>
                </a:solidFill>
              </a:rPr>
              <a:t>为一个理论完备的学科</a:t>
            </a:r>
            <a:r>
              <a:rPr lang="zh-CN" altLang="en-US" dirty="0" smtClean="0"/>
              <a:t>，</a:t>
            </a:r>
            <a:r>
              <a:rPr lang="zh-CN" altLang="en-US" b="1" dirty="0" smtClean="0">
                <a:solidFill>
                  <a:srgbClr val="FF0000"/>
                </a:solidFill>
              </a:rPr>
              <a:t>任重道远。</a:t>
            </a:r>
            <a:r>
              <a:rPr lang="en-US" altLang="zh-CN" dirty="0" smtClean="0"/>
              <a:t>[Michael I. Jordan]</a:t>
            </a:r>
            <a:r>
              <a:rPr lang="zh-CN" altLang="en-US" dirty="0" smtClean="0"/>
              <a:t>。</a:t>
            </a:r>
            <a:endParaRPr lang="en-US" altLang="zh-CN" dirty="0" smtClean="0"/>
          </a:p>
          <a:p>
            <a:r>
              <a:rPr lang="en-US" altLang="zh-CN" dirty="0" smtClean="0"/>
              <a:t>“</a:t>
            </a:r>
            <a:r>
              <a:rPr lang="zh-CN" altLang="en-US" dirty="0" smtClean="0"/>
              <a:t> 预测未来真的很难，尤其是提前预测更是难上加难</a:t>
            </a:r>
            <a:r>
              <a:rPr lang="en-US" altLang="zh-CN" dirty="0" smtClean="0"/>
              <a:t>”</a:t>
            </a:r>
          </a:p>
          <a:p>
            <a:pPr>
              <a:buNone/>
            </a:pPr>
            <a:r>
              <a:rPr lang="en-US" altLang="zh-CN" dirty="0" smtClean="0"/>
              <a:t>   [</a:t>
            </a:r>
            <a:r>
              <a:rPr lang="en-US" dirty="0" smtClean="0"/>
              <a:t>MIT AI </a:t>
            </a:r>
            <a:r>
              <a:rPr lang="en-US" dirty="0" err="1" smtClean="0"/>
              <a:t>Lab</a:t>
            </a:r>
            <a:r>
              <a:rPr lang="en-US" altLang="zh-CN" dirty="0" err="1" smtClean="0"/>
              <a:t>&amp;</a:t>
            </a:r>
            <a:r>
              <a:rPr lang="en-US" dirty="0" err="1" smtClean="0"/>
              <a:t>CSAIL</a:t>
            </a:r>
            <a:r>
              <a:rPr lang="en-US" dirty="0" smtClean="0"/>
              <a:t> Rodney Brooks, </a:t>
            </a:r>
            <a:r>
              <a:rPr lang="en-US" sz="1800" dirty="0" smtClean="0">
                <a:hlinkClick r:id="rId2"/>
              </a:rPr>
              <a:t>http://rodneybrooks.com/the-seven-deadly-sins-of-predicting-the-future-of-ai/</a:t>
            </a:r>
            <a:r>
              <a:rPr lang="en-US" altLang="zh-CN" dirty="0" smtClean="0"/>
              <a:t>]</a:t>
            </a:r>
          </a:p>
          <a:p>
            <a:pPr marL="514350" indent="-514350"/>
            <a:r>
              <a:rPr lang="en-US" altLang="zh-CN" dirty="0" smtClean="0"/>
              <a:t>“</a:t>
            </a:r>
            <a:r>
              <a:rPr lang="zh-CN" altLang="en-US" dirty="0" smtClean="0"/>
              <a:t>在一个合理分工的社会里，提高生产力对每个人都有好处，</a:t>
            </a:r>
            <a:r>
              <a:rPr lang="zh-CN" altLang="en-US" b="1" dirty="0" smtClean="0">
                <a:solidFill>
                  <a:srgbClr val="FF0000"/>
                </a:solidFill>
              </a:rPr>
              <a:t>问题不在于技术，而是利益如何分配</a:t>
            </a:r>
            <a:r>
              <a:rPr lang="en-US" altLang="zh-CN" dirty="0" smtClean="0"/>
              <a:t>”[</a:t>
            </a:r>
            <a:r>
              <a:rPr lang="zh-CN" altLang="en-US" b="1" dirty="0" smtClean="0"/>
              <a:t>深度学习之父</a:t>
            </a:r>
            <a:r>
              <a:rPr lang="zh-CN" altLang="en-US" dirty="0" smtClean="0"/>
              <a:t>，</a:t>
            </a:r>
            <a:r>
              <a:rPr lang="en-US" altLang="zh-CN" dirty="0" smtClean="0"/>
              <a:t>G. Hinton,</a:t>
            </a:r>
            <a:r>
              <a:rPr lang="en-US" dirty="0" smtClean="0"/>
              <a:t> </a:t>
            </a:r>
            <a:r>
              <a:rPr lang="en-US" sz="1800" dirty="0" smtClean="0">
                <a:hlinkClick r:id="rId2"/>
              </a:rPr>
              <a:t>http://mp.weixin.qq.com/s/ZMQbdMSTNrWxPxexu7sk_g</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4009</TotalTime>
  <Words>3989</Words>
  <Application>Microsoft Office PowerPoint</Application>
  <PresentationFormat>自定义</PresentationFormat>
  <Paragraphs>566</Paragraphs>
  <Slides>92</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94" baseType="lpstr">
      <vt:lpstr>Office 主题​​</vt:lpstr>
      <vt:lpstr>Equation</vt:lpstr>
      <vt:lpstr>人工智能(AI)及机器学习简介</vt:lpstr>
      <vt:lpstr>提 纲</vt:lpstr>
      <vt:lpstr>Part 1</vt:lpstr>
      <vt:lpstr>AI简史及其范畴</vt:lpstr>
      <vt:lpstr>从现象到内涵</vt:lpstr>
      <vt:lpstr>博弈: AlphaGo</vt:lpstr>
      <vt:lpstr>博弈: AlphaGo Zero</vt:lpstr>
      <vt:lpstr>图像识别</vt:lpstr>
      <vt:lpstr>语音识别</vt:lpstr>
      <vt:lpstr>无人驾驶(车辆/无人机)</vt:lpstr>
      <vt:lpstr>医学诊断</vt:lpstr>
      <vt:lpstr>脑瘤诊断(nature)</vt:lpstr>
      <vt:lpstr>金融工程</vt:lpstr>
      <vt:lpstr>当下的成功可归因于</vt:lpstr>
      <vt:lpstr>幻灯片 15</vt:lpstr>
      <vt:lpstr>幻灯片 16</vt:lpstr>
      <vt:lpstr>人类智能范畴-1：粗分</vt:lpstr>
      <vt:lpstr>人类智能范畴-2：细分</vt:lpstr>
      <vt:lpstr>AI的定义</vt:lpstr>
      <vt:lpstr>幻灯片 20</vt:lpstr>
      <vt:lpstr>AI简史-理想机器人(与人类媲美)</vt:lpstr>
      <vt:lpstr>幻灯片 22</vt:lpstr>
      <vt:lpstr>发展历程</vt:lpstr>
      <vt:lpstr>引路人（图灵奖得主）</vt:lpstr>
      <vt:lpstr>幻灯片 25</vt:lpstr>
      <vt:lpstr>幻灯片 26</vt:lpstr>
      <vt:lpstr>AI目前的重要技术</vt:lpstr>
      <vt:lpstr>幻灯片 28</vt:lpstr>
      <vt:lpstr>人工智能领域及其应用（NSFCF06）</vt:lpstr>
      <vt:lpstr>人工智能领域及其应用（NSFCF06）</vt:lpstr>
      <vt:lpstr>F0601 人工智能基础</vt:lpstr>
      <vt:lpstr>F0602 机器学习</vt:lpstr>
      <vt:lpstr>F0603 机器感知与模式识</vt:lpstr>
      <vt:lpstr>F0604 自然语言处理</vt:lpstr>
      <vt:lpstr>F0605 知识表示与处理</vt:lpstr>
      <vt:lpstr>F0606 智能系统与应用</vt:lpstr>
      <vt:lpstr>F0607 认知与神经科学启发的人工智能</vt:lpstr>
      <vt:lpstr>幻灯片 38</vt:lpstr>
      <vt:lpstr>幻灯片 39</vt:lpstr>
      <vt:lpstr>当前AI共同面临的挑战(基础部分)</vt:lpstr>
      <vt:lpstr>技术层面：  四大趋势==》九大挑战</vt:lpstr>
      <vt:lpstr>幻灯片 42</vt:lpstr>
      <vt:lpstr>1. Acting in Dynamic environments</vt:lpstr>
      <vt:lpstr>2. Secure AI</vt:lpstr>
      <vt:lpstr>3. AI-Specific Architectures</vt:lpstr>
      <vt:lpstr>我国的AI目标</vt:lpstr>
      <vt:lpstr>我国的AI目标(战略层面)</vt:lpstr>
      <vt:lpstr>我国的AI目标(战略层面)</vt:lpstr>
      <vt:lpstr>我国的AI目标(战术层面 AI2.0)</vt:lpstr>
      <vt:lpstr>新一代AI发展规划暨重大科技项目启动</vt:lpstr>
      <vt:lpstr>部分AI状况: 人才状况</vt:lpstr>
      <vt:lpstr> </vt:lpstr>
      <vt:lpstr>幻灯片 53</vt:lpstr>
      <vt:lpstr>机器学习简介-part 2</vt:lpstr>
      <vt:lpstr>幻灯片 55</vt:lpstr>
      <vt:lpstr>概念：何为机器学习</vt:lpstr>
      <vt:lpstr>幻灯片 57</vt:lpstr>
      <vt:lpstr>学习系统</vt:lpstr>
      <vt:lpstr>  系统涉及</vt:lpstr>
      <vt:lpstr> 数据层面</vt:lpstr>
      <vt:lpstr> 模型及学习层面</vt:lpstr>
      <vt:lpstr>  学习方法</vt:lpstr>
      <vt:lpstr>  学习方法</vt:lpstr>
      <vt:lpstr> 现代学习方法(机器学习)</vt:lpstr>
      <vt:lpstr>学习方法关系图</vt:lpstr>
      <vt:lpstr>学习过程   监督学习(SL)示范</vt:lpstr>
      <vt:lpstr>监督学习框架</vt:lpstr>
      <vt:lpstr>监督学习</vt:lpstr>
      <vt:lpstr>监督学习</vt:lpstr>
      <vt:lpstr>建模和模型选择</vt:lpstr>
      <vt:lpstr>与建模相关的要素</vt:lpstr>
      <vt:lpstr>模型选择的困难：示范</vt:lpstr>
      <vt:lpstr>过拟合(Over-fitting)</vt:lpstr>
      <vt:lpstr>过拟合(Over-fitting)</vt:lpstr>
      <vt:lpstr>过拟合性能</vt:lpstr>
      <vt:lpstr>欠拟合(Under-fitting)</vt:lpstr>
      <vt:lpstr>好的拟合(good-fitting)</vt:lpstr>
      <vt:lpstr>因而，一个共存问题：病态性</vt:lpstr>
      <vt:lpstr>为何？</vt:lpstr>
      <vt:lpstr>模型选择指导原则</vt:lpstr>
      <vt:lpstr>模型选择指导原则</vt:lpstr>
      <vt:lpstr>典型方法</vt:lpstr>
      <vt:lpstr>为何用正则化?</vt:lpstr>
      <vt:lpstr>流行方法：Tikhonov(吉洪诺夫)正则化</vt:lpstr>
      <vt:lpstr>本质是</vt:lpstr>
      <vt:lpstr>除涉及模型层面外，还有涉及特征层面的准则</vt:lpstr>
      <vt:lpstr>表示学习</vt:lpstr>
      <vt:lpstr> 能习得多层抽象</vt:lpstr>
      <vt:lpstr>总之</vt:lpstr>
      <vt:lpstr>需关注的机器学习方法</vt:lpstr>
      <vt:lpstr>从小数据学习到大数据学习</vt:lpstr>
      <vt:lpstr>结 束 语</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111</dc:creator>
  <cp:lastModifiedBy>lenovo</cp:lastModifiedBy>
  <cp:revision>995</cp:revision>
  <dcterms:created xsi:type="dcterms:W3CDTF">2017-11-11T02:14:09Z</dcterms:created>
  <dcterms:modified xsi:type="dcterms:W3CDTF">2018-08-25T12:08:34Z</dcterms:modified>
</cp:coreProperties>
</file>