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C436FF3-F07C-403A-8DE5-B6D5B74B4B6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36;p1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501CFBE-B317-4582-A583-07D4DFC809F1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45;g3adc5e0248_0_4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AC86AEA-1B0C-4D4A-9BD3-2D74F5E74EF4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72;p5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5A8DB2D-0B6C-4A34-8BA4-846A18FBEB93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72;p5:notes_0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86D4DC1-AF3F-4895-80F7-F6CC22C52EC8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72;p5:notes_1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400878E-59A3-4817-9303-04B8059580E3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72;p5:notes_2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54F1EE8-D13F-4552-B824-72D70E890EFB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86;p6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E3EF7B-6091-435B-B7B5-6FA025B301CB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264;p8:notes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4C4FC5-0553-4674-ABA4-2681BF1E201E}" type="slidenum">
              <a:rPr b="0" lang="en-CA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152280" y="6400800"/>
            <a:ext cx="440640" cy="313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D420E5-F31F-4CA3-8D57-2ABC954E12E4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71;p14" descr=""/>
          <p:cNvPicPr/>
          <p:nvPr/>
        </p:nvPicPr>
        <p:blipFill>
          <a:blip r:embed="rId2"/>
          <a:stretch/>
        </p:blipFill>
        <p:spPr>
          <a:xfrm>
            <a:off x="152280" y="6400800"/>
            <a:ext cx="440640" cy="3135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5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6092FFE-DAB5-4659-938D-44A24A92803A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github.com/SuperDARN/DDWG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hyperlink" Target="https://www.frdr.ca/repo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40;p27"/>
          <p:cNvSpPr/>
          <p:nvPr/>
        </p:nvSpPr>
        <p:spPr>
          <a:xfrm>
            <a:off x="0" y="1597680"/>
            <a:ext cx="91432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Data Distribution Working Group</a:t>
            </a:r>
            <a:endParaRPr b="0" lang="en-US" sz="4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May 26 2021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Kevin Krieger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1</a:t>
            </a: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, Kevin Sterne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2</a:t>
            </a: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, Paul Breen</a:t>
            </a:r>
            <a:r>
              <a:rPr b="1" lang="en-CA" sz="2000" spc="-1" strike="noStrike" baseline="30000">
                <a:solidFill>
                  <a:srgbClr val="4d4d4f"/>
                </a:solidFill>
                <a:latin typeface="Calibri"/>
                <a:ea typeface="Calibri"/>
              </a:rPr>
              <a:t>3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SuperDARN Workshop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CA" sz="2000" spc="-1" strike="noStrike">
                <a:solidFill>
                  <a:srgbClr val="4d4d4f"/>
                </a:solidFill>
                <a:latin typeface="Calibri"/>
                <a:ea typeface="Calibri"/>
              </a:rPr>
              <a:t>Virtual - SANSA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7" name="Google Shape;141;p27" descr=""/>
          <p:cNvPicPr/>
          <p:nvPr/>
        </p:nvPicPr>
        <p:blipFill>
          <a:blip r:embed="rId1"/>
          <a:stretch/>
        </p:blipFill>
        <p:spPr>
          <a:xfrm>
            <a:off x="3614760" y="3168000"/>
            <a:ext cx="1712880" cy="383760"/>
          </a:xfrm>
          <a:prstGeom prst="rect">
            <a:avLst/>
          </a:prstGeom>
          <a:ln w="0">
            <a:noFill/>
          </a:ln>
        </p:spPr>
      </p:pic>
      <p:sp>
        <p:nvSpPr>
          <p:cNvPr id="88" name="Google Shape;142;p27"/>
          <p:cNvSpPr/>
          <p:nvPr/>
        </p:nvSpPr>
        <p:spPr>
          <a:xfrm>
            <a:off x="792000" y="6067080"/>
            <a:ext cx="777564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1 – University of Saskatchewan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2 – Virginia Tech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1100" spc="-1" strike="noStrike">
                <a:solidFill>
                  <a:srgbClr val="000000"/>
                </a:solidFill>
                <a:latin typeface="Arial"/>
                <a:ea typeface="Arial"/>
              </a:rPr>
              <a:t>3 – British Antarctic Survey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9" name="Google Shape;143;p27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185A2B4-8A57-45F6-B190-2E6175BF631E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49;p28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" name="Google Shape;150;p28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108000" indent="-107280" algn="r">
              <a:lnSpc>
                <a:spcPct val="95000"/>
              </a:lnSpc>
              <a:buClr>
                <a:srgbClr val="a6a6a6"/>
              </a:buClr>
              <a:buFont typeface="Lucida Sans"/>
              <a:buChar char="•"/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2" name="Google Shape;151;p28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Google Shape;152;p28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Google Shape;153;p28"/>
          <p:cNvSpPr/>
          <p:nvPr/>
        </p:nvSpPr>
        <p:spPr>
          <a:xfrm>
            <a:off x="1590840" y="245988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5" name="Google Shape;154;p28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155;p28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Monthly data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97" name="Google Shape;156;p28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BC91BB-4A12-4099-85C5-087C22D40E46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914400" y="647640"/>
            <a:ext cx="7350480" cy="575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76;p30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0" name="Google Shape;177;p30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1" name="Google Shape;178;p30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Google Shape;179;p30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Google Shape;180;p30"/>
          <p:cNvSpPr/>
          <p:nvPr/>
        </p:nvSpPr>
        <p:spPr>
          <a:xfrm>
            <a:off x="1590840" y="246096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4" name="Google Shape;181;p30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82;p30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Access to Data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06" name="Google Shape;183;p30"/>
          <p:cNvSpPr/>
          <p:nvPr/>
        </p:nvSpPr>
        <p:spPr>
          <a:xfrm>
            <a:off x="355680" y="1789560"/>
            <a:ext cx="8432280" cy="36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Arial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Globus mirror (endpoint: computecanada#cedar-dtn) –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Contact Kevin Krieger – kevin.krieger at usask dot ca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BAS mirror available via 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bslsuperdarnc.nerc-bas.ac.uk</a:t>
            </a:r>
            <a:endParaRPr b="0" lang="en-US" sz="2000" spc="-1" strike="noStrike">
              <a:latin typeface="Arial"/>
            </a:endParaRPr>
          </a:p>
          <a:p>
            <a:pPr lvl="1" marL="432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contact </a:t>
            </a: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Paul Breen - pbree at bas dot ac dot uk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* New mirrors in the future: PRIC and NSSC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7" name="Google Shape;184;p30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011A8E-0B27-40E0-B032-394E31BD288C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76;p30_0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9" name="Google Shape;177;p30_0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0" name="Google Shape;178;p30_0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Google Shape;179;p30_0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Google Shape;180;p30_0"/>
          <p:cNvSpPr/>
          <p:nvPr/>
        </p:nvSpPr>
        <p:spPr>
          <a:xfrm>
            <a:off x="1590840" y="246096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3" name="Google Shape;181;p30_0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82;p30_0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Google Shape;183;p30_0"/>
          <p:cNvSpPr/>
          <p:nvPr/>
        </p:nvSpPr>
        <p:spPr>
          <a:xfrm>
            <a:off x="355680" y="1789560"/>
            <a:ext cx="8432280" cy="36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rsync access provided to BAS to sync files from usask. Paul working to close the gap between Globus and BAS mirror differences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VT moved data servers to a temporary location in September 2020, they are expected to move to a more permanent home in the future, date TBD.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BAS started doing direct transfers from PI staging servers (see quarterly reports for a table of the progress)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Temporary mirror 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superdarn-cssdp.usask.ca decommissioned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6" name="Google Shape;184;p30_0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9E3D04E-A579-4C8F-A58A-97859043E9A9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76;p30_1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8" name="Google Shape;177;p30_1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9" name="Google Shape;178;p30_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Google Shape;179;p30_1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Google Shape;180;p30_1"/>
          <p:cNvSpPr/>
          <p:nvPr/>
        </p:nvSpPr>
        <p:spPr>
          <a:xfrm>
            <a:off x="1590840" y="246096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2" name="Google Shape;181;p30_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23" name="Google Shape;182;p30_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24" name="Google Shape;183;p30_1"/>
          <p:cNvSpPr/>
          <p:nvPr/>
        </p:nvSpPr>
        <p:spPr>
          <a:xfrm>
            <a:off x="355680" y="1789560"/>
            <a:ext cx="8432280" cy="36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File naming convention finalized. Backlog of Borealis (pgr, cly, sas) data now being uploaded one month at a time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DDWG landing page transitioned from VT to SuperDARN Github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     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  <a:hlinkClick r:id="rId2"/>
              </a:rPr>
              <a:t>https://github.com/SuperDARN/DDWG</a:t>
            </a: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2194 DAT files retrieved from optical media in storage</a:t>
            </a:r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A list of failed files (DMAP issues, BZ2 issues, corrupt files, etc) was collated and placed on the Globus mirror. </a:t>
            </a:r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Master list of all previously updated files placed on the Globus mirror</a:t>
            </a:r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5" name="Google Shape;184;p30_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9AC0E37-4077-4847-AD42-7B73371EDE6F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76;p30_2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7" name="Google Shape;177;p30_2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Google Shape;178;p30_2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Google Shape;179;p30_2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Google Shape;180;p30_2"/>
          <p:cNvSpPr/>
          <p:nvPr/>
        </p:nvSpPr>
        <p:spPr>
          <a:xfrm>
            <a:off x="1590840" y="246096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1" name="Google Shape;181;p30_2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32" name="Google Shape;182;p30_2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Major updates in the past year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3" name="Google Shape;183;p30_2"/>
          <p:cNvSpPr/>
          <p:nvPr/>
        </p:nvSpPr>
        <p:spPr>
          <a:xfrm>
            <a:off x="355680" y="1789560"/>
            <a:ext cx="8432280" cy="363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NSSC data mirror has copied 38TB of data (as of 20210513) from BAS, and ideally have all files copied by late May.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PRIC data mirror finished preliminaries, will be ideally open to community very soon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000" spc="-1" strike="noStrike">
                <a:solidFill>
                  <a:srgbClr val="000000"/>
                </a:solidFill>
                <a:latin typeface="Roboto Mono"/>
                <a:ea typeface="Roboto Mono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solidFill>
                <a:srgbClr val="6a8759"/>
              </a:solidFill>
              <a:latin typeface="JetBrains Mono"/>
              <a:ea typeface="JetBrains Mono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4" name="Google Shape;184;p30_2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299E5DA-2A4C-405C-844E-7605F4CE0386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90;p31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Google Shape;191;p31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7" name="Google Shape;192;p3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93;p31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Google Shape;194;p3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195;p3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Outstanding Issues &amp; Discussions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1" name="Google Shape;196;p31"/>
          <p:cNvSpPr/>
          <p:nvPr/>
        </p:nvSpPr>
        <p:spPr>
          <a:xfrm>
            <a:off x="864000" y="1599840"/>
            <a:ext cx="7415640" cy="42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Differences between mirrors – lack of human resources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Explicit, direct and clear communication when changes in data distribution are made will be appreciated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Data gaps resolution – is this still valuable? 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Data flowing from each institution to both VT and BAS for redundancy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16000" indent="-28548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Delays/gaps in data distribution for some radars: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cly, han, jme, kap, pgr, sas, bpk, ker, sys, tig, unw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2" name="Google Shape;197;p3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51D8805-9733-42FC-8CF5-00E6B9B9B3C3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268;p37"/>
          <p:cNvSpPr/>
          <p:nvPr/>
        </p:nvSpPr>
        <p:spPr>
          <a:xfrm>
            <a:off x="685800" y="6400800"/>
            <a:ext cx="83052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1400" spc="-1" strike="noStrike">
                <a:solidFill>
                  <a:srgbClr val="a6a6a6"/>
                </a:solidFill>
                <a:latin typeface="Lucida Sans"/>
                <a:ea typeface="Lucida Sans"/>
              </a:rPr>
              <a:t>Superdarn.ca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4" name="Google Shape;269;p37_1"/>
          <p:cNvSpPr/>
          <p:nvPr/>
        </p:nvSpPr>
        <p:spPr>
          <a:xfrm>
            <a:off x="1752480" y="228600"/>
            <a:ext cx="7238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algn="r">
              <a:lnSpc>
                <a:spcPct val="95000"/>
              </a:lnSpc>
            </a:pP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DDWG report SuperDARN Workshop </a:t>
            </a:r>
            <a:r>
              <a:rPr b="1" lang="en-CA" sz="1200" spc="-1" strike="noStrike">
                <a:solidFill>
                  <a:srgbClr val="a6a6a6"/>
                </a:solidFill>
                <a:latin typeface="Lucida Sans"/>
                <a:ea typeface="Lucida Sans"/>
              </a:rPr>
              <a:t>2021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Google Shape;270;p37_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Google Shape;271;p37_1"/>
          <p:cNvSpPr/>
          <p:nvPr/>
        </p:nvSpPr>
        <p:spPr>
          <a:xfrm>
            <a:off x="0" y="18511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Google Shape;272;p37_1"/>
          <p:cNvSpPr/>
          <p:nvPr/>
        </p:nvSpPr>
        <p:spPr>
          <a:xfrm>
            <a:off x="1590840" y="2460960"/>
            <a:ext cx="5961960" cy="31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8" name="Google Shape;273;p37_1" descr=""/>
          <p:cNvPicPr/>
          <p:nvPr/>
        </p:nvPicPr>
        <p:blipFill>
          <a:blip r:embed="rId1"/>
          <a:stretch/>
        </p:blipFill>
        <p:spPr>
          <a:xfrm>
            <a:off x="206280" y="231480"/>
            <a:ext cx="1412640" cy="316440"/>
          </a:xfrm>
          <a:prstGeom prst="rect">
            <a:avLst/>
          </a:prstGeom>
          <a:ln w="0">
            <a:noFill/>
          </a:ln>
        </p:spPr>
      </p:pic>
      <p:sp>
        <p:nvSpPr>
          <p:cNvPr id="149" name="Google Shape;274;p37_1"/>
          <p:cNvSpPr/>
          <p:nvPr/>
        </p:nvSpPr>
        <p:spPr>
          <a:xfrm>
            <a:off x="0" y="990720"/>
            <a:ext cx="914328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CA" sz="4000" spc="-1" strike="noStrike">
                <a:solidFill>
                  <a:srgbClr val="93b213"/>
                </a:solidFill>
                <a:latin typeface="Calibri"/>
                <a:ea typeface="Calibri"/>
              </a:rPr>
              <a:t>Future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50" name="Google Shape;275;p37_1"/>
          <p:cNvSpPr/>
          <p:nvPr/>
        </p:nvSpPr>
        <p:spPr>
          <a:xfrm>
            <a:off x="864000" y="2016720"/>
            <a:ext cx="7415640" cy="187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More mirrors coming online (PRIC &amp; NSSC)</a:t>
            </a:r>
            <a:endParaRPr b="0" lang="en-US" sz="2200" spc="-1" strike="noStrike">
              <a:latin typeface="Arial"/>
            </a:endParaRPr>
          </a:p>
          <a:p>
            <a:pPr marL="216000" indent="-2923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https://www.frdr.ca/repo/</a:t>
            </a: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  for a place to publish ‘finished’ datasets </a:t>
            </a:r>
            <a:endParaRPr b="0" lang="en-US" sz="2200" spc="-1" strike="noStrike">
              <a:latin typeface="Arial"/>
            </a:endParaRPr>
          </a:p>
          <a:p>
            <a:pPr lvl="1" marL="914400" indent="-36792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archiving for publications; version control; assigns DOI number to dataset to refer to in publication</a:t>
            </a:r>
            <a:endParaRPr b="0" lang="en-US" sz="2200" spc="-1" strike="noStrike">
              <a:latin typeface="Arial"/>
            </a:endParaRPr>
          </a:p>
          <a:p>
            <a:pPr marL="216000" indent="-292320">
              <a:lnSpc>
                <a:spcPct val="100000"/>
              </a:lnSpc>
              <a:buClr>
                <a:srgbClr val="000000"/>
              </a:buClr>
              <a:buFont typeface="Noto Sans Symbols"/>
              <a:buChar char="∙"/>
            </a:pPr>
            <a:r>
              <a:rPr b="0" lang="en-CA" sz="2200" spc="-1" strike="noStrike">
                <a:solidFill>
                  <a:srgbClr val="000000"/>
                </a:solidFill>
                <a:latin typeface="Arial"/>
                <a:ea typeface="Arial"/>
              </a:rPr>
              <a:t>Compute Canada will be transitioning to NDRIO (New Digital research Infrastructure Organization)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51" name="Google Shape;276;p37_1"/>
          <p:cNvSpPr txBox="1"/>
          <p:nvPr/>
        </p:nvSpPr>
        <p:spPr>
          <a:xfrm>
            <a:off x="8556840" y="6333120"/>
            <a:ext cx="54828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19FEA68-978A-42CA-B159-E397BCDAE1C3}" type="slidenum">
              <a:rPr b="0" lang="en-CA" sz="13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3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LibreOffice/7.1.1.2$Linux_X86_64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2021-05-25T23:14:42Z</dcterms:modified>
  <cp:revision>1</cp:revision>
  <dc:subject/>
  <dc:title/>
</cp:coreProperties>
</file>