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1"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2"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E527B18-424B-429A-9B73-3EF6526C7B1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Google Shape;136;p1:notes"/>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022A90E7-2202-4A99-90C0-387C8946F818}"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187"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88" name="PlaceHolder 2"/>
          <p:cNvSpPr>
            <a:spLocks noGrp="1"/>
          </p:cNvSpPr>
          <p:nvPr>
            <p:ph type="sldImg"/>
          </p:nvPr>
        </p:nvSpPr>
        <p:spPr>
          <a:xfrm>
            <a:off x="1143360" y="685800"/>
            <a:ext cx="4571640" cy="3428280"/>
          </a:xfrm>
          <a:prstGeom prst="rect">
            <a:avLst/>
          </a:prstGeom>
          <a:ln w="0">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Google Shape;186;p6:notes 3"/>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A7FFEAC-4276-4AC7-80B0-A4EDAD2A2B26}"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14"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5" name="PlaceHolder 2"/>
          <p:cNvSpPr>
            <a:spLocks noGrp="1"/>
          </p:cNvSpPr>
          <p:nvPr>
            <p:ph type="sldImg"/>
          </p:nvPr>
        </p:nvSpPr>
        <p:spPr>
          <a:xfrm>
            <a:off x="1143360" y="685800"/>
            <a:ext cx="4571640" cy="3428280"/>
          </a:xfrm>
          <a:prstGeom prst="rect">
            <a:avLst/>
          </a:prstGeom>
          <a:ln w="0">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86;p6:notes 4"/>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9B703ED-EE1A-44EE-A50D-055AC481DA3F}"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17"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8" name="PlaceHolder 2"/>
          <p:cNvSpPr>
            <a:spLocks noGrp="1"/>
          </p:cNvSpPr>
          <p:nvPr>
            <p:ph type="sldImg"/>
          </p:nvPr>
        </p:nvSpPr>
        <p:spPr>
          <a:xfrm>
            <a:off x="1143360" y="685800"/>
            <a:ext cx="4571640" cy="3428280"/>
          </a:xfrm>
          <a:prstGeom prst="rect">
            <a:avLst/>
          </a:prstGeom>
          <a:ln w="0">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Google Shape;186;p6:notes 5"/>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15FEC3B9-1D57-4D9E-94AE-AA821F0BBE7B}"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20"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21" name="PlaceHolder 2"/>
          <p:cNvSpPr>
            <a:spLocks noGrp="1"/>
          </p:cNvSpPr>
          <p:nvPr>
            <p:ph type="sldImg"/>
          </p:nvPr>
        </p:nvSpPr>
        <p:spPr>
          <a:xfrm>
            <a:off x="1143360" y="685800"/>
            <a:ext cx="4571640" cy="3428280"/>
          </a:xfrm>
          <a:prstGeom prst="rect">
            <a:avLst/>
          </a:prstGeom>
          <a:ln w="0">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Google Shape;145;g3adc5e0248_0_4:notes"/>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78FA011-673C-434A-A4C8-F2EBFC945404}"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190"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91" name="PlaceHolder 2"/>
          <p:cNvSpPr>
            <a:spLocks noGrp="1"/>
          </p:cNvSpPr>
          <p:nvPr>
            <p:ph type="sldImg"/>
          </p:nvPr>
        </p:nvSpPr>
        <p:spPr>
          <a:xfrm>
            <a:off x="1143360" y="685800"/>
            <a:ext cx="4571640" cy="3428280"/>
          </a:xfrm>
          <a:prstGeom prst="rect">
            <a:avLst/>
          </a:prstGeom>
          <a:ln w="0">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Google Shape;172;p5:notes_0"/>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F8C624B-1402-47BF-BCEC-551E2757B598}"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193"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94" name="PlaceHolder 2"/>
          <p:cNvSpPr>
            <a:spLocks noGrp="1"/>
          </p:cNvSpPr>
          <p:nvPr>
            <p:ph type="sldImg"/>
          </p:nvPr>
        </p:nvSpPr>
        <p:spPr>
          <a:xfrm>
            <a:off x="1143360" y="685800"/>
            <a:ext cx="4571640" cy="3428280"/>
          </a:xfrm>
          <a:prstGeom prst="rect">
            <a:avLst/>
          </a:prstGeom>
          <a:ln w="0">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172;p5:notes_ 1"/>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79FF79F-2EF9-422B-919A-390BB3EC9E33}"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196"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97" name="PlaceHolder 2"/>
          <p:cNvSpPr>
            <a:spLocks noGrp="1"/>
          </p:cNvSpPr>
          <p:nvPr>
            <p:ph type="sldImg"/>
          </p:nvPr>
        </p:nvSpPr>
        <p:spPr>
          <a:xfrm>
            <a:off x="1143360" y="685800"/>
            <a:ext cx="4571640" cy="3428280"/>
          </a:xfrm>
          <a:prstGeom prst="rect">
            <a:avLst/>
          </a:prstGeom>
          <a:ln w="0">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Google Shape;172;p5:notes_ 2"/>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ECC0D06C-04C1-4C0C-A6D4-E10C3E044012}"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199"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00" name="PlaceHolder 2"/>
          <p:cNvSpPr>
            <a:spLocks noGrp="1"/>
          </p:cNvSpPr>
          <p:nvPr>
            <p:ph type="sldImg"/>
          </p:nvPr>
        </p:nvSpPr>
        <p:spPr>
          <a:xfrm>
            <a:off x="1143360" y="685800"/>
            <a:ext cx="4571640" cy="3428280"/>
          </a:xfrm>
          <a:prstGeom prst="rect">
            <a:avLst/>
          </a:prstGeom>
          <a:ln w="0">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72;p5:notes_ 3"/>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528ACD3-2907-4551-BD12-DB3368023D20}"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02"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03" name="PlaceHolder 2"/>
          <p:cNvSpPr>
            <a:spLocks noGrp="1"/>
          </p:cNvSpPr>
          <p:nvPr>
            <p:ph type="sldImg"/>
          </p:nvPr>
        </p:nvSpPr>
        <p:spPr>
          <a:xfrm>
            <a:off x="1143360" y="685800"/>
            <a:ext cx="4571640" cy="3428280"/>
          </a:xfrm>
          <a:prstGeom prst="rect">
            <a:avLst/>
          </a:prstGeom>
          <a:ln w="0">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86;p6:notes"/>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F92AC7C4-67C8-47C1-BA1C-08158BA10B71}"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05"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06" name="PlaceHolder 2"/>
          <p:cNvSpPr>
            <a:spLocks noGrp="1"/>
          </p:cNvSpPr>
          <p:nvPr>
            <p:ph type="sldImg"/>
          </p:nvPr>
        </p:nvSpPr>
        <p:spPr>
          <a:xfrm>
            <a:off x="1143360" y="685800"/>
            <a:ext cx="4571640" cy="3428280"/>
          </a:xfrm>
          <a:prstGeom prst="rect">
            <a:avLst/>
          </a:prstGeom>
          <a:ln w="0">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Google Shape;186;p6:notes 1"/>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BD4562E-AD69-47C9-AA96-60D892D72269}"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08"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09" name="PlaceHolder 2"/>
          <p:cNvSpPr>
            <a:spLocks noGrp="1"/>
          </p:cNvSpPr>
          <p:nvPr>
            <p:ph type="sldImg"/>
          </p:nvPr>
        </p:nvSpPr>
        <p:spPr>
          <a:xfrm>
            <a:off x="1143360" y="685800"/>
            <a:ext cx="4571640" cy="3428280"/>
          </a:xfrm>
          <a:prstGeom prst="rect">
            <a:avLst/>
          </a:prstGeom>
          <a:ln w="0">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Google Shape;186;p6:notes 2"/>
          <p:cNvSpPr/>
          <p:nvPr/>
        </p:nvSpPr>
        <p:spPr>
          <a:xfrm>
            <a:off x="3886200" y="868680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039FC6C0-02DC-4E9D-B81E-1767AC8C5AF0}" type="slidenum">
              <a:rPr b="0" lang="en-CA" sz="1200" spc="-1" strike="noStrike">
                <a:solidFill>
                  <a:srgbClr val="000000"/>
                </a:solidFill>
                <a:latin typeface="Times New Roman"/>
                <a:ea typeface="Times New Roman"/>
              </a:rPr>
              <a:t>&lt;number&gt;</a:t>
            </a:fld>
            <a:endParaRPr b="0" lang="en-US" sz="1200" spc="-1" strike="noStrike">
              <a:solidFill>
                <a:srgbClr val="000000"/>
              </a:solidFill>
              <a:latin typeface="Arial"/>
            </a:endParaRPr>
          </a:p>
        </p:txBody>
      </p:sp>
      <p:sp>
        <p:nvSpPr>
          <p:cNvPr id="211" name="PlaceHolder 1"/>
          <p:cNvSpPr>
            <a:spLocks noGrp="1"/>
          </p:cNvSpPr>
          <p:nvPr>
            <p:ph type="body"/>
          </p:nvPr>
        </p:nvSpPr>
        <p:spPr>
          <a:xfrm>
            <a:off x="914400" y="4343400"/>
            <a:ext cx="5028120" cy="41137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2" name="PlaceHolder 2"/>
          <p:cNvSpPr>
            <a:spLocks noGrp="1"/>
          </p:cNvSpPr>
          <p:nvPr>
            <p:ph type="sldImg"/>
          </p:nvPr>
        </p:nvSpPr>
        <p:spPr>
          <a:xfrm>
            <a:off x="1143360" y="685800"/>
            <a:ext cx="4571640" cy="342828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152280" y="6400800"/>
            <a:ext cx="440280" cy="313200"/>
          </a:xfrm>
          <a:prstGeom prst="rect">
            <a:avLst/>
          </a:prstGeom>
          <a:ln w="0">
            <a:noFill/>
          </a:ln>
        </p:spPr>
      </p:pic>
      <p:sp>
        <p:nvSpPr>
          <p:cNvPr id="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Google Shape;71;p14" descr=""/>
          <p:cNvPicPr/>
          <p:nvPr/>
        </p:nvPicPr>
        <p:blipFill>
          <a:blip r:embed="rId2"/>
          <a:stretch/>
        </p:blipFill>
        <p:spPr>
          <a:xfrm>
            <a:off x="152280" y="6400800"/>
            <a:ext cx="440280" cy="313200"/>
          </a:xfrm>
          <a:prstGeom prst="rect">
            <a:avLst/>
          </a:prstGeom>
          <a:ln w="0">
            <a:noFill/>
          </a:ln>
        </p:spPr>
      </p:pic>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superdarn.ca/server-status" TargetMode="External"/><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Google Shape;140;p27"/>
          <p:cNvSpPr/>
          <p:nvPr/>
        </p:nvSpPr>
        <p:spPr>
          <a:xfrm>
            <a:off x="0" y="1597680"/>
            <a:ext cx="9142920" cy="1065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Data Distribution Working Group meeting</a:t>
            </a:r>
            <a:endParaRPr b="0" lang="en-US" sz="4000" spc="-1" strike="noStrike">
              <a:solidFill>
                <a:srgbClr val="000000"/>
              </a:solidFill>
              <a:latin typeface="Arial"/>
            </a:endParaRPr>
          </a:p>
          <a:p>
            <a:pPr algn="ctr">
              <a:lnSpc>
                <a:spcPct val="100000"/>
              </a:lnSpc>
              <a:tabLst>
                <a:tab algn="l" pos="0"/>
              </a:tabLst>
            </a:pPr>
            <a:r>
              <a:rPr b="1" lang="en-CA" sz="2000" spc="-1" strike="noStrike">
                <a:solidFill>
                  <a:srgbClr val="4d4d4f"/>
                </a:solidFill>
                <a:latin typeface="Calibri"/>
                <a:ea typeface="Calibri"/>
              </a:rPr>
              <a:t>May 17 12:00 UTC 2023</a:t>
            </a:r>
            <a:endParaRPr b="0" lang="en-US" sz="2000" spc="-1" strike="noStrike">
              <a:solidFill>
                <a:srgbClr val="000000"/>
              </a:solidFill>
              <a:latin typeface="Arial"/>
            </a:endParaRPr>
          </a:p>
          <a:p>
            <a:pPr algn="ctr">
              <a:lnSpc>
                <a:spcPct val="100000"/>
              </a:lnSpc>
              <a:tabLst>
                <a:tab algn="l" pos="0"/>
              </a:tabLst>
            </a:pPr>
            <a:r>
              <a:rPr b="1" lang="en-CA" sz="2000" spc="-1" strike="noStrike">
                <a:solidFill>
                  <a:srgbClr val="4d4d4f"/>
                </a:solidFill>
                <a:latin typeface="Calibri"/>
                <a:ea typeface="Calibri"/>
              </a:rPr>
              <a:t>Virtual - zoom</a:t>
            </a:r>
            <a:endParaRPr b="0" lang="en-US" sz="2000" spc="-1" strike="noStrike">
              <a:solidFill>
                <a:srgbClr val="000000"/>
              </a:solidFill>
              <a:latin typeface="Arial"/>
            </a:endParaRPr>
          </a:p>
        </p:txBody>
      </p:sp>
      <p:pic>
        <p:nvPicPr>
          <p:cNvPr id="85" name="Google Shape;141;p27" descr=""/>
          <p:cNvPicPr/>
          <p:nvPr/>
        </p:nvPicPr>
        <p:blipFill>
          <a:blip r:embed="rId1"/>
          <a:stretch/>
        </p:blipFill>
        <p:spPr>
          <a:xfrm>
            <a:off x="3614760" y="3168000"/>
            <a:ext cx="1712520" cy="383400"/>
          </a:xfrm>
          <a:prstGeom prst="rect">
            <a:avLst/>
          </a:prstGeom>
          <a:ln w="0">
            <a:noFill/>
          </a:ln>
        </p:spPr>
      </p:pic>
      <p:sp>
        <p:nvSpPr>
          <p:cNvPr id="86" name="Google Shape;142;p27"/>
          <p:cNvSpPr/>
          <p:nvPr/>
        </p:nvSpPr>
        <p:spPr>
          <a:xfrm>
            <a:off x="792000" y="6067080"/>
            <a:ext cx="7775280" cy="556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p:txBody>
      </p:sp>
      <p:sp>
        <p:nvSpPr>
          <p:cNvPr id="87" name="Google Shape;143;p27"/>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51F6199D-7952-4DDE-AAAE-D2C01E1D7B58}"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Google Shape;190;p 3"/>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63" name="Google Shape;191;p 3"/>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64" name="Google Shape;192;p 3"/>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5" name="Google Shape;193;p 3"/>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66" name="Google Shape;194;p 3" descr=""/>
          <p:cNvPicPr/>
          <p:nvPr/>
        </p:nvPicPr>
        <p:blipFill>
          <a:blip r:embed="rId1"/>
          <a:stretch/>
        </p:blipFill>
        <p:spPr>
          <a:xfrm>
            <a:off x="206280" y="231480"/>
            <a:ext cx="1412280" cy="316080"/>
          </a:xfrm>
          <a:prstGeom prst="rect">
            <a:avLst/>
          </a:prstGeom>
          <a:ln w="0">
            <a:noFill/>
          </a:ln>
        </p:spPr>
      </p:pic>
      <p:sp>
        <p:nvSpPr>
          <p:cNvPr id="167" name="Google Shape;195;p 3"/>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Outstanding Issues &amp; Discussions</a:t>
            </a:r>
            <a:endParaRPr b="0" lang="en-US" sz="4000" spc="-1" strike="noStrike">
              <a:solidFill>
                <a:srgbClr val="000000"/>
              </a:solidFill>
              <a:latin typeface="Arial"/>
            </a:endParaRPr>
          </a:p>
        </p:txBody>
      </p:sp>
      <p:sp>
        <p:nvSpPr>
          <p:cNvPr id="168" name="Google Shape;197;p 3"/>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563F024D-35A6-4C6A-84AE-0394F5A7DBE3}"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pic>
        <p:nvPicPr>
          <p:cNvPr id="169" name="" descr=""/>
          <p:cNvPicPr/>
          <p:nvPr/>
        </p:nvPicPr>
        <p:blipFill>
          <a:blip r:embed="rId2"/>
          <a:stretch/>
        </p:blipFill>
        <p:spPr>
          <a:xfrm>
            <a:off x="360" y="1599120"/>
            <a:ext cx="9143640" cy="4636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190;p 4"/>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71" name="Google Shape;191;p 4"/>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72" name="Google Shape;192;p 4"/>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3" name="Google Shape;193;p 4"/>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74" name="Google Shape;194;p 4" descr=""/>
          <p:cNvPicPr/>
          <p:nvPr/>
        </p:nvPicPr>
        <p:blipFill>
          <a:blip r:embed="rId1"/>
          <a:stretch/>
        </p:blipFill>
        <p:spPr>
          <a:xfrm>
            <a:off x="206280" y="231480"/>
            <a:ext cx="1412280" cy="316080"/>
          </a:xfrm>
          <a:prstGeom prst="rect">
            <a:avLst/>
          </a:prstGeom>
          <a:ln w="0">
            <a:noFill/>
          </a:ln>
        </p:spPr>
      </p:pic>
      <p:sp>
        <p:nvSpPr>
          <p:cNvPr id="175" name="Google Shape;195;p 4"/>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Outstanding Issues &amp; Discussions</a:t>
            </a:r>
            <a:endParaRPr b="0" lang="en-US" sz="4000" spc="-1" strike="noStrike">
              <a:solidFill>
                <a:srgbClr val="000000"/>
              </a:solidFill>
              <a:latin typeface="Arial"/>
            </a:endParaRPr>
          </a:p>
        </p:txBody>
      </p:sp>
      <p:sp>
        <p:nvSpPr>
          <p:cNvPr id="176" name="Google Shape;197;p 4"/>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892EFA20-FCBF-4603-BD37-526728BCB52E}"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
        <p:nvSpPr>
          <p:cNvPr id="177" name=""/>
          <p:cNvSpPr txBox="1"/>
          <p:nvPr/>
        </p:nvSpPr>
        <p:spPr>
          <a:xfrm>
            <a:off x="457200" y="2057400"/>
            <a:ext cx="8001000" cy="8582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solidFill>
                  <a:srgbClr val="000000"/>
                </a:solidFill>
                <a:latin typeface="Arial"/>
              </a:rPr>
              <a:t>CVE/CVW bistatic files update: 1138 files from CVE/CVW need updating on mirrors</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WAL file transfers need to be set up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Google Shape;190;p 5"/>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79" name="Google Shape;191;p 5"/>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80" name="Google Shape;192;p 5"/>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1" name="Google Shape;193;p 5"/>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82" name="Google Shape;194;p 5" descr=""/>
          <p:cNvPicPr/>
          <p:nvPr/>
        </p:nvPicPr>
        <p:blipFill>
          <a:blip r:embed="rId1"/>
          <a:stretch/>
        </p:blipFill>
        <p:spPr>
          <a:xfrm>
            <a:off x="206280" y="231480"/>
            <a:ext cx="1412280" cy="316080"/>
          </a:xfrm>
          <a:prstGeom prst="rect">
            <a:avLst/>
          </a:prstGeom>
          <a:ln w="0">
            <a:noFill/>
          </a:ln>
        </p:spPr>
      </p:pic>
      <p:sp>
        <p:nvSpPr>
          <p:cNvPr id="183" name="Google Shape;195;p 5"/>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Outstanding Issues &amp; Discussions</a:t>
            </a:r>
            <a:endParaRPr b="0" lang="en-US" sz="4000" spc="-1" strike="noStrike">
              <a:solidFill>
                <a:srgbClr val="000000"/>
              </a:solidFill>
              <a:latin typeface="Arial"/>
            </a:endParaRPr>
          </a:p>
        </p:txBody>
      </p:sp>
      <p:sp>
        <p:nvSpPr>
          <p:cNvPr id="184" name="Google Shape;197;p 5"/>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56E858C8-5A47-4621-8CEC-406894A2C025}"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
        <p:nvSpPr>
          <p:cNvPr id="185" name=""/>
          <p:cNvSpPr txBox="1"/>
          <p:nvPr/>
        </p:nvSpPr>
        <p:spPr>
          <a:xfrm>
            <a:off x="457200" y="2057400"/>
            <a:ext cx="8001000" cy="21380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solidFill>
                  <a:srgbClr val="000000"/>
                </a:solidFill>
                <a:latin typeface="Arial"/>
              </a:rPr>
              <a:t>File inclusion standards</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Bzip2 checks (can the file be decompressed?)</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File size makes sense (is it 0?)</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DMAP consistency (using pydarnio/backscatter/some other program)</a:t>
            </a:r>
            <a:endParaRPr b="0" lang="en-US" sz="1800" spc="-1" strike="noStrike">
              <a:solidFill>
                <a:srgbClr val="000000"/>
              </a:solidFill>
              <a:latin typeface="Arial"/>
            </a:endParaRPr>
          </a:p>
          <a:p>
            <a:pPr lvl="1" marL="432000" indent="-216000">
              <a:buClr>
                <a:srgbClr val="000000"/>
              </a:buClr>
              <a:buSzPct val="45000"/>
              <a:buFont typeface="Wingdings" charset="2"/>
              <a:buChar char=""/>
            </a:pPr>
            <a:endParaRPr b="0" lang="en-US" sz="1800" spc="-1" strike="noStrike">
              <a:solidFill>
                <a:srgbClr val="000000"/>
              </a:solidFill>
              <a:latin typeface="Arial"/>
            </a:endParaRPr>
          </a:p>
          <a:p>
            <a:pPr lvl="1" marL="432000" indent="-216000">
              <a:buClr>
                <a:srgbClr val="000000"/>
              </a:buClr>
              <a:buSzPct val="45000"/>
              <a:buFont typeface="Wingdings" charset="2"/>
              <a:buChar char=""/>
            </a:pP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USASK/NSSC use pydarnio</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Pydarnio example passed to Mikko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149;p28"/>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89" name="Google Shape;150;p28"/>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marL="108000" indent="-107280" algn="r">
              <a:lnSpc>
                <a:spcPct val="95000"/>
              </a:lnSpc>
              <a:buClr>
                <a:srgbClr val="a6a6a6"/>
              </a:buClr>
              <a:buFont typeface="Lucida Sans"/>
              <a:buChar char="•"/>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90" name="Google Shape;151;p28"/>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1" name="Google Shape;152;p28"/>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2" name="Google Shape;153;p28"/>
          <p:cNvSpPr/>
          <p:nvPr/>
        </p:nvSpPr>
        <p:spPr>
          <a:xfrm>
            <a:off x="1590840" y="2459880"/>
            <a:ext cx="5961600" cy="31993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spcBef>
                <a:spcPts val="601"/>
              </a:spcBef>
              <a:tabLst>
                <a:tab algn="l" pos="0"/>
              </a:tabLst>
            </a:pPr>
            <a:endParaRPr b="0" lang="en-US" sz="1800" spc="-1" strike="noStrike">
              <a:solidFill>
                <a:srgbClr val="000000"/>
              </a:solidFill>
              <a:latin typeface="Arial"/>
            </a:endParaRPr>
          </a:p>
        </p:txBody>
      </p:sp>
      <p:pic>
        <p:nvPicPr>
          <p:cNvPr id="93" name="Google Shape;154;p28" descr=""/>
          <p:cNvPicPr/>
          <p:nvPr/>
        </p:nvPicPr>
        <p:blipFill>
          <a:blip r:embed="rId1"/>
          <a:stretch/>
        </p:blipFill>
        <p:spPr>
          <a:xfrm>
            <a:off x="206280" y="231480"/>
            <a:ext cx="1412280" cy="316080"/>
          </a:xfrm>
          <a:prstGeom prst="rect">
            <a:avLst/>
          </a:prstGeom>
          <a:ln w="0">
            <a:noFill/>
          </a:ln>
        </p:spPr>
      </p:pic>
      <p:sp>
        <p:nvSpPr>
          <p:cNvPr id="94" name="Google Shape;155;p28"/>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Monthly data</a:t>
            </a:r>
            <a:endParaRPr b="0" lang="en-US" sz="4000" spc="-1" strike="noStrike">
              <a:solidFill>
                <a:srgbClr val="000000"/>
              </a:solidFill>
              <a:latin typeface="Arial"/>
            </a:endParaRPr>
          </a:p>
        </p:txBody>
      </p:sp>
      <p:sp>
        <p:nvSpPr>
          <p:cNvPr id="95" name="Google Shape;156;p28"/>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CFA2CB1B-D963-4384-8E00-D25D62DDC6C3}"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pic>
        <p:nvPicPr>
          <p:cNvPr id="96" name="" descr=""/>
          <p:cNvPicPr/>
          <p:nvPr/>
        </p:nvPicPr>
        <p:blipFill>
          <a:blip r:embed="rId2"/>
          <a:stretch/>
        </p:blipFill>
        <p:spPr>
          <a:xfrm>
            <a:off x="1074600" y="691560"/>
            <a:ext cx="6994800" cy="54748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176;p30_0"/>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98" name="Google Shape;177;p30_0"/>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99" name="Google Shape;178;p30_0"/>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0" name="Google Shape;179;p30_0"/>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1" name="Google Shape;180;p30_0"/>
          <p:cNvSpPr/>
          <p:nvPr/>
        </p:nvSpPr>
        <p:spPr>
          <a:xfrm>
            <a:off x="1590840" y="2460960"/>
            <a:ext cx="5961600" cy="31993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spcBef>
                <a:spcPts val="601"/>
              </a:spcBef>
              <a:tabLst>
                <a:tab algn="l" pos="0"/>
              </a:tabLst>
            </a:pPr>
            <a:endParaRPr b="0" lang="en-US" sz="1800" spc="-1" strike="noStrike">
              <a:solidFill>
                <a:srgbClr val="000000"/>
              </a:solidFill>
              <a:latin typeface="Arial"/>
            </a:endParaRPr>
          </a:p>
        </p:txBody>
      </p:sp>
      <p:pic>
        <p:nvPicPr>
          <p:cNvPr id="102" name="Google Shape;181;p30_0" descr=""/>
          <p:cNvPicPr/>
          <p:nvPr/>
        </p:nvPicPr>
        <p:blipFill>
          <a:blip r:embed="rId1"/>
          <a:stretch/>
        </p:blipFill>
        <p:spPr>
          <a:xfrm>
            <a:off x="206280" y="231480"/>
            <a:ext cx="1412280" cy="316080"/>
          </a:xfrm>
          <a:prstGeom prst="rect">
            <a:avLst/>
          </a:prstGeom>
          <a:ln w="0">
            <a:noFill/>
          </a:ln>
        </p:spPr>
      </p:pic>
      <p:sp>
        <p:nvSpPr>
          <p:cNvPr id="103" name="Google Shape;182;p30_0"/>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Activity in the past year</a:t>
            </a:r>
            <a:endParaRPr b="0" lang="en-US" sz="4000" spc="-1" strike="noStrike">
              <a:solidFill>
                <a:srgbClr val="000000"/>
              </a:solidFill>
              <a:latin typeface="Arial"/>
            </a:endParaRPr>
          </a:p>
        </p:txBody>
      </p:sp>
      <p:sp>
        <p:nvSpPr>
          <p:cNvPr id="104" name="Google Shape;183;p30_0"/>
          <p:cNvSpPr/>
          <p:nvPr/>
        </p:nvSpPr>
        <p:spPr>
          <a:xfrm>
            <a:off x="355680" y="1789560"/>
            <a:ext cx="8431920" cy="363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05" name="Google Shape;184;p30_0"/>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FC789E12-03EE-41FF-B225-E93A3AF56CC3}"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
        <p:nvSpPr>
          <p:cNvPr id="106" name=""/>
          <p:cNvSpPr txBox="1"/>
          <p:nvPr/>
        </p:nvSpPr>
        <p:spPr>
          <a:xfrm>
            <a:off x="685800" y="2359800"/>
            <a:ext cx="7772400" cy="213876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solidFill>
                  <a:srgbClr val="000000"/>
                </a:solidFill>
                <a:latin typeface="Arial"/>
              </a:rPr>
              <a:t>Data gaps emails sent to data managers for calendar 2020/2021</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BPK files from 2020 retrieved</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KAP files from 2020/2021 retrieved</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HOK/HKW files from 2021 retrieved</a:t>
            </a:r>
            <a:endParaRPr b="0" lang="en-US" sz="1800" spc="-1" strike="noStrike">
              <a:solidFill>
                <a:srgbClr val="000000"/>
              </a:solidFill>
              <a:latin typeface="Arial"/>
            </a:endParaRPr>
          </a:p>
          <a:p>
            <a:pPr lvl="1" marL="432000" indent="-216000">
              <a:buClr>
                <a:srgbClr val="000000"/>
              </a:buClr>
              <a:buSzPct val="45000"/>
              <a:buFont typeface="Wingdings" charset="2"/>
              <a:buChar char=""/>
            </a:pPr>
            <a:r>
              <a:rPr b="0" lang="en-US" sz="1800" spc="-1" strike="noStrike">
                <a:solidFill>
                  <a:srgbClr val="000000"/>
                </a:solidFill>
                <a:latin typeface="Arial"/>
              </a:rPr>
              <a:t>DCE/DCN files from 2021 retrieved</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rPr>
              <a:t>FRDR repository for 2021 data published</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rPr>
              <a:t>FRDR repository for 2020 data published</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Google Shape;176;p30_ 1"/>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08" name="Google Shape;177;p30_ 1"/>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09" name="Google Shape;178;p30_ 1"/>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0" name="Google Shape;179;p30_ 1"/>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1" name="Google Shape;180;p30_ 1"/>
          <p:cNvSpPr/>
          <p:nvPr/>
        </p:nvSpPr>
        <p:spPr>
          <a:xfrm>
            <a:off x="1590840" y="2460960"/>
            <a:ext cx="5961600" cy="319932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12" name="Google Shape;181;p30_ 1" descr=""/>
          <p:cNvPicPr/>
          <p:nvPr/>
        </p:nvPicPr>
        <p:blipFill>
          <a:blip r:embed="rId1"/>
          <a:stretch/>
        </p:blipFill>
        <p:spPr>
          <a:xfrm>
            <a:off x="206280" y="231480"/>
            <a:ext cx="1412280" cy="316080"/>
          </a:xfrm>
          <a:prstGeom prst="rect">
            <a:avLst/>
          </a:prstGeom>
          <a:ln w="0">
            <a:noFill/>
          </a:ln>
        </p:spPr>
      </p:pic>
      <p:sp>
        <p:nvSpPr>
          <p:cNvPr id="113" name="Google Shape;182;p30_ 1"/>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Activity in the past year</a:t>
            </a:r>
            <a:endParaRPr b="0" lang="en-US" sz="4000" spc="-1" strike="noStrike">
              <a:solidFill>
                <a:srgbClr val="000000"/>
              </a:solidFill>
              <a:latin typeface="Arial"/>
            </a:endParaRPr>
          </a:p>
        </p:txBody>
      </p:sp>
      <p:sp>
        <p:nvSpPr>
          <p:cNvPr id="114" name="Google Shape;183;p30_ 1"/>
          <p:cNvSpPr/>
          <p:nvPr/>
        </p:nvSpPr>
        <p:spPr>
          <a:xfrm>
            <a:off x="355680" y="1789560"/>
            <a:ext cx="8431920" cy="363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15" name="Google Shape;184;p30_ 1"/>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46D3B0A8-7C11-4784-9E00-4BC3DB6781F1}"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
        <p:nvSpPr>
          <p:cNvPr id="116" name=""/>
          <p:cNvSpPr txBox="1"/>
          <p:nvPr/>
        </p:nvSpPr>
        <p:spPr>
          <a:xfrm>
            <a:off x="866160" y="2360160"/>
            <a:ext cx="7412040" cy="21380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solidFill>
                  <a:srgbClr val="000000"/>
                </a:solidFill>
                <a:latin typeface="Arial"/>
              </a:rPr>
              <a:t>DDWG repository charter/membership and other docs updated</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USASK storage allocation was applied for and received (100TB)</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Monthly automated comparisons of USASK to BAS/NSSC implemented</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Visual tool for comparisons built and on superdarn.ca</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One unscheduled downtime in December 2022 for USASK mirror</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One scheduled downtime in March 2023 for USASK mirror</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Google Shape;176;p30_ 2"/>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18" name="Google Shape;177;p30_ 2"/>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19" name="Google Shape;178;p30_ 2"/>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0" name="Google Shape;179;p30_ 2"/>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1" name="Google Shape;180;p30_ 2"/>
          <p:cNvSpPr/>
          <p:nvPr/>
        </p:nvSpPr>
        <p:spPr>
          <a:xfrm>
            <a:off x="1590840" y="2460960"/>
            <a:ext cx="5961600" cy="319932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22" name="Google Shape;181;p30_ 2" descr=""/>
          <p:cNvPicPr/>
          <p:nvPr/>
        </p:nvPicPr>
        <p:blipFill>
          <a:blip r:embed="rId1"/>
          <a:stretch/>
        </p:blipFill>
        <p:spPr>
          <a:xfrm>
            <a:off x="206280" y="231480"/>
            <a:ext cx="1412280" cy="316080"/>
          </a:xfrm>
          <a:prstGeom prst="rect">
            <a:avLst/>
          </a:prstGeom>
          <a:ln w="0">
            <a:noFill/>
          </a:ln>
        </p:spPr>
      </p:pic>
      <p:sp>
        <p:nvSpPr>
          <p:cNvPr id="123" name="Google Shape;182;p30_ 2"/>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Activity in the past year: BAS</a:t>
            </a:r>
            <a:endParaRPr b="0" lang="en-US" sz="4000" spc="-1" strike="noStrike">
              <a:solidFill>
                <a:srgbClr val="000000"/>
              </a:solidFill>
              <a:latin typeface="Arial"/>
            </a:endParaRPr>
          </a:p>
        </p:txBody>
      </p:sp>
      <p:sp>
        <p:nvSpPr>
          <p:cNvPr id="124" name="Google Shape;183;p30_ 2"/>
          <p:cNvSpPr/>
          <p:nvPr/>
        </p:nvSpPr>
        <p:spPr>
          <a:xfrm>
            <a:off x="355680" y="1789560"/>
            <a:ext cx="8431920" cy="363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25" name="Google Shape;184;p30_ 2"/>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00750869-4EA7-41F4-97DF-D986FFFC71FB}"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
        <p:nvSpPr>
          <p:cNvPr id="126" name=""/>
          <p:cNvSpPr txBox="1"/>
          <p:nvPr/>
        </p:nvSpPr>
        <p:spPr>
          <a:xfrm>
            <a:off x="866160" y="2360160"/>
            <a:ext cx="7412040" cy="2394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solidFill>
                  <a:srgbClr val="000000"/>
                </a:solidFill>
                <a:latin typeface="Arial"/>
              </a:rPr>
              <a:t>JME data are now transferred from the NSSC mirror to BAS, rather than the JME PI staging server, as there were differences</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Updated BPK transfer to use new La Trobe staging server.</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Removed moribund La Trobe transfers (TIG, UNW).</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New transfers of Dartmouth ICE/ICW radar data.</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Re-enabled Dartmouth CVE/CVW transfers.</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Gaps in FIR data during October and December 2022, due to operational issues and radar maintenance.</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Google Shape;176;p30_ 3"/>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28" name="Google Shape;177;p30_ 3"/>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29" name="Google Shape;178;p30_ 3"/>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0" name="Google Shape;179;p30_ 3"/>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1" name="Google Shape;180;p30_ 3"/>
          <p:cNvSpPr/>
          <p:nvPr/>
        </p:nvSpPr>
        <p:spPr>
          <a:xfrm>
            <a:off x="1590840" y="2460960"/>
            <a:ext cx="5961600" cy="319932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32" name="Google Shape;181;p30_ 3" descr=""/>
          <p:cNvPicPr/>
          <p:nvPr/>
        </p:nvPicPr>
        <p:blipFill>
          <a:blip r:embed="rId1"/>
          <a:stretch/>
        </p:blipFill>
        <p:spPr>
          <a:xfrm>
            <a:off x="206280" y="231480"/>
            <a:ext cx="1412280" cy="316080"/>
          </a:xfrm>
          <a:prstGeom prst="rect">
            <a:avLst/>
          </a:prstGeom>
          <a:ln w="0">
            <a:noFill/>
          </a:ln>
        </p:spPr>
      </p:pic>
      <p:sp>
        <p:nvSpPr>
          <p:cNvPr id="133" name="Google Shape;182;p30_ 3"/>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Update from Mikko: LYR</a:t>
            </a:r>
            <a:endParaRPr b="0" lang="en-US" sz="4000" spc="-1" strike="noStrike">
              <a:solidFill>
                <a:srgbClr val="000000"/>
              </a:solidFill>
              <a:latin typeface="Arial"/>
            </a:endParaRPr>
          </a:p>
        </p:txBody>
      </p:sp>
      <p:sp>
        <p:nvSpPr>
          <p:cNvPr id="134" name="Google Shape;183;p30_ 3"/>
          <p:cNvSpPr/>
          <p:nvPr/>
        </p:nvSpPr>
        <p:spPr>
          <a:xfrm>
            <a:off x="355680" y="1789560"/>
            <a:ext cx="8431920" cy="363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35" name="Google Shape;184;p30_ 3"/>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73B311CF-2EFA-4548-BD02-BB0FC36EC102}"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sp>
        <p:nvSpPr>
          <p:cNvPr id="136" name=""/>
          <p:cNvSpPr txBox="1"/>
          <p:nvPr/>
        </p:nvSpPr>
        <p:spPr>
          <a:xfrm>
            <a:off x="0" y="2057400"/>
            <a:ext cx="9144000" cy="27432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Re-commissioning of the radar started 12 May 2023 with the airport interlock system in place</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The new dataflow from LYR to BAS will incorporate local quality checks (thanks for the scripts, btw.) We’ll need to discuss the staging of fresh data with Paul.</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We will try to run the nominal schedules from June forwards, but may or may not distribute the data depending on what we find out during test runs. There will also be interrupts in the operation due to calibration, antenna repair, hardware troubleshooting etc.</a:t>
            </a: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Normal operations expected in August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Google Shape;190;p31"/>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38" name="Google Shape;191;p31"/>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39" name="Google Shape;192;p31"/>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0" name="Google Shape;193;p31"/>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41" name="Google Shape;194;p31" descr=""/>
          <p:cNvPicPr/>
          <p:nvPr/>
        </p:nvPicPr>
        <p:blipFill>
          <a:blip r:embed="rId1"/>
          <a:stretch/>
        </p:blipFill>
        <p:spPr>
          <a:xfrm>
            <a:off x="206280" y="231480"/>
            <a:ext cx="1412280" cy="316080"/>
          </a:xfrm>
          <a:prstGeom prst="rect">
            <a:avLst/>
          </a:prstGeom>
          <a:ln w="0">
            <a:noFill/>
          </a:ln>
        </p:spPr>
      </p:pic>
      <p:sp>
        <p:nvSpPr>
          <p:cNvPr id="142" name="Google Shape;195;p31"/>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Outstanding Issues &amp; Discussions</a:t>
            </a:r>
            <a:endParaRPr b="0" lang="en-US" sz="4000" spc="-1" strike="noStrike">
              <a:solidFill>
                <a:srgbClr val="000000"/>
              </a:solidFill>
              <a:latin typeface="Arial"/>
            </a:endParaRPr>
          </a:p>
        </p:txBody>
      </p:sp>
      <p:sp>
        <p:nvSpPr>
          <p:cNvPr id="143" name="Google Shape;196;p31"/>
          <p:cNvSpPr/>
          <p:nvPr/>
        </p:nvSpPr>
        <p:spPr>
          <a:xfrm>
            <a:off x="864000" y="1599840"/>
            <a:ext cx="7415280" cy="424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000" spc="-1" strike="noStrike">
              <a:solidFill>
                <a:srgbClr val="000000"/>
              </a:solidFill>
              <a:latin typeface="Arial"/>
            </a:endParaRPr>
          </a:p>
          <a:p>
            <a:pPr>
              <a:lnSpc>
                <a:spcPct val="100000"/>
              </a:lnSpc>
            </a:pPr>
            <a:r>
              <a:rPr b="0" lang="en-CA" sz="2000" spc="-1" strike="noStrike">
                <a:solidFill>
                  <a:srgbClr val="000000"/>
                </a:solidFill>
                <a:latin typeface="Arial"/>
                <a:ea typeface="Arial"/>
              </a:rPr>
              <a:t>Differences between mirrors: see </a:t>
            </a:r>
            <a:r>
              <a:rPr b="0" lang="en-CA" sz="2000" spc="-1" strike="noStrike">
                <a:solidFill>
                  <a:srgbClr val="000000"/>
                </a:solidFill>
                <a:latin typeface="Arial"/>
                <a:ea typeface="Arial"/>
                <a:hlinkClick r:id="rId2"/>
              </a:rPr>
              <a:t>https://superdarn.ca/server-status</a:t>
            </a:r>
            <a:r>
              <a:rPr b="0" lang="en-CA" sz="2000" spc="-1" strike="noStrike">
                <a:solidFill>
                  <a:srgbClr val="000000"/>
                </a:solidFill>
                <a:latin typeface="Arial"/>
                <a:ea typeface="Arial"/>
              </a:rPr>
              <a:t>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44" name="Google Shape;197;p31"/>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849EA3E0-0162-418A-8CE7-8E7852C3D232}"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pic>
        <p:nvPicPr>
          <p:cNvPr id="145" name="" descr=""/>
          <p:cNvPicPr/>
          <p:nvPr/>
        </p:nvPicPr>
        <p:blipFill>
          <a:blip r:embed="rId3"/>
          <a:stretch/>
        </p:blipFill>
        <p:spPr>
          <a:xfrm>
            <a:off x="0" y="2945160"/>
            <a:ext cx="9143640" cy="2998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190;p 1"/>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47" name="Google Shape;191;p 1"/>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48" name="Google Shape;192;p 1"/>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9" name="Google Shape;193;p 1"/>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50" name="Google Shape;194;p 1" descr=""/>
          <p:cNvPicPr/>
          <p:nvPr/>
        </p:nvPicPr>
        <p:blipFill>
          <a:blip r:embed="rId1"/>
          <a:stretch/>
        </p:blipFill>
        <p:spPr>
          <a:xfrm>
            <a:off x="206280" y="231480"/>
            <a:ext cx="1412280" cy="316080"/>
          </a:xfrm>
          <a:prstGeom prst="rect">
            <a:avLst/>
          </a:prstGeom>
          <a:ln w="0">
            <a:noFill/>
          </a:ln>
        </p:spPr>
      </p:pic>
      <p:sp>
        <p:nvSpPr>
          <p:cNvPr id="151" name="Google Shape;195;p 1"/>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Outstanding Issues &amp; Discussions</a:t>
            </a:r>
            <a:endParaRPr b="0" lang="en-US" sz="4000" spc="-1" strike="noStrike">
              <a:solidFill>
                <a:srgbClr val="000000"/>
              </a:solidFill>
              <a:latin typeface="Arial"/>
            </a:endParaRPr>
          </a:p>
        </p:txBody>
      </p:sp>
      <p:sp>
        <p:nvSpPr>
          <p:cNvPr id="152" name="Google Shape;197;p 1"/>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9C0BA2A1-FA99-40E1-BDE4-16552B4AEE94}"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pic>
        <p:nvPicPr>
          <p:cNvPr id="153" name="" descr=""/>
          <p:cNvPicPr/>
          <p:nvPr/>
        </p:nvPicPr>
        <p:blipFill>
          <a:blip r:embed="rId2"/>
          <a:stretch/>
        </p:blipFill>
        <p:spPr>
          <a:xfrm>
            <a:off x="-720" y="2185200"/>
            <a:ext cx="9143640" cy="3987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Google Shape;190;p 2"/>
          <p:cNvSpPr/>
          <p:nvPr/>
        </p:nvSpPr>
        <p:spPr>
          <a:xfrm>
            <a:off x="685800" y="6400800"/>
            <a:ext cx="8304840" cy="303840"/>
          </a:xfrm>
          <a:prstGeom prst="rect">
            <a:avLst/>
          </a:prstGeom>
          <a:noFill/>
          <a:ln w="0">
            <a:noFill/>
          </a:ln>
        </p:spPr>
        <p:style>
          <a:lnRef idx="0"/>
          <a:fillRef idx="0"/>
          <a:effectRef idx="0"/>
          <a:fontRef idx="minor"/>
        </p:style>
        <p:txBody>
          <a:bodyPr lIns="0" rIns="0" tIns="45000" bIns="45000" anchor="t">
            <a:noAutofit/>
          </a:bodyPr>
          <a:p>
            <a:pPr algn="ctr">
              <a:lnSpc>
                <a:spcPct val="100000"/>
              </a:lnSpc>
              <a:tabLst>
                <a:tab algn="l" pos="0"/>
              </a:tabLst>
            </a:pPr>
            <a:r>
              <a:rPr b="0" lang="en-CA" sz="1400" spc="-1" strike="noStrike">
                <a:solidFill>
                  <a:srgbClr val="a6a6a6"/>
                </a:solidFill>
                <a:latin typeface="Lucida Sans"/>
                <a:ea typeface="Lucida Sans"/>
              </a:rPr>
              <a:t>Superdarn.ca</a:t>
            </a:r>
            <a:endParaRPr b="0" lang="en-US" sz="1400" spc="-1" strike="noStrike">
              <a:solidFill>
                <a:srgbClr val="000000"/>
              </a:solidFill>
              <a:latin typeface="Arial"/>
            </a:endParaRPr>
          </a:p>
        </p:txBody>
      </p:sp>
      <p:sp>
        <p:nvSpPr>
          <p:cNvPr id="155" name="Google Shape;191;p 2"/>
          <p:cNvSpPr/>
          <p:nvPr/>
        </p:nvSpPr>
        <p:spPr>
          <a:xfrm>
            <a:off x="1752480" y="228600"/>
            <a:ext cx="7237800" cy="303840"/>
          </a:xfrm>
          <a:prstGeom prst="rect">
            <a:avLst/>
          </a:prstGeom>
          <a:noFill/>
          <a:ln w="0">
            <a:noFill/>
          </a:ln>
        </p:spPr>
        <p:style>
          <a:lnRef idx="0"/>
          <a:fillRef idx="0"/>
          <a:effectRef idx="0"/>
          <a:fontRef idx="minor"/>
        </p:style>
        <p:txBody>
          <a:bodyPr lIns="0" rIns="0" tIns="45000" bIns="45000" anchor="t">
            <a:noAutofit/>
          </a:bodyPr>
          <a:p>
            <a:pPr algn="r">
              <a:lnSpc>
                <a:spcPct val="95000"/>
              </a:lnSpc>
            </a:pPr>
            <a:r>
              <a:rPr b="1" lang="en-CA" sz="1200" spc="-1" strike="noStrike">
                <a:solidFill>
                  <a:srgbClr val="a6a6a6"/>
                </a:solidFill>
                <a:latin typeface="Lucida Sans"/>
                <a:ea typeface="Lucida Sans"/>
              </a:rPr>
              <a:t>DDWG report SuperDARN Workshop 2021</a:t>
            </a:r>
            <a:endParaRPr b="0" lang="en-US" sz="1200" spc="-1" strike="noStrike">
              <a:solidFill>
                <a:srgbClr val="000000"/>
              </a:solidFill>
              <a:latin typeface="Arial"/>
            </a:endParaRPr>
          </a:p>
        </p:txBody>
      </p:sp>
      <p:sp>
        <p:nvSpPr>
          <p:cNvPr id="156" name="Google Shape;192;p 2"/>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7" name="Google Shape;193;p 2"/>
          <p:cNvSpPr/>
          <p:nvPr/>
        </p:nvSpPr>
        <p:spPr>
          <a:xfrm>
            <a:off x="0" y="1851120"/>
            <a:ext cx="9142920" cy="6084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58" name="Google Shape;194;p 2" descr=""/>
          <p:cNvPicPr/>
          <p:nvPr/>
        </p:nvPicPr>
        <p:blipFill>
          <a:blip r:embed="rId1"/>
          <a:stretch/>
        </p:blipFill>
        <p:spPr>
          <a:xfrm>
            <a:off x="206280" y="231480"/>
            <a:ext cx="1412280" cy="316080"/>
          </a:xfrm>
          <a:prstGeom prst="rect">
            <a:avLst/>
          </a:prstGeom>
          <a:ln w="0">
            <a:noFill/>
          </a:ln>
        </p:spPr>
      </p:pic>
      <p:sp>
        <p:nvSpPr>
          <p:cNvPr id="159" name="Google Shape;195;p 2"/>
          <p:cNvSpPr/>
          <p:nvPr/>
        </p:nvSpPr>
        <p:spPr>
          <a:xfrm>
            <a:off x="0" y="990720"/>
            <a:ext cx="9142920" cy="608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CA" sz="4000" spc="-1" strike="noStrike">
                <a:solidFill>
                  <a:srgbClr val="93b213"/>
                </a:solidFill>
                <a:latin typeface="Calibri"/>
                <a:ea typeface="Calibri"/>
              </a:rPr>
              <a:t>Outstanding Issues &amp; Discussions</a:t>
            </a:r>
            <a:endParaRPr b="0" lang="en-US" sz="4000" spc="-1" strike="noStrike">
              <a:solidFill>
                <a:srgbClr val="000000"/>
              </a:solidFill>
              <a:latin typeface="Arial"/>
            </a:endParaRPr>
          </a:p>
        </p:txBody>
      </p:sp>
      <p:sp>
        <p:nvSpPr>
          <p:cNvPr id="160" name="Google Shape;197;p 2"/>
          <p:cNvSpPr/>
          <p:nvPr/>
        </p:nvSpPr>
        <p:spPr>
          <a:xfrm>
            <a:off x="8556840" y="6333120"/>
            <a:ext cx="547920" cy="52416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fld id="{5CBB10EC-188F-460A-BB70-C4DD0DE01C17}" type="slidenum">
              <a:rPr b="0" lang="en-CA" sz="1300" spc="-1" strike="noStrike">
                <a:solidFill>
                  <a:srgbClr val="000000"/>
                </a:solidFill>
                <a:latin typeface="Arial"/>
                <a:ea typeface="Arial"/>
              </a:rPr>
              <a:t>&lt;number&gt;</a:t>
            </a:fld>
            <a:endParaRPr b="0" lang="en-US" sz="1300" spc="-1" strike="noStrike">
              <a:solidFill>
                <a:srgbClr val="000000"/>
              </a:solidFill>
              <a:latin typeface="Arial"/>
            </a:endParaRPr>
          </a:p>
        </p:txBody>
      </p:sp>
      <p:pic>
        <p:nvPicPr>
          <p:cNvPr id="161" name="" descr=""/>
          <p:cNvPicPr/>
          <p:nvPr/>
        </p:nvPicPr>
        <p:blipFill>
          <a:blip r:embed="rId2"/>
          <a:stretch/>
        </p:blipFill>
        <p:spPr>
          <a:xfrm>
            <a:off x="29880" y="1693080"/>
            <a:ext cx="9143640" cy="4479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d4e53"/>
      </a:dk2>
      <a:lt2>
        <a:srgbClr val="d6d6d3"/>
      </a:lt2>
      <a:accent1>
        <a:srgbClr val="417630"/>
      </a:accent1>
      <a:accent2>
        <a:srgbClr val="c8c8c8"/>
      </a:accent2>
      <a:accent3>
        <a:srgbClr val="bed600"/>
      </a:accent3>
      <a:accent4>
        <a:srgbClr val="323232"/>
      </a:accent4>
      <a:accent5>
        <a:srgbClr val="ecf15e"/>
      </a:accent5>
      <a:accent6>
        <a:srgbClr val="0c6b41"/>
      </a:accent6>
      <a:hlink>
        <a:srgbClr val="417630"/>
      </a:hlink>
      <a:folHlink>
        <a:srgbClr val="7195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d4e53"/>
      </a:dk2>
      <a:lt2>
        <a:srgbClr val="d6d6d3"/>
      </a:lt2>
      <a:accent1>
        <a:srgbClr val="417630"/>
      </a:accent1>
      <a:accent2>
        <a:srgbClr val="c8c8c8"/>
      </a:accent2>
      <a:accent3>
        <a:srgbClr val="bed600"/>
      </a:accent3>
      <a:accent4>
        <a:srgbClr val="323232"/>
      </a:accent4>
      <a:accent5>
        <a:srgbClr val="ecf15e"/>
      </a:accent5>
      <a:accent6>
        <a:srgbClr val="0c6b41"/>
      </a:accent6>
      <a:hlink>
        <a:srgbClr val="417630"/>
      </a:hlink>
      <a:folHlink>
        <a:srgbClr val="7195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TotalTime>
  <Application>LibreOffice/7.4.3.2$Linux_X86_64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2023-05-17T00:35:37Z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