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7C816B-280C-4165-ADEC-F6F90D873412}">
  <a:tblStyle styleId="{A67C816B-280C-4165-ADEC-F6F90D8734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Mono-bold.fntdata"/><Relationship Id="rId10" Type="http://schemas.openxmlformats.org/officeDocument/2006/relationships/slide" Target="slides/slide4.xml"/><Relationship Id="rId21" Type="http://schemas.openxmlformats.org/officeDocument/2006/relationships/font" Target="fonts/RobotoMono-regular.fntdata"/><Relationship Id="rId13" Type="http://schemas.openxmlformats.org/officeDocument/2006/relationships/slide" Target="slides/slide7.xml"/><Relationship Id="rId24" Type="http://schemas.openxmlformats.org/officeDocument/2006/relationships/font" Target="fonts/RobotoMono-boldItalic.fntdata"/><Relationship Id="rId12" Type="http://schemas.openxmlformats.org/officeDocument/2006/relationships/slide" Target="slides/slide6.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nvSpPr>
        <p:spPr>
          <a:xfrm>
            <a:off x="3886200" y="868680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137" name="Google Shape;137;p1:notes"/>
          <p:cNvSpPr txBox="1"/>
          <p:nvPr>
            <p:ph idx="1" type="body"/>
          </p:nvPr>
        </p:nvSpPr>
        <p:spPr>
          <a:xfrm>
            <a:off x="914400" y="4343400"/>
            <a:ext cx="5028840" cy="411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ae06b06de_1_58: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52" name="Google Shape;252;g5ae06b06de_1_58: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53" name="Google Shape;253;g5ae06b06de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8:notes"/>
          <p:cNvSpPr txBox="1"/>
          <p:nvPr/>
        </p:nvSpPr>
        <p:spPr>
          <a:xfrm>
            <a:off x="3886200" y="868680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65" name="Google Shape;265;p8:notes"/>
          <p:cNvSpPr txBox="1"/>
          <p:nvPr>
            <p:ph idx="1" type="body"/>
          </p:nvPr>
        </p:nvSpPr>
        <p:spPr>
          <a:xfrm>
            <a:off x="914400" y="4343400"/>
            <a:ext cx="5028840" cy="411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66" name="Google Shape;2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ae06b06de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ae06b06d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ae06b06de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ae06b06d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5ae06b06de_1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ae06b06de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adc5e0248_0_4: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146" name="Google Shape;146;g3adc5e0248_0_4: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147" name="Google Shape;147;g3adc5e024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notes"/>
          <p:cNvSpPr txBox="1"/>
          <p:nvPr/>
        </p:nvSpPr>
        <p:spPr>
          <a:xfrm>
            <a:off x="3886200" y="868680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160" name="Google Shape;160;p2:notes"/>
          <p:cNvSpPr txBox="1"/>
          <p:nvPr>
            <p:ph idx="1" type="body"/>
          </p:nvPr>
        </p:nvSpPr>
        <p:spPr>
          <a:xfrm>
            <a:off x="914400" y="4343400"/>
            <a:ext cx="5028840" cy="411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5:notes"/>
          <p:cNvSpPr txBox="1"/>
          <p:nvPr/>
        </p:nvSpPr>
        <p:spPr>
          <a:xfrm>
            <a:off x="3886200" y="868680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173" name="Google Shape;173;p5:notes"/>
          <p:cNvSpPr txBox="1"/>
          <p:nvPr>
            <p:ph idx="1" type="body"/>
          </p:nvPr>
        </p:nvSpPr>
        <p:spPr>
          <a:xfrm>
            <a:off x="914400" y="4343400"/>
            <a:ext cx="5028840" cy="411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6:notes"/>
          <p:cNvSpPr txBox="1"/>
          <p:nvPr/>
        </p:nvSpPr>
        <p:spPr>
          <a:xfrm>
            <a:off x="3886200" y="868680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187" name="Google Shape;187;p6:notes"/>
          <p:cNvSpPr txBox="1"/>
          <p:nvPr>
            <p:ph idx="1" type="body"/>
          </p:nvPr>
        </p:nvSpPr>
        <p:spPr>
          <a:xfrm>
            <a:off x="914400" y="4343400"/>
            <a:ext cx="5028840" cy="411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7dbe7c276_0_63: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00" name="Google Shape;200;g37dbe7c276_0_63: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01" name="Google Shape;201;g37dbe7c27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ae06b06de_1_20: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13" name="Google Shape;213;g5ae06b06de_1_20: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14" name="Google Shape;214;g5ae06b06de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ae06b06de_1_32: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26" name="Google Shape;226;g5ae06b06de_1_32: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27" name="Google Shape;227;g5ae06b06de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ae06b06de_1_46:notes"/>
          <p:cNvSpPr txBox="1"/>
          <p:nvPr/>
        </p:nvSpPr>
        <p:spPr>
          <a:xfrm>
            <a:off x="3886200" y="8686800"/>
            <a:ext cx="2971500" cy="456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CA" sz="1200" strike="noStrike">
                <a:solidFill>
                  <a:srgbClr val="000000"/>
                </a:solidFill>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
        <p:nvSpPr>
          <p:cNvPr id="239" name="Google Shape;239;g5ae06b06de_1_46:notes"/>
          <p:cNvSpPr txBox="1"/>
          <p:nvPr>
            <p:ph idx="1" type="body"/>
          </p:nvPr>
        </p:nvSpPr>
        <p:spPr>
          <a:xfrm>
            <a:off x="914400" y="4343400"/>
            <a:ext cx="5028900" cy="411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000" u="none" cap="none" strike="noStrike">
              <a:latin typeface="Arial"/>
              <a:ea typeface="Arial"/>
              <a:cs typeface="Arial"/>
              <a:sym typeface="Arial"/>
            </a:endParaRPr>
          </a:p>
        </p:txBody>
      </p:sp>
      <p:sp>
        <p:nvSpPr>
          <p:cNvPr id="240" name="Google Shape;240;g5ae06b06de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0" name="Shape 10"/>
        <p:cNvGrpSpPr/>
        <p:nvPr/>
      </p:nvGrpSpPr>
      <p:grpSpPr>
        <a:xfrm>
          <a:off x="0" y="0"/>
          <a:ext cx="0" cy="0"/>
          <a:chOff x="0" y="0"/>
          <a:chExt cx="0" cy="0"/>
        </a:xfrm>
      </p:grpSpPr>
      <p:sp>
        <p:nvSpPr>
          <p:cNvPr id="11" name="Google Shape;11;p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Google Shape;51;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2" name="Google Shape;52;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4" name="Shape 54"/>
        <p:cNvGrpSpPr/>
        <p:nvPr/>
      </p:nvGrpSpPr>
      <p:grpSpPr>
        <a:xfrm>
          <a:off x="0" y="0"/>
          <a:ext cx="0" cy="0"/>
          <a:chOff x="0" y="0"/>
          <a:chExt cx="0" cy="0"/>
        </a:xfrm>
      </p:grpSpPr>
      <p:sp>
        <p:nvSpPr>
          <p:cNvPr id="55" name="Google Shape;55;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7" name="Google Shape;57;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8" name="Google Shape;58;p1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9" name="Google Shape;59;p12"/>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61" name="Shape 61"/>
        <p:cNvGrpSpPr/>
        <p:nvPr/>
      </p:nvGrpSpPr>
      <p:grpSpPr>
        <a:xfrm>
          <a:off x="0" y="0"/>
          <a:ext cx="0" cy="0"/>
          <a:chOff x="0" y="0"/>
          <a:chExt cx="0" cy="0"/>
        </a:xfrm>
      </p:grpSpPr>
      <p:sp>
        <p:nvSpPr>
          <p:cNvPr id="62" name="Google Shape;62;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3"/>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4" name="Google Shape;64;p13"/>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13"/>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6" name="Google Shape;66;p13"/>
          <p:cNvSpPr txBox="1"/>
          <p:nvPr>
            <p:ph idx="4"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13"/>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3"/>
          <p:cNvSpPr txBox="1"/>
          <p:nvPr>
            <p:ph idx="6"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5" name="Shape 75"/>
        <p:cNvGrpSpPr/>
        <p:nvPr/>
      </p:nvGrpSpPr>
      <p:grpSpPr>
        <a:xfrm>
          <a:off x="0" y="0"/>
          <a:ext cx="0" cy="0"/>
          <a:chOff x="0" y="0"/>
          <a:chExt cx="0" cy="0"/>
        </a:xfrm>
      </p:grpSpPr>
      <p:sp>
        <p:nvSpPr>
          <p:cNvPr id="76" name="Google Shape;76;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7" name="Shape 77"/>
        <p:cNvGrpSpPr/>
        <p:nvPr/>
      </p:nvGrpSpPr>
      <p:grpSpPr>
        <a:xfrm>
          <a:off x="0" y="0"/>
          <a:ext cx="0" cy="0"/>
          <a:chOff x="0" y="0"/>
          <a:chExt cx="0" cy="0"/>
        </a:xfrm>
      </p:grpSpPr>
      <p:sp>
        <p:nvSpPr>
          <p:cNvPr id="78" name="Google Shape;78;p1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9" name="Google Shape;79;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0" name="Google Shape;80;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1" name="Shape 81"/>
        <p:cNvGrpSpPr/>
        <p:nvPr/>
      </p:nvGrpSpPr>
      <p:grpSpPr>
        <a:xfrm>
          <a:off x="0" y="0"/>
          <a:ext cx="0" cy="0"/>
          <a:chOff x="0" y="0"/>
          <a:chExt cx="0" cy="0"/>
        </a:xfrm>
      </p:grpSpPr>
      <p:sp>
        <p:nvSpPr>
          <p:cNvPr id="82" name="Google Shape;82;p1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3" name="Google Shape;83;p17"/>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4" name="Google Shape;84;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7" name="Google Shape;87;p18"/>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8" name="Google Shape;88;p1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9" name="Google Shape;89;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2" name="Google Shape;92;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93" name="Shape 93"/>
        <p:cNvGrpSpPr/>
        <p:nvPr/>
      </p:nvGrpSpPr>
      <p:grpSpPr>
        <a:xfrm>
          <a:off x="0" y="0"/>
          <a:ext cx="0" cy="0"/>
          <a:chOff x="0" y="0"/>
          <a:chExt cx="0" cy="0"/>
        </a:xfrm>
      </p:grpSpPr>
      <p:sp>
        <p:nvSpPr>
          <p:cNvPr id="94" name="Google Shape;94;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5" name="Google Shape;95;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6" name="Shape 96"/>
        <p:cNvGrpSpPr/>
        <p:nvPr/>
      </p:nvGrpSpPr>
      <p:grpSpPr>
        <a:xfrm>
          <a:off x="0" y="0"/>
          <a:ext cx="0" cy="0"/>
          <a:chOff x="0" y="0"/>
          <a:chExt cx="0" cy="0"/>
        </a:xfrm>
      </p:grpSpPr>
      <p:sp>
        <p:nvSpPr>
          <p:cNvPr id="97" name="Google Shape;97;p2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8" name="Google Shape;98;p21"/>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9" name="Google Shape;99;p21"/>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1"/>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02" name="Shape 102"/>
        <p:cNvGrpSpPr/>
        <p:nvPr/>
      </p:nvGrpSpPr>
      <p:grpSpPr>
        <a:xfrm>
          <a:off x="0" y="0"/>
          <a:ext cx="0" cy="0"/>
          <a:chOff x="0" y="0"/>
          <a:chExt cx="0" cy="0"/>
        </a:xfrm>
      </p:grpSpPr>
      <p:sp>
        <p:nvSpPr>
          <p:cNvPr id="103" name="Google Shape;103;p2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4" name="Google Shape;104;p22"/>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5" name="Google Shape;105;p2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2"/>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7" name="Google Shape;107;p2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08" name="Shape 108"/>
        <p:cNvGrpSpPr/>
        <p:nvPr/>
      </p:nvGrpSpPr>
      <p:grpSpPr>
        <a:xfrm>
          <a:off x="0" y="0"/>
          <a:ext cx="0" cy="0"/>
          <a:chOff x="0" y="0"/>
          <a:chExt cx="0" cy="0"/>
        </a:xfrm>
      </p:grpSpPr>
      <p:sp>
        <p:nvSpPr>
          <p:cNvPr id="109" name="Google Shape;109;p2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0" name="Google Shape;110;p23"/>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1" name="Google Shape;111;p23"/>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2" name="Google Shape;112;p23"/>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3" name="Google Shape;113;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14" name="Shape 114"/>
        <p:cNvGrpSpPr/>
        <p:nvPr/>
      </p:nvGrpSpPr>
      <p:grpSpPr>
        <a:xfrm>
          <a:off x="0" y="0"/>
          <a:ext cx="0" cy="0"/>
          <a:chOff x="0" y="0"/>
          <a:chExt cx="0" cy="0"/>
        </a:xfrm>
      </p:grpSpPr>
      <p:sp>
        <p:nvSpPr>
          <p:cNvPr id="115" name="Google Shape;115;p2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4"/>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4"/>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8" name="Google Shape;118;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19" name="Shape 119"/>
        <p:cNvGrpSpPr/>
        <p:nvPr/>
      </p:nvGrpSpPr>
      <p:grpSpPr>
        <a:xfrm>
          <a:off x="0" y="0"/>
          <a:ext cx="0" cy="0"/>
          <a:chOff x="0" y="0"/>
          <a:chExt cx="0" cy="0"/>
        </a:xfrm>
      </p:grpSpPr>
      <p:sp>
        <p:nvSpPr>
          <p:cNvPr id="120" name="Google Shape;120;p2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1" name="Google Shape;121;p2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2" name="Google Shape;122;p2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3" name="Google Shape;123;p25"/>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4" name="Google Shape;124;p25"/>
          <p:cNvSpPr txBox="1"/>
          <p:nvPr>
            <p:ph idx="4"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5" name="Google Shape;125;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26" name="Shape 126"/>
        <p:cNvGrpSpPr/>
        <p:nvPr/>
      </p:nvGrpSpPr>
      <p:grpSpPr>
        <a:xfrm>
          <a:off x="0" y="0"/>
          <a:ext cx="0" cy="0"/>
          <a:chOff x="0" y="0"/>
          <a:chExt cx="0" cy="0"/>
        </a:xfrm>
      </p:grpSpPr>
      <p:sp>
        <p:nvSpPr>
          <p:cNvPr id="127" name="Google Shape;127;p2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8" name="Google Shape;128;p26"/>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9" name="Google Shape;129;p26"/>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0" name="Google Shape;130;p26"/>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1" name="Google Shape;131;p26"/>
          <p:cNvSpPr txBox="1"/>
          <p:nvPr>
            <p:ph idx="4"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2" name="Google Shape;132;p26"/>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3" name="Google Shape;133;p26"/>
          <p:cNvSpPr txBox="1"/>
          <p:nvPr>
            <p:ph idx="6"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4" name="Google Shape;134;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Google Shape;19;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 name="Google Shape;23;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 name="Google Shape;24;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 name="Google Shape;33;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8"/>
          <p:cNvSpPr txBox="1"/>
          <p:nvPr>
            <p:ph idx="2"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8"/>
          <p:cNvSpPr txBox="1"/>
          <p:nvPr>
            <p:ph idx="3"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6" name="Google Shape;36;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2" name="Google Shape;42;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3" name="Shape 43"/>
        <p:cNvGrpSpPr/>
        <p:nvPr/>
      </p:nvGrpSpPr>
      <p:grpSpPr>
        <a:xfrm>
          <a:off x="0" y="0"/>
          <a:ext cx="0" cy="0"/>
          <a:chOff x="0" y="0"/>
          <a:chExt cx="0" cy="0"/>
        </a:xfrm>
      </p:grpSpPr>
      <p:sp>
        <p:nvSpPr>
          <p:cNvPr id="44" name="Google Shape;44;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5" name="Google Shape;45;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6" name="Google Shape;4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52280" y="6400800"/>
            <a:ext cx="441000" cy="313920"/>
          </a:xfrm>
          <a:prstGeom prst="rect">
            <a:avLst/>
          </a:prstGeom>
          <a:noFill/>
          <a:ln>
            <a:noFill/>
          </a:ln>
        </p:spPr>
      </p:pic>
      <p:sp>
        <p:nvSpPr>
          <p:cNvPr id="7" name="Google Shape;7;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0" name="Shape 70"/>
        <p:cNvGrpSpPr/>
        <p:nvPr/>
      </p:nvGrpSpPr>
      <p:grpSpPr>
        <a:xfrm>
          <a:off x="0" y="0"/>
          <a:ext cx="0" cy="0"/>
          <a:chOff x="0" y="0"/>
          <a:chExt cx="0" cy="0"/>
        </a:xfrm>
      </p:grpSpPr>
      <p:pic>
        <p:nvPicPr>
          <p:cNvPr id="71" name="Google Shape;71;p14"/>
          <p:cNvPicPr preferRelativeResize="0"/>
          <p:nvPr/>
        </p:nvPicPr>
        <p:blipFill rotWithShape="1">
          <a:blip r:embed="rId1">
            <a:alphaModFix/>
          </a:blip>
          <a:srcRect b="0" l="0" r="0" t="0"/>
          <a:stretch/>
        </p:blipFill>
        <p:spPr>
          <a:xfrm>
            <a:off x="152280" y="6400800"/>
            <a:ext cx="441000" cy="313920"/>
          </a:xfrm>
          <a:prstGeom prst="rect">
            <a:avLst/>
          </a:prstGeom>
          <a:noFill/>
          <a:ln>
            <a:noFill/>
          </a:ln>
        </p:spPr>
      </p:pic>
      <p:sp>
        <p:nvSpPr>
          <p:cNvPr id="72" name="Google Shape;72;p1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1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4" name="Google Shape;74;p14"/>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frdr.ca/rep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github.com/SuperDARNCanada/backscat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p:nvPr/>
        </p:nvSpPr>
        <p:spPr>
          <a:xfrm>
            <a:off x="0" y="1597680"/>
            <a:ext cx="9143640" cy="10663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CA" sz="4000" u="none" cap="none" strike="noStrike">
                <a:solidFill>
                  <a:srgbClr val="93B213"/>
                </a:solidFill>
                <a:latin typeface="Calibri"/>
                <a:ea typeface="Calibri"/>
                <a:cs typeface="Calibri"/>
                <a:sym typeface="Calibri"/>
              </a:rPr>
              <a:t>Data Distribution Working Group</a:t>
            </a:r>
            <a:endParaRPr b="0" i="0" sz="4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CA" sz="2000" u="none" cap="none" strike="noStrike">
                <a:solidFill>
                  <a:srgbClr val="4D4D4F"/>
                </a:solidFill>
                <a:latin typeface="Calibri"/>
                <a:ea typeface="Calibri"/>
                <a:cs typeface="Calibri"/>
                <a:sym typeface="Calibri"/>
              </a:rPr>
              <a:t>June </a:t>
            </a:r>
            <a:r>
              <a:rPr b="1" lang="en-CA" sz="2000">
                <a:solidFill>
                  <a:srgbClr val="4D4D4F"/>
                </a:solidFill>
                <a:latin typeface="Calibri"/>
                <a:ea typeface="Calibri"/>
                <a:cs typeface="Calibri"/>
                <a:sym typeface="Calibri"/>
              </a:rPr>
              <a:t>3</a:t>
            </a:r>
            <a:r>
              <a:rPr b="1" baseline="30000" lang="en-CA" sz="2000">
                <a:solidFill>
                  <a:srgbClr val="4D4D4F"/>
                </a:solidFill>
                <a:latin typeface="Calibri"/>
                <a:ea typeface="Calibri"/>
                <a:cs typeface="Calibri"/>
                <a:sym typeface="Calibri"/>
              </a:rPr>
              <a:t>rd</a:t>
            </a:r>
            <a:r>
              <a:rPr b="1" i="0" lang="en-CA" sz="2000" u="none" cap="none" strike="noStrike">
                <a:solidFill>
                  <a:srgbClr val="4D4D4F"/>
                </a:solidFill>
                <a:latin typeface="Calibri"/>
                <a:ea typeface="Calibri"/>
                <a:cs typeface="Calibri"/>
                <a:sym typeface="Calibri"/>
              </a:rPr>
              <a:t> 201</a:t>
            </a:r>
            <a:r>
              <a:rPr b="1" lang="en-CA" sz="2000">
                <a:solidFill>
                  <a:srgbClr val="4D4D4F"/>
                </a:solidFill>
                <a:latin typeface="Calibri"/>
                <a:ea typeface="Calibri"/>
                <a:cs typeface="Calibri"/>
                <a:sym typeface="Calibri"/>
              </a:rPr>
              <a:t>9</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CA" sz="2000" u="none" cap="none" strike="noStrike">
                <a:solidFill>
                  <a:srgbClr val="4D4D4F"/>
                </a:solidFill>
                <a:latin typeface="Calibri"/>
                <a:ea typeface="Calibri"/>
                <a:cs typeface="Calibri"/>
                <a:sym typeface="Calibri"/>
              </a:rPr>
              <a:t>Kevin Krieger</a:t>
            </a:r>
            <a:r>
              <a:rPr b="1" baseline="30000" i="0" lang="en-CA" sz="2000" u="none" cap="none" strike="noStrike">
                <a:solidFill>
                  <a:srgbClr val="4D4D4F"/>
                </a:solidFill>
                <a:latin typeface="Calibri"/>
                <a:ea typeface="Calibri"/>
                <a:cs typeface="Calibri"/>
                <a:sym typeface="Calibri"/>
              </a:rPr>
              <a:t>1</a:t>
            </a:r>
            <a:r>
              <a:rPr b="1" i="0" lang="en-CA" sz="2000" u="none" cap="none" strike="noStrike">
                <a:solidFill>
                  <a:srgbClr val="4D4D4F"/>
                </a:solidFill>
                <a:latin typeface="Calibri"/>
                <a:ea typeface="Calibri"/>
                <a:cs typeface="Calibri"/>
                <a:sym typeface="Calibri"/>
              </a:rPr>
              <a:t>, Kevin Sterne</a:t>
            </a:r>
            <a:r>
              <a:rPr b="1" baseline="30000" i="0" lang="en-CA" sz="2000" u="none" cap="none" strike="noStrike">
                <a:solidFill>
                  <a:srgbClr val="4D4D4F"/>
                </a:solidFill>
                <a:latin typeface="Calibri"/>
                <a:ea typeface="Calibri"/>
                <a:cs typeface="Calibri"/>
                <a:sym typeface="Calibri"/>
              </a:rPr>
              <a:t>2</a:t>
            </a:r>
            <a:r>
              <a:rPr b="1" i="0" lang="en-CA" sz="2000" u="none" cap="none" strike="noStrike">
                <a:solidFill>
                  <a:srgbClr val="4D4D4F"/>
                </a:solidFill>
                <a:latin typeface="Calibri"/>
                <a:ea typeface="Calibri"/>
                <a:cs typeface="Calibri"/>
                <a:sym typeface="Calibri"/>
              </a:rPr>
              <a:t>, Paul Breen</a:t>
            </a:r>
            <a:r>
              <a:rPr b="1" baseline="30000" i="0" lang="en-CA" sz="2000" u="none" cap="none" strike="noStrike">
                <a:solidFill>
                  <a:srgbClr val="4D4D4F"/>
                </a:solidFill>
                <a:latin typeface="Calibri"/>
                <a:ea typeface="Calibri"/>
                <a:cs typeface="Calibri"/>
                <a:sym typeface="Calibri"/>
              </a:rPr>
              <a:t>3</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i="0" lang="en-CA" sz="2000" u="none" cap="none" strike="noStrike">
                <a:solidFill>
                  <a:srgbClr val="4D4D4F"/>
                </a:solidFill>
                <a:latin typeface="Calibri"/>
                <a:ea typeface="Calibri"/>
                <a:cs typeface="Calibri"/>
                <a:sym typeface="Calibri"/>
              </a:rPr>
              <a:t>SuperDARN Workshop</a:t>
            </a:r>
            <a:endParaRPr b="0" i="0" sz="20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1" lang="en-CA" sz="2000">
                <a:solidFill>
                  <a:srgbClr val="4D4D4F"/>
                </a:solidFill>
                <a:latin typeface="Calibri"/>
                <a:ea typeface="Calibri"/>
                <a:cs typeface="Calibri"/>
                <a:sym typeface="Calibri"/>
              </a:rPr>
              <a:t>Japan</a:t>
            </a:r>
            <a:endParaRPr b="0" i="0" sz="2000" u="none" cap="none" strike="noStrike">
              <a:latin typeface="Arial"/>
              <a:ea typeface="Arial"/>
              <a:cs typeface="Arial"/>
              <a:sym typeface="Arial"/>
            </a:endParaRPr>
          </a:p>
        </p:txBody>
      </p:sp>
      <p:pic>
        <p:nvPicPr>
          <p:cNvPr id="141" name="Google Shape;141;p27"/>
          <p:cNvPicPr preferRelativeResize="0"/>
          <p:nvPr/>
        </p:nvPicPr>
        <p:blipFill rotWithShape="1">
          <a:blip r:embed="rId3">
            <a:alphaModFix/>
          </a:blip>
          <a:srcRect b="0" l="0" r="0" t="0"/>
          <a:stretch/>
        </p:blipFill>
        <p:spPr>
          <a:xfrm>
            <a:off x="3614760" y="3168000"/>
            <a:ext cx="1713240" cy="384120"/>
          </a:xfrm>
          <a:prstGeom prst="rect">
            <a:avLst/>
          </a:prstGeom>
          <a:noFill/>
          <a:ln>
            <a:noFill/>
          </a:ln>
        </p:spPr>
      </p:pic>
      <p:sp>
        <p:nvSpPr>
          <p:cNvPr id="142" name="Google Shape;142;p27"/>
          <p:cNvSpPr txBox="1"/>
          <p:nvPr/>
        </p:nvSpPr>
        <p:spPr>
          <a:xfrm>
            <a:off x="792000" y="6067080"/>
            <a:ext cx="7776000" cy="5569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CA" sz="1100" u="none" cap="none" strike="noStrike">
                <a:latin typeface="Arial"/>
                <a:ea typeface="Arial"/>
                <a:cs typeface="Arial"/>
                <a:sym typeface="Arial"/>
              </a:rPr>
              <a:t>1 – University of Saskatchewan</a:t>
            </a:r>
            <a:endParaRPr b="0" sz="1100" strike="noStrike">
              <a:latin typeface="Arial"/>
              <a:ea typeface="Arial"/>
              <a:cs typeface="Arial"/>
              <a:sym typeface="Arial"/>
            </a:endParaRPr>
          </a:p>
          <a:p>
            <a:pPr indent="0" lvl="0" marL="0" marR="0" rtl="0" algn="l">
              <a:spcBef>
                <a:spcPts val="0"/>
              </a:spcBef>
              <a:spcAft>
                <a:spcPts val="0"/>
              </a:spcAft>
              <a:buNone/>
            </a:pPr>
            <a:r>
              <a:rPr b="0" lang="en-CA" sz="1100" strike="noStrike">
                <a:latin typeface="Arial"/>
                <a:ea typeface="Arial"/>
                <a:cs typeface="Arial"/>
                <a:sym typeface="Arial"/>
              </a:rPr>
              <a:t>2 – Virginia Tech</a:t>
            </a:r>
            <a:endParaRPr b="0" sz="1100" strike="noStrike">
              <a:latin typeface="Arial"/>
              <a:ea typeface="Arial"/>
              <a:cs typeface="Arial"/>
              <a:sym typeface="Arial"/>
            </a:endParaRPr>
          </a:p>
          <a:p>
            <a:pPr indent="0" lvl="0" marL="0" marR="0" rtl="0" algn="l">
              <a:spcBef>
                <a:spcPts val="0"/>
              </a:spcBef>
              <a:spcAft>
                <a:spcPts val="0"/>
              </a:spcAft>
              <a:buNone/>
            </a:pPr>
            <a:r>
              <a:rPr b="0" lang="en-CA" sz="1100" strike="noStrike">
                <a:latin typeface="Arial"/>
                <a:ea typeface="Arial"/>
                <a:cs typeface="Arial"/>
                <a:sym typeface="Arial"/>
              </a:rPr>
              <a:t>3 – British Antarctic Survey</a:t>
            </a:r>
            <a:endParaRPr b="0" sz="1100" strike="noStrike">
              <a:latin typeface="Arial"/>
              <a:ea typeface="Arial"/>
              <a:cs typeface="Arial"/>
              <a:sym typeface="Arial"/>
            </a:endParaRPr>
          </a:p>
        </p:txBody>
      </p:sp>
      <p:sp>
        <p:nvSpPr>
          <p:cNvPr id="143" name="Google Shape;143;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56" name="Google Shape;256;p36"/>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57" name="Google Shape;257;p36"/>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36"/>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260" name="Google Shape;260;p36"/>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CA" sz="4000">
                <a:solidFill>
                  <a:srgbClr val="93B213"/>
                </a:solidFill>
                <a:latin typeface="Calibri"/>
                <a:ea typeface="Calibri"/>
                <a:cs typeface="Calibri"/>
                <a:sym typeface="Calibri"/>
              </a:rPr>
              <a:t>Virginia Tech</a:t>
            </a:r>
            <a:endParaRPr b="0" sz="4000" strike="noStrike">
              <a:latin typeface="Arial"/>
              <a:ea typeface="Arial"/>
              <a:cs typeface="Arial"/>
              <a:sym typeface="Arial"/>
            </a:endParaRPr>
          </a:p>
        </p:txBody>
      </p:sp>
      <p:sp>
        <p:nvSpPr>
          <p:cNvPr id="261" name="Google Shape;261;p36"/>
          <p:cNvSpPr txBox="1"/>
          <p:nvPr/>
        </p:nvSpPr>
        <p:spPr>
          <a:xfrm>
            <a:off x="864000" y="1599846"/>
            <a:ext cx="7416000" cy="4243200"/>
          </a:xfrm>
          <a:prstGeom prst="rect">
            <a:avLst/>
          </a:prstGeom>
          <a:noFill/>
          <a:ln>
            <a:noFill/>
          </a:ln>
        </p:spPr>
        <p:txBody>
          <a:bodyPr anchorCtr="0" anchor="t" bIns="45000" lIns="90000" spcFirstLastPara="1" rIns="90000" wrap="square" tIns="45000">
            <a:noAutofit/>
          </a:bodyPr>
          <a:lstStyle/>
          <a:p>
            <a:pPr indent="-152400" lvl="0" marL="0" rtl="0" algn="l">
              <a:spcBef>
                <a:spcPts val="0"/>
              </a:spcBef>
              <a:spcAft>
                <a:spcPts val="0"/>
              </a:spcAft>
              <a:buClr>
                <a:schemeClr val="dk1"/>
              </a:buClr>
              <a:buSzPts val="2400"/>
              <a:buChar char="•"/>
            </a:pPr>
            <a:r>
              <a:rPr lang="en-CA" sz="2400">
                <a:solidFill>
                  <a:schemeClr val="dk1"/>
                </a:solidFill>
              </a:rPr>
              <a:t> Jiaen Ren (Univ. of Mich.) - Monthly/seasonally accessing SuperDARN files for event data</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Jiang Liu, Larry Lyons (UCLA) - Have used davitpy for event data plotting (and subsequent data retrieval)</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Lasse Clausen - Event study access; had an old NFS access to VT that had to be blocked, but then tried davitpy to access data</a:t>
            </a:r>
            <a:endParaRPr sz="2400">
              <a:solidFill>
                <a:schemeClr val="dk1"/>
              </a:solidFill>
            </a:endParaRPr>
          </a:p>
          <a:p>
            <a:pPr indent="0" lvl="0" marL="0" rtl="0" algn="l">
              <a:spcBef>
                <a:spcPts val="1000"/>
              </a:spcBef>
              <a:spcAft>
                <a:spcPts val="1000"/>
              </a:spcAft>
              <a:buNone/>
            </a:pPr>
            <a:r>
              <a:t/>
            </a:r>
            <a:endParaRPr sz="2400">
              <a:solidFill>
                <a:schemeClr val="dk1"/>
              </a:solidFill>
            </a:endParaRPr>
          </a:p>
        </p:txBody>
      </p:sp>
      <p:sp>
        <p:nvSpPr>
          <p:cNvPr id="262" name="Google Shape;262;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p:nvPr/>
        </p:nvSpPr>
        <p:spPr>
          <a:xfrm>
            <a:off x="685800" y="6400800"/>
            <a:ext cx="8305560" cy="30456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69" name="Google Shape;269;p37"/>
          <p:cNvSpPr/>
          <p:nvPr/>
        </p:nvSpPr>
        <p:spPr>
          <a:xfrm>
            <a:off x="1752480" y="228600"/>
            <a:ext cx="7238520" cy="304560"/>
          </a:xfrm>
          <a:prstGeom prst="rect">
            <a:avLst/>
          </a:prstGeom>
          <a:noFill/>
          <a:ln>
            <a:noFill/>
          </a:ln>
        </p:spPr>
        <p:txBody>
          <a:bodyPr anchorCtr="0" anchor="t" bIns="45000" lIns="0" spcFirstLastPara="1" rIns="0" wrap="square" tIns="45000">
            <a:noAutofit/>
          </a:bodyPr>
          <a:lstStyle/>
          <a:p>
            <a:pPr indent="-107639" lvl="0" marL="108000"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70" name="Google Shape;270;p37"/>
          <p:cNvSpPr/>
          <p:nvPr/>
        </p:nvSpPr>
        <p:spPr>
          <a:xfrm>
            <a:off x="0" y="9907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0" y="18511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1590840" y="2460960"/>
            <a:ext cx="5962320" cy="320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sz="1800" strike="noStrike">
              <a:latin typeface="Arial"/>
              <a:ea typeface="Arial"/>
              <a:cs typeface="Arial"/>
              <a:sym typeface="Arial"/>
            </a:endParaRPr>
          </a:p>
        </p:txBody>
      </p:sp>
      <p:pic>
        <p:nvPicPr>
          <p:cNvPr id="273" name="Google Shape;273;p37"/>
          <p:cNvPicPr preferRelativeResize="0"/>
          <p:nvPr/>
        </p:nvPicPr>
        <p:blipFill rotWithShape="1">
          <a:blip r:embed="rId3">
            <a:alphaModFix/>
          </a:blip>
          <a:srcRect b="0" l="0" r="0" t="0"/>
          <a:stretch/>
        </p:blipFill>
        <p:spPr>
          <a:xfrm>
            <a:off x="206280" y="231480"/>
            <a:ext cx="1413000" cy="316800"/>
          </a:xfrm>
          <a:prstGeom prst="rect">
            <a:avLst/>
          </a:prstGeom>
          <a:noFill/>
          <a:ln>
            <a:noFill/>
          </a:ln>
        </p:spPr>
      </p:pic>
      <p:sp>
        <p:nvSpPr>
          <p:cNvPr id="274" name="Google Shape;274;p37"/>
          <p:cNvSpPr/>
          <p:nvPr/>
        </p:nvSpPr>
        <p:spPr>
          <a:xfrm>
            <a:off x="0" y="990720"/>
            <a:ext cx="9143640" cy="6091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CA" sz="4000" strike="noStrike">
                <a:solidFill>
                  <a:srgbClr val="93B213"/>
                </a:solidFill>
                <a:latin typeface="Calibri"/>
                <a:ea typeface="Calibri"/>
                <a:cs typeface="Calibri"/>
                <a:sym typeface="Calibri"/>
              </a:rPr>
              <a:t>Future</a:t>
            </a:r>
            <a:endParaRPr b="0" sz="4000" strike="noStrike">
              <a:latin typeface="Arial"/>
              <a:ea typeface="Arial"/>
              <a:cs typeface="Arial"/>
              <a:sym typeface="Arial"/>
            </a:endParaRPr>
          </a:p>
        </p:txBody>
      </p:sp>
      <p:sp>
        <p:nvSpPr>
          <p:cNvPr id="275" name="Google Shape;275;p37"/>
          <p:cNvSpPr txBox="1"/>
          <p:nvPr/>
        </p:nvSpPr>
        <p:spPr>
          <a:xfrm>
            <a:off x="864000" y="2016720"/>
            <a:ext cx="7416000" cy="187956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990"/>
              <a:buFont typeface="Noto Sans Symbols"/>
              <a:buChar char="∙"/>
            </a:pPr>
            <a:r>
              <a:rPr lang="en-CA" sz="2200"/>
              <a:t>Usask developing a set of Data Policies/Procedures</a:t>
            </a:r>
            <a:r>
              <a:rPr b="0" lang="en-CA" sz="2200" strike="noStrike">
                <a:latin typeface="Arial"/>
                <a:ea typeface="Arial"/>
                <a:cs typeface="Arial"/>
                <a:sym typeface="Arial"/>
              </a:rPr>
              <a:t> </a:t>
            </a:r>
            <a:endParaRPr sz="2200"/>
          </a:p>
          <a:p>
            <a:pPr indent="-368300" lvl="1" marL="914400" marR="0" rtl="0" algn="l">
              <a:spcBef>
                <a:spcPts val="0"/>
              </a:spcBef>
              <a:spcAft>
                <a:spcPts val="0"/>
              </a:spcAft>
              <a:buSzPts val="2200"/>
              <a:buChar char="○"/>
            </a:pPr>
            <a:r>
              <a:rPr lang="en-CA" sz="2200"/>
              <a:t>Help from DDWG members</a:t>
            </a:r>
            <a:endParaRPr sz="2200"/>
          </a:p>
          <a:p>
            <a:pPr indent="-292835" lvl="0" marL="216000" marR="0" rtl="0" algn="l">
              <a:spcBef>
                <a:spcPts val="0"/>
              </a:spcBef>
              <a:spcAft>
                <a:spcPts val="0"/>
              </a:spcAft>
              <a:buClr>
                <a:srgbClr val="000000"/>
              </a:buClr>
              <a:buSzPts val="2200"/>
              <a:buFont typeface="Noto Sans Symbols"/>
              <a:buChar char="∙"/>
            </a:pPr>
            <a:r>
              <a:rPr lang="en-CA" sz="2200" u="sng">
                <a:solidFill>
                  <a:schemeClr val="hlink"/>
                </a:solidFill>
                <a:hlinkClick r:id="rId4"/>
              </a:rPr>
              <a:t>https://www.frdr.ca/repo/</a:t>
            </a:r>
            <a:r>
              <a:rPr lang="en-CA" sz="2200"/>
              <a:t>  for a potential place to publish ‘finished’ datasets </a:t>
            </a:r>
            <a:endParaRPr sz="2200"/>
          </a:p>
          <a:p>
            <a:pPr indent="-368300" lvl="1" marL="914400" marR="0" rtl="0" algn="l">
              <a:spcBef>
                <a:spcPts val="0"/>
              </a:spcBef>
              <a:spcAft>
                <a:spcPts val="0"/>
              </a:spcAft>
              <a:buSzPts val="2200"/>
              <a:buChar char="○"/>
            </a:pPr>
            <a:r>
              <a:rPr lang="en-CA" sz="2200"/>
              <a:t>archiving for publications; version control; assigns DOI number to dataset to refer to in publication</a:t>
            </a:r>
            <a:endParaRPr sz="2200"/>
          </a:p>
          <a:p>
            <a:pPr indent="-292835" lvl="0" marL="216000" marR="0" rtl="0" algn="l">
              <a:spcBef>
                <a:spcPts val="0"/>
              </a:spcBef>
              <a:spcAft>
                <a:spcPts val="0"/>
              </a:spcAft>
              <a:buClr>
                <a:srgbClr val="000000"/>
              </a:buClr>
              <a:buSzPts val="2200"/>
              <a:buFont typeface="Noto Sans Symbols"/>
              <a:buChar char="∙"/>
            </a:pPr>
            <a:r>
              <a:rPr lang="en-CA" sz="2200"/>
              <a:t>Usask looking at possible alternative solutions for storage</a:t>
            </a:r>
            <a:endParaRPr sz="2200"/>
          </a:p>
          <a:p>
            <a:pPr indent="0" lvl="0" marL="0" marR="0" rtl="0" algn="l">
              <a:spcBef>
                <a:spcPts val="0"/>
              </a:spcBef>
              <a:spcAft>
                <a:spcPts val="0"/>
              </a:spcAft>
              <a:buNone/>
            </a:pPr>
            <a:r>
              <a:t/>
            </a:r>
            <a:endParaRPr b="1" sz="2200"/>
          </a:p>
          <a:p>
            <a:pPr indent="0" lvl="0" marL="0" marR="0" rtl="0" algn="l">
              <a:spcBef>
                <a:spcPts val="0"/>
              </a:spcBef>
              <a:spcAft>
                <a:spcPts val="0"/>
              </a:spcAft>
              <a:buNone/>
            </a:pPr>
            <a:r>
              <a:rPr b="1" lang="en-CA" sz="2200"/>
              <a:t>Tuesday at 6PM - DDWG Meeting - 2 Hours - </a:t>
            </a:r>
            <a:endParaRPr b="1" sz="2200"/>
          </a:p>
          <a:p>
            <a:pPr indent="0" lvl="0" marL="0" marR="0" rtl="0" algn="l">
              <a:spcBef>
                <a:spcPts val="0"/>
              </a:spcBef>
              <a:spcAft>
                <a:spcPts val="0"/>
              </a:spcAft>
              <a:buNone/>
            </a:pPr>
            <a:r>
              <a:rPr b="1" lang="en-CA" sz="2200"/>
              <a:t>Fuyou B1 floor</a:t>
            </a:r>
            <a:endParaRPr b="1" sz="2200"/>
          </a:p>
        </p:txBody>
      </p:sp>
      <p:sp>
        <p:nvSpPr>
          <p:cNvPr id="276" name="Google Shape;276;p3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
        <p:nvSpPr>
          <p:cNvPr id="282" name="Google Shape;282;p38"/>
          <p:cNvSpPr txBox="1"/>
          <p:nvPr/>
        </p:nvSpPr>
        <p:spPr>
          <a:xfrm>
            <a:off x="71875" y="123200"/>
            <a:ext cx="9144000" cy="6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CA" sz="1800"/>
              <a:t>SuperDARN Data Distribution WG Mid-Year Check 2019</a:t>
            </a:r>
            <a:endParaRPr b="1" sz="1800"/>
          </a:p>
          <a:p>
            <a:pPr indent="0" lvl="0" marL="0" rtl="0" algn="l">
              <a:spcBef>
                <a:spcPts val="0"/>
              </a:spcBef>
              <a:spcAft>
                <a:spcPts val="0"/>
              </a:spcAft>
              <a:buNone/>
            </a:pPr>
            <a:r>
              <a:rPr b="1" lang="en-CA" sz="1800"/>
              <a:t>Kevin Sterne, Kevin Krieger DDWG co-chairs</a:t>
            </a:r>
            <a:endParaRPr b="1"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CA" sz="1800"/>
              <a:t>Here are a few items for the SuperDARN PIs to review and comment on prior to the SuperDARN</a:t>
            </a:r>
            <a:endParaRPr sz="1800"/>
          </a:p>
          <a:p>
            <a:pPr indent="0" lvl="0" marL="0" rtl="0" algn="l">
              <a:spcBef>
                <a:spcPts val="0"/>
              </a:spcBef>
              <a:spcAft>
                <a:spcPts val="0"/>
              </a:spcAft>
              <a:buClr>
                <a:schemeClr val="dk1"/>
              </a:buClr>
              <a:buSzPts val="1100"/>
              <a:buFont typeface="Arial"/>
              <a:buNone/>
            </a:pPr>
            <a:r>
              <a:rPr lang="en-CA" sz="1800"/>
              <a:t>Workshop 2019 that relate to the DDWG in particular priority.</a:t>
            </a:r>
            <a:endParaRPr sz="1800"/>
          </a:p>
          <a:p>
            <a:pPr indent="0" lvl="0" marL="0" rtl="0" algn="l">
              <a:spcBef>
                <a:spcPts val="0"/>
              </a:spcBef>
              <a:spcAft>
                <a:spcPts val="0"/>
              </a:spcAft>
              <a:buNone/>
            </a:pPr>
            <a:r>
              <a:rPr lang="en-CA" sz="1800"/>
              <a:t>1.Continue to report data quality issues to ddwg listserv (if possible, re: listserv issues)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CA" sz="1800"/>
              <a:t>2. Do we have exact copies of complete SuperDARN archive between the Globus and BAS archives?</a:t>
            </a:r>
            <a:endParaRPr sz="1800"/>
          </a:p>
          <a:p>
            <a:pPr indent="0" lvl="0" marL="457200" rtl="0" algn="l">
              <a:spcBef>
                <a:spcPts val="0"/>
              </a:spcBef>
              <a:spcAft>
                <a:spcPts val="0"/>
              </a:spcAft>
              <a:buClr>
                <a:schemeClr val="dk1"/>
              </a:buClr>
              <a:buSzPts val="1100"/>
              <a:buFont typeface="Arial"/>
              <a:buNone/>
            </a:pPr>
            <a:r>
              <a:rPr b="1" lang="en-CA" sz="1800"/>
              <a:t>a. Hearing reports Globus and BAS datasets aren’t the same from PI-level, can the severity of this be quantified? How many files does one have that the other doesn’t?</a:t>
            </a:r>
            <a:endParaRPr b="1" sz="1800"/>
          </a:p>
          <a:p>
            <a:pPr indent="457200" lvl="0" marL="0" rtl="0" algn="l">
              <a:spcBef>
                <a:spcPts val="0"/>
              </a:spcBef>
              <a:spcAft>
                <a:spcPts val="0"/>
              </a:spcAft>
              <a:buClr>
                <a:schemeClr val="dk1"/>
              </a:buClr>
              <a:buSzPts val="1100"/>
              <a:buFont typeface="Arial"/>
              <a:buNone/>
            </a:pPr>
            <a:r>
              <a:rPr lang="en-CA" sz="1800"/>
              <a:t>b. What are the issues keeping the datasets from being exact copies?</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CA" sz="1800"/>
              <a:t>3. Growing issues with supporting older data set (pre-20060701), do we continue to support this data?</a:t>
            </a:r>
            <a:endParaRPr sz="1800"/>
          </a:p>
          <a:p>
            <a:pPr indent="0" lvl="0" marL="457200" rtl="0" algn="l">
              <a:spcBef>
                <a:spcPts val="0"/>
              </a:spcBef>
              <a:spcAft>
                <a:spcPts val="0"/>
              </a:spcAft>
              <a:buClr>
                <a:schemeClr val="dk1"/>
              </a:buClr>
              <a:buSzPts val="1100"/>
              <a:buFont typeface="Arial"/>
              <a:buNone/>
            </a:pPr>
            <a:r>
              <a:rPr lang="en-CA" sz="1800"/>
              <a:t>a. See the issue Simon Shepherd has raise about timestamping of the records in these files.</a:t>
            </a:r>
            <a:endParaRPr sz="1800"/>
          </a:p>
          <a:p>
            <a:pPr indent="0" lvl="0" marL="457200" rtl="0" algn="l">
              <a:spcBef>
                <a:spcPts val="0"/>
              </a:spcBef>
              <a:spcAft>
                <a:spcPts val="0"/>
              </a:spcAft>
              <a:buClr>
                <a:schemeClr val="dk1"/>
              </a:buClr>
              <a:buSzPts val="1100"/>
              <a:buFont typeface="Arial"/>
              <a:buNone/>
            </a:pPr>
            <a:r>
              <a:rPr lang="en-CA" sz="1800"/>
              <a:t>b. Also unclear on functionality of data analysis routines (but that’s an outreach to Data Analysis WG need).</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
        <p:nvSpPr>
          <p:cNvPr id="288" name="Google Shape;288;p39"/>
          <p:cNvSpPr txBox="1"/>
          <p:nvPr/>
        </p:nvSpPr>
        <p:spPr>
          <a:xfrm>
            <a:off x="20525" y="30800"/>
            <a:ext cx="9034500" cy="6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sz="1800"/>
              <a:t>4. </a:t>
            </a:r>
            <a:r>
              <a:rPr lang="en-CA" sz="1800"/>
              <a:t>Globus access issues</a:t>
            </a:r>
            <a:endParaRPr sz="1800"/>
          </a:p>
          <a:p>
            <a:pPr indent="457200" lvl="0" marL="0" rtl="0" algn="l">
              <a:spcBef>
                <a:spcPts val="0"/>
              </a:spcBef>
              <a:spcAft>
                <a:spcPts val="0"/>
              </a:spcAft>
              <a:buClr>
                <a:schemeClr val="dk1"/>
              </a:buClr>
              <a:buSzPts val="1100"/>
              <a:buFont typeface="Arial"/>
              <a:buNone/>
            </a:pPr>
            <a:r>
              <a:rPr lang="en-CA" sz="1800"/>
              <a:t>a. Are extended downtimes on Globus data storage an issue? Has BAS been able to serve as a backup?</a:t>
            </a:r>
            <a:endParaRPr sz="1800"/>
          </a:p>
          <a:p>
            <a:pPr indent="457200" lvl="0" marL="0" rtl="0" algn="l">
              <a:spcBef>
                <a:spcPts val="0"/>
              </a:spcBef>
              <a:spcAft>
                <a:spcPts val="0"/>
              </a:spcAft>
              <a:buClr>
                <a:schemeClr val="dk1"/>
              </a:buClr>
              <a:buSzPts val="1100"/>
              <a:buFont typeface="Arial"/>
              <a:buNone/>
            </a:pPr>
            <a:r>
              <a:rPr lang="en-CA" sz="1800"/>
              <a:t>b. Do Chinese researchers have access to Globus? If not, are they able to access BAS system?</a:t>
            </a:r>
            <a:endParaRPr sz="1800"/>
          </a:p>
          <a:p>
            <a:pPr indent="457200" lvl="0" marL="0" rtl="0" algn="l">
              <a:spcBef>
                <a:spcPts val="0"/>
              </a:spcBef>
              <a:spcAft>
                <a:spcPts val="0"/>
              </a:spcAft>
              <a:buClr>
                <a:schemeClr val="dk1"/>
              </a:buClr>
              <a:buSzPts val="1100"/>
              <a:buFont typeface="Arial"/>
              <a:buNone/>
            </a:pPr>
            <a:r>
              <a:rPr b="1" lang="en-CA" sz="1800"/>
              <a:t>c. Globus status update: IT staff at University of Saskatchewan are still working wit</a:t>
            </a:r>
            <a:r>
              <a:rPr b="1" lang="en-CA" sz="1800"/>
              <a:t>h </a:t>
            </a:r>
            <a:r>
              <a:rPr b="1" lang="en-CA" sz="1800"/>
              <a:t>Globus to get it running properly, the core of the issue appears to be the file system in use (Lustre possibly?) does not play well with Globus gridftp software. As of Feb. 19, 2019, the hope is the Globus developers are building a new version of the gridftp software for the University of Saskatchewan, but cannot make any promises.</a:t>
            </a:r>
            <a:endParaRPr b="1"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CA" sz="1800"/>
              <a:t>5.How do we do handle external data distribution? The core of this issue is open/ease-of access versus ability to track data users.</a:t>
            </a:r>
            <a:endParaRPr sz="1800"/>
          </a:p>
          <a:p>
            <a:pPr indent="457200" lvl="0" marL="0" rtl="0" algn="l">
              <a:spcBef>
                <a:spcPts val="0"/>
              </a:spcBef>
              <a:spcAft>
                <a:spcPts val="0"/>
              </a:spcAft>
              <a:buClr>
                <a:schemeClr val="dk1"/>
              </a:buClr>
              <a:buSzPts val="1100"/>
              <a:buFont typeface="Arial"/>
              <a:buNone/>
            </a:pPr>
            <a:r>
              <a:rPr lang="en-CA" sz="1800"/>
              <a:t>a. VT “open” sftp server (linked to davitpy) has been shut down due to complaints of not being able to track data users and quantity.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CA" sz="1800"/>
              <a:t>6. Resolving data quality issues</a:t>
            </a:r>
            <a:endParaRPr sz="1800"/>
          </a:p>
          <a:p>
            <a:pPr indent="457200" lvl="0" marL="0" rtl="0" algn="l">
              <a:spcBef>
                <a:spcPts val="0"/>
              </a:spcBef>
              <a:spcAft>
                <a:spcPts val="0"/>
              </a:spcAft>
              <a:buNone/>
            </a:pPr>
            <a:r>
              <a:rPr lang="en-CA" sz="1800"/>
              <a:t>a. To operate quickly and smoothly, each SD institution should have a person (preferably not a PI) that manages data transfers and data quality for their institution’s radars. That way when file issues arise, a person can be contacted that can track down good copies of files or assess the need to blacklist a file.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CA" sz="1800"/>
              <a:t>7. Is there a need for a full time data manager? How does this person operate amongst all SD institutions?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
        <p:nvSpPr>
          <p:cNvPr id="294" name="Google Shape;294;p40"/>
          <p:cNvSpPr txBox="1"/>
          <p:nvPr/>
        </p:nvSpPr>
        <p:spPr>
          <a:xfrm>
            <a:off x="61600" y="30800"/>
            <a:ext cx="8839500" cy="60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CA" sz="1800">
                <a:solidFill>
                  <a:schemeClr val="dk1"/>
                </a:solidFill>
              </a:rPr>
              <a:t>6. Resolving data quality issues</a:t>
            </a:r>
            <a:endParaRPr sz="1800">
              <a:solidFill>
                <a:schemeClr val="dk1"/>
              </a:solidFill>
            </a:endParaRPr>
          </a:p>
          <a:p>
            <a:pPr indent="457200" lvl="0" marL="0" rtl="0" algn="l">
              <a:spcBef>
                <a:spcPts val="0"/>
              </a:spcBef>
              <a:spcAft>
                <a:spcPts val="0"/>
              </a:spcAft>
              <a:buClr>
                <a:schemeClr val="dk1"/>
              </a:buClr>
              <a:buSzPts val="1100"/>
              <a:buFont typeface="Arial"/>
              <a:buNone/>
            </a:pPr>
            <a:r>
              <a:rPr lang="en-CA" sz="1800">
                <a:solidFill>
                  <a:schemeClr val="dk1"/>
                </a:solidFill>
              </a:rPr>
              <a:t>a. To operate quickly and smoothly, each SD institution should have a person (preferably not a PI) that manages data transfers and data quality for their institution’s radars. That way when file issues arise, a person can be contacted that can track down good copies of files or assess the need to blacklist a file.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CA" sz="1800">
                <a:solidFill>
                  <a:schemeClr val="dk1"/>
                </a:solidFill>
              </a:rPr>
              <a:t>7. Is there a need for a full time data manager? How does this person operate amongst all SD institutions?</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150" name="Google Shape;150;p28"/>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151" name="Google Shape;151;p28"/>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1590840" y="2460960"/>
            <a:ext cx="5962200" cy="320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sz="1800" strike="noStrike">
              <a:latin typeface="Arial"/>
              <a:ea typeface="Arial"/>
              <a:cs typeface="Arial"/>
              <a:sym typeface="Arial"/>
            </a:endParaRPr>
          </a:p>
        </p:txBody>
      </p:sp>
      <p:pic>
        <p:nvPicPr>
          <p:cNvPr id="154" name="Google Shape;154;p28"/>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155" name="Google Shape;155;p28"/>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CA" sz="4000" strike="noStrike">
                <a:solidFill>
                  <a:srgbClr val="93B213"/>
                </a:solidFill>
                <a:latin typeface="Calibri"/>
                <a:ea typeface="Calibri"/>
                <a:cs typeface="Calibri"/>
                <a:sym typeface="Calibri"/>
              </a:rPr>
              <a:t>Monthly data</a:t>
            </a:r>
            <a:endParaRPr b="0" sz="4000" strike="noStrike">
              <a:latin typeface="Arial"/>
              <a:ea typeface="Arial"/>
              <a:cs typeface="Arial"/>
              <a:sym typeface="Arial"/>
            </a:endParaRPr>
          </a:p>
        </p:txBody>
      </p:sp>
      <p:sp>
        <p:nvSpPr>
          <p:cNvPr id="156" name="Google Shape;156;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pic>
        <p:nvPicPr>
          <p:cNvPr id="157" name="Google Shape;157;p28"/>
          <p:cNvPicPr preferRelativeResize="0"/>
          <p:nvPr/>
        </p:nvPicPr>
        <p:blipFill>
          <a:blip r:embed="rId4">
            <a:alphaModFix/>
          </a:blip>
          <a:stretch>
            <a:fillRect/>
          </a:stretch>
        </p:blipFill>
        <p:spPr>
          <a:xfrm>
            <a:off x="177300" y="928802"/>
            <a:ext cx="8789099" cy="5471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2" name="Shape 162"/>
        <p:cNvGrpSpPr/>
        <p:nvPr/>
      </p:nvGrpSpPr>
      <p:grpSpPr>
        <a:xfrm>
          <a:off x="0" y="0"/>
          <a:ext cx="0" cy="0"/>
          <a:chOff x="0" y="0"/>
          <a:chExt cx="0" cy="0"/>
        </a:xfrm>
      </p:grpSpPr>
      <p:sp>
        <p:nvSpPr>
          <p:cNvPr id="163" name="Google Shape;163;p29"/>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45720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164" name="Google Shape;164;p29"/>
          <p:cNvSpPr/>
          <p:nvPr/>
        </p:nvSpPr>
        <p:spPr>
          <a:xfrm>
            <a:off x="1752480" y="228600"/>
            <a:ext cx="7238520" cy="304560"/>
          </a:xfrm>
          <a:prstGeom prst="rect">
            <a:avLst/>
          </a:prstGeom>
          <a:noFill/>
          <a:ln>
            <a:noFill/>
          </a:ln>
        </p:spPr>
        <p:txBody>
          <a:bodyPr anchorCtr="0" anchor="t" bIns="45000" lIns="0" spcFirstLastPara="1" rIns="0" wrap="square" tIns="45000">
            <a:noAutofit/>
          </a:bodyPr>
          <a:lstStyle/>
          <a:p>
            <a:pPr indent="-107639" lvl="0" marL="108000"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165" name="Google Shape;165;p29"/>
          <p:cNvSpPr/>
          <p:nvPr/>
        </p:nvSpPr>
        <p:spPr>
          <a:xfrm>
            <a:off x="0" y="990720"/>
            <a:ext cx="9143640" cy="6091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CA" sz="4000" strike="noStrike">
                <a:solidFill>
                  <a:srgbClr val="93B213"/>
                </a:solidFill>
                <a:latin typeface="Calibri"/>
                <a:ea typeface="Calibri"/>
                <a:cs typeface="Calibri"/>
                <a:sym typeface="Calibri"/>
              </a:rPr>
              <a:t>DDWG: Summary</a:t>
            </a:r>
            <a:endParaRPr b="0" sz="4000" strike="noStrike">
              <a:latin typeface="Arial"/>
              <a:ea typeface="Arial"/>
              <a:cs typeface="Arial"/>
              <a:sym typeface="Arial"/>
            </a:endParaRPr>
          </a:p>
        </p:txBody>
      </p:sp>
      <p:sp>
        <p:nvSpPr>
          <p:cNvPr id="166" name="Google Shape;166;p29"/>
          <p:cNvSpPr/>
          <p:nvPr/>
        </p:nvSpPr>
        <p:spPr>
          <a:xfrm>
            <a:off x="0" y="18511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p:nvPr/>
        </p:nvSpPr>
        <p:spPr>
          <a:xfrm>
            <a:off x="1590840" y="2460960"/>
            <a:ext cx="5962320" cy="320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sz="1800" strike="noStrike">
              <a:latin typeface="Arial"/>
              <a:ea typeface="Arial"/>
              <a:cs typeface="Arial"/>
              <a:sym typeface="Arial"/>
            </a:endParaRPr>
          </a:p>
        </p:txBody>
      </p:sp>
      <p:pic>
        <p:nvPicPr>
          <p:cNvPr id="168" name="Google Shape;168;p29"/>
          <p:cNvPicPr preferRelativeResize="0"/>
          <p:nvPr/>
        </p:nvPicPr>
        <p:blipFill rotWithShape="1">
          <a:blip r:embed="rId3">
            <a:alphaModFix/>
          </a:blip>
          <a:srcRect b="0" l="0" r="0" t="0"/>
          <a:stretch/>
        </p:blipFill>
        <p:spPr>
          <a:xfrm>
            <a:off x="206280" y="231480"/>
            <a:ext cx="1413000" cy="316800"/>
          </a:xfrm>
          <a:prstGeom prst="rect">
            <a:avLst/>
          </a:prstGeom>
          <a:noFill/>
          <a:ln>
            <a:noFill/>
          </a:ln>
        </p:spPr>
      </p:pic>
      <p:sp>
        <p:nvSpPr>
          <p:cNvPr id="169" name="Google Shape;169;p29"/>
          <p:cNvSpPr txBox="1"/>
          <p:nvPr/>
        </p:nvSpPr>
        <p:spPr>
          <a:xfrm>
            <a:off x="864000" y="2016000"/>
            <a:ext cx="7416000" cy="321516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990"/>
              <a:buFont typeface="Noto Sans Symbols"/>
              <a:buChar char="∙"/>
            </a:pPr>
            <a:r>
              <a:rPr lang="en-CA" sz="2200"/>
              <a:t>Online data distribution in 2018-19</a:t>
            </a:r>
            <a:endParaRPr sz="2200"/>
          </a:p>
          <a:p>
            <a:pPr indent="-291465" lvl="1" marL="914400" marR="0" rtl="0" algn="l">
              <a:spcBef>
                <a:spcPts val="0"/>
              </a:spcBef>
              <a:spcAft>
                <a:spcPts val="0"/>
              </a:spcAft>
              <a:buClr>
                <a:srgbClr val="000000"/>
              </a:buClr>
              <a:buSzPts val="990"/>
              <a:buFont typeface="Noto Sans Symbols"/>
              <a:buChar char="○"/>
            </a:pPr>
            <a:r>
              <a:rPr lang="en-CA" sz="2200"/>
              <a:t>N</a:t>
            </a:r>
            <a:r>
              <a:rPr b="0" lang="en-CA" sz="2200" strike="noStrike">
                <a:latin typeface="Arial"/>
                <a:ea typeface="Arial"/>
                <a:cs typeface="Arial"/>
                <a:sym typeface="Arial"/>
              </a:rPr>
              <a:t>o hard drives written or distributed </a:t>
            </a:r>
            <a:endParaRPr b="0" sz="2200" strike="noStrike">
              <a:latin typeface="Arial"/>
              <a:ea typeface="Arial"/>
              <a:cs typeface="Arial"/>
              <a:sym typeface="Arial"/>
            </a:endParaRPr>
          </a:p>
          <a:p>
            <a:pPr indent="-292835" lvl="0" marL="216000" marR="0" rtl="0" algn="l">
              <a:spcBef>
                <a:spcPts val="0"/>
              </a:spcBef>
              <a:spcAft>
                <a:spcPts val="0"/>
              </a:spcAft>
              <a:buClr>
                <a:srgbClr val="000000"/>
              </a:buClr>
              <a:buSzPts val="2200"/>
              <a:buFont typeface="Noto Sans Symbols"/>
              <a:buChar char="∙"/>
            </a:pPr>
            <a:r>
              <a:rPr lang="en-CA" sz="2200"/>
              <a:t>File loss and recovery on Globus Mirror in late 2018</a:t>
            </a:r>
            <a:endParaRPr sz="2200"/>
          </a:p>
          <a:p>
            <a:pPr indent="-216000" lvl="0" marL="216000" marR="0" rtl="0" algn="l">
              <a:spcBef>
                <a:spcPts val="0"/>
              </a:spcBef>
              <a:spcAft>
                <a:spcPts val="0"/>
              </a:spcAft>
              <a:buClr>
                <a:srgbClr val="000000"/>
              </a:buClr>
              <a:buSzPts val="990"/>
              <a:buFont typeface="Noto Sans Symbols"/>
              <a:buChar char="∙"/>
            </a:pPr>
            <a:r>
              <a:rPr b="0" lang="en-CA" sz="2200" strike="noStrike">
                <a:latin typeface="Arial"/>
                <a:ea typeface="Arial"/>
                <a:cs typeface="Arial"/>
                <a:sym typeface="Arial"/>
              </a:rPr>
              <a:t>Globus </a:t>
            </a:r>
            <a:r>
              <a:rPr lang="en-CA" sz="2200"/>
              <a:t>used </a:t>
            </a:r>
            <a:r>
              <a:rPr b="0" lang="en-CA" sz="2200" strike="noStrike">
                <a:latin typeface="Arial"/>
                <a:ea typeface="Arial"/>
                <a:cs typeface="Arial"/>
                <a:sym typeface="Arial"/>
              </a:rPr>
              <a:t>for data transfer at usask, </a:t>
            </a:r>
            <a:r>
              <a:rPr lang="en-CA" sz="2200"/>
              <a:t>rsync at BAS</a:t>
            </a:r>
            <a:endParaRPr b="0" sz="2200" strike="noStrike">
              <a:latin typeface="Arial"/>
              <a:ea typeface="Arial"/>
              <a:cs typeface="Arial"/>
              <a:sym typeface="Arial"/>
            </a:endParaRPr>
          </a:p>
          <a:p>
            <a:pPr indent="-216000" lvl="0" marL="216000" marR="0" rtl="0" algn="l">
              <a:spcBef>
                <a:spcPts val="0"/>
              </a:spcBef>
              <a:spcAft>
                <a:spcPts val="0"/>
              </a:spcAft>
              <a:buClr>
                <a:srgbClr val="000000"/>
              </a:buClr>
              <a:buSzPts val="990"/>
              <a:buFont typeface="Noto Sans Symbols"/>
              <a:buChar char="∙"/>
            </a:pPr>
            <a:r>
              <a:rPr b="0" lang="en-CA" sz="2200" strike="noStrike">
                <a:latin typeface="Arial"/>
                <a:ea typeface="Arial"/>
                <a:cs typeface="Arial"/>
                <a:sym typeface="Arial"/>
              </a:rPr>
              <a:t>Continuing support for temporary (latest months only) data server superdarn-cssdp.usask.ca (</a:t>
            </a:r>
            <a:r>
              <a:rPr lang="en-CA" sz="2200"/>
              <a:t>SFTP/rsync/SCP) </a:t>
            </a:r>
            <a:r>
              <a:rPr b="0" lang="en-CA" sz="2200" strike="noStrike">
                <a:latin typeface="Arial"/>
                <a:ea typeface="Arial"/>
                <a:cs typeface="Arial"/>
                <a:sym typeface="Arial"/>
              </a:rPr>
              <a:t>but you should really move to</a:t>
            </a:r>
            <a:r>
              <a:rPr b="1" lang="en-CA" sz="2200" strike="noStrike">
                <a:latin typeface="Arial"/>
                <a:ea typeface="Arial"/>
                <a:cs typeface="Arial"/>
                <a:sym typeface="Arial"/>
              </a:rPr>
              <a:t> Globus</a:t>
            </a:r>
            <a:endParaRPr b="1" sz="2200" strike="noStrike">
              <a:latin typeface="Arial"/>
              <a:ea typeface="Arial"/>
              <a:cs typeface="Arial"/>
              <a:sym typeface="Arial"/>
            </a:endParaRPr>
          </a:p>
          <a:p>
            <a:pPr indent="-292835" lvl="0" marL="216000" marR="0" rtl="0" algn="l">
              <a:spcBef>
                <a:spcPts val="0"/>
              </a:spcBef>
              <a:spcAft>
                <a:spcPts val="0"/>
              </a:spcAft>
              <a:buClr>
                <a:srgbClr val="000000"/>
              </a:buClr>
              <a:buSzPts val="2200"/>
              <a:buFont typeface="Noto Sans Symbols"/>
              <a:buChar char="∙"/>
            </a:pPr>
            <a:r>
              <a:rPr lang="en-CA" sz="2200"/>
              <a:t>Virginia Tech’s SFTP server</a:t>
            </a:r>
            <a:endParaRPr sz="2200"/>
          </a:p>
          <a:p>
            <a:pPr indent="-292835" lvl="0" marL="216000" marR="0" rtl="0" algn="l">
              <a:spcBef>
                <a:spcPts val="0"/>
              </a:spcBef>
              <a:spcAft>
                <a:spcPts val="0"/>
              </a:spcAft>
              <a:buClr>
                <a:srgbClr val="000000"/>
              </a:buClr>
              <a:buSzPts val="2200"/>
              <a:buFont typeface="Noto Sans Symbols"/>
              <a:buChar char="∙"/>
            </a:pPr>
            <a:r>
              <a:rPr lang="en-CA" sz="2200"/>
              <a:t>Mid year checkup of questions/concerns given to PIs</a:t>
            </a:r>
            <a:endParaRPr sz="2200"/>
          </a:p>
        </p:txBody>
      </p:sp>
      <p:sp>
        <p:nvSpPr>
          <p:cNvPr id="170" name="Google Shape;170;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p:nvPr/>
        </p:nvSpPr>
        <p:spPr>
          <a:xfrm>
            <a:off x="685800" y="6400800"/>
            <a:ext cx="8305560" cy="30456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177" name="Google Shape;177;p30"/>
          <p:cNvSpPr/>
          <p:nvPr/>
        </p:nvSpPr>
        <p:spPr>
          <a:xfrm>
            <a:off x="1752480" y="228600"/>
            <a:ext cx="7238520" cy="304560"/>
          </a:xfrm>
          <a:prstGeom prst="rect">
            <a:avLst/>
          </a:prstGeom>
          <a:noFill/>
          <a:ln>
            <a:noFill/>
          </a:ln>
        </p:spPr>
        <p:txBody>
          <a:bodyPr anchorCtr="0" anchor="t" bIns="45000" lIns="0" spcFirstLastPara="1" rIns="0" wrap="square" tIns="45000">
            <a:noAutofit/>
          </a:bodyPr>
          <a:lstStyle/>
          <a:p>
            <a:pPr indent="-107639" lvl="0" marL="108000"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178" name="Google Shape;178;p30"/>
          <p:cNvSpPr/>
          <p:nvPr/>
        </p:nvSpPr>
        <p:spPr>
          <a:xfrm>
            <a:off x="0" y="9907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0" y="18511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1590840" y="2460960"/>
            <a:ext cx="5962320" cy="320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601"/>
              </a:spcBef>
              <a:spcAft>
                <a:spcPts val="0"/>
              </a:spcAft>
              <a:buNone/>
            </a:pPr>
            <a:r>
              <a:t/>
            </a:r>
            <a:endParaRPr b="0" sz="1800" strike="noStrike">
              <a:latin typeface="Arial"/>
              <a:ea typeface="Arial"/>
              <a:cs typeface="Arial"/>
              <a:sym typeface="Arial"/>
            </a:endParaRPr>
          </a:p>
        </p:txBody>
      </p:sp>
      <p:pic>
        <p:nvPicPr>
          <p:cNvPr id="181" name="Google Shape;181;p30"/>
          <p:cNvPicPr preferRelativeResize="0"/>
          <p:nvPr/>
        </p:nvPicPr>
        <p:blipFill rotWithShape="1">
          <a:blip r:embed="rId3">
            <a:alphaModFix/>
          </a:blip>
          <a:srcRect b="0" l="0" r="0" t="0"/>
          <a:stretch/>
        </p:blipFill>
        <p:spPr>
          <a:xfrm>
            <a:off x="206280" y="231480"/>
            <a:ext cx="1413000" cy="316800"/>
          </a:xfrm>
          <a:prstGeom prst="rect">
            <a:avLst/>
          </a:prstGeom>
          <a:noFill/>
          <a:ln>
            <a:noFill/>
          </a:ln>
        </p:spPr>
      </p:pic>
      <p:sp>
        <p:nvSpPr>
          <p:cNvPr id="182" name="Google Shape;182;p30"/>
          <p:cNvSpPr/>
          <p:nvPr/>
        </p:nvSpPr>
        <p:spPr>
          <a:xfrm>
            <a:off x="0" y="990720"/>
            <a:ext cx="9143640" cy="6091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CA" sz="4000" strike="noStrike">
                <a:solidFill>
                  <a:srgbClr val="93B213"/>
                </a:solidFill>
                <a:latin typeface="Calibri"/>
                <a:ea typeface="Calibri"/>
                <a:cs typeface="Calibri"/>
                <a:sym typeface="Calibri"/>
              </a:rPr>
              <a:t>Data Mirrors</a:t>
            </a:r>
            <a:endParaRPr b="0" sz="4000" strike="noStrike">
              <a:latin typeface="Arial"/>
              <a:ea typeface="Arial"/>
              <a:cs typeface="Arial"/>
              <a:sym typeface="Arial"/>
            </a:endParaRPr>
          </a:p>
        </p:txBody>
      </p:sp>
      <p:sp>
        <p:nvSpPr>
          <p:cNvPr id="183" name="Google Shape;183;p30"/>
          <p:cNvSpPr txBox="1"/>
          <p:nvPr/>
        </p:nvSpPr>
        <p:spPr>
          <a:xfrm>
            <a:off x="355650" y="1789525"/>
            <a:ext cx="8432700" cy="3631200"/>
          </a:xfrm>
          <a:prstGeom prst="rect">
            <a:avLst/>
          </a:prstGeom>
          <a:noFill/>
          <a:ln>
            <a:noFill/>
          </a:ln>
        </p:spPr>
        <p:txBody>
          <a:bodyPr anchorCtr="0" anchor="t" bIns="45000" lIns="90000" spcFirstLastPara="1" rIns="90000" wrap="square" tIns="45000">
            <a:noAutofit/>
          </a:bodyPr>
          <a:lstStyle/>
          <a:p>
            <a:pPr indent="-216000" lvl="0" marL="216000" marR="0" rtl="0" algn="l">
              <a:spcBef>
                <a:spcPts val="0"/>
              </a:spcBef>
              <a:spcAft>
                <a:spcPts val="0"/>
              </a:spcAft>
              <a:buClr>
                <a:srgbClr val="000000"/>
              </a:buClr>
              <a:buSzPts val="900"/>
              <a:buFont typeface="Noto Sans Symbols"/>
              <a:buChar char="∙"/>
            </a:pPr>
            <a:r>
              <a:rPr b="0" lang="en-CA" sz="2000" strike="noStrike">
                <a:latin typeface="Arial"/>
                <a:ea typeface="Arial"/>
                <a:cs typeface="Arial"/>
                <a:sym typeface="Arial"/>
              </a:rPr>
              <a:t>Temporary mirror accessible</a:t>
            </a:r>
            <a:r>
              <a:rPr lang="en-CA" sz="2000"/>
              <a:t> </a:t>
            </a:r>
            <a:r>
              <a:rPr lang="en-CA" sz="2000" strike="noStrike">
                <a:latin typeface="Roboto Mono"/>
                <a:ea typeface="Roboto Mono"/>
                <a:cs typeface="Roboto Mono"/>
                <a:sym typeface="Roboto Mono"/>
              </a:rPr>
              <a:t>superdarn-cssdp.usask.ca</a:t>
            </a:r>
            <a:endParaRPr sz="2000" strike="noStrike">
              <a:latin typeface="Roboto Mono"/>
              <a:ea typeface="Roboto Mono"/>
              <a:cs typeface="Roboto Mono"/>
              <a:sym typeface="Roboto Mono"/>
            </a:endParaRPr>
          </a:p>
          <a:p>
            <a:pPr indent="-285849" lvl="1" marL="431999" marR="0" rtl="0" algn="l">
              <a:spcBef>
                <a:spcPts val="0"/>
              </a:spcBef>
              <a:spcAft>
                <a:spcPts val="0"/>
              </a:spcAft>
              <a:buClr>
                <a:srgbClr val="000000"/>
              </a:buClr>
              <a:buSzPts val="2000"/>
              <a:buFont typeface="Arial"/>
              <a:buChar char="∙"/>
            </a:pPr>
            <a:r>
              <a:rPr lang="en-CA" sz="2000"/>
              <a:t>Only last few months of data available</a:t>
            </a:r>
            <a:endParaRPr sz="2000"/>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Arial"/>
              <a:buChar char="∙"/>
            </a:pPr>
            <a:r>
              <a:rPr b="0" lang="en-CA" sz="2000" strike="noStrike">
                <a:latin typeface="Arial"/>
                <a:ea typeface="Arial"/>
                <a:cs typeface="Arial"/>
                <a:sym typeface="Arial"/>
              </a:rPr>
              <a:t>Globus mirror (endpoint: computecanada#cedar-dtn) – </a:t>
            </a:r>
            <a:endParaRPr b="0" sz="2000" strike="noStrike">
              <a:latin typeface="Arial"/>
              <a:ea typeface="Arial"/>
              <a:cs typeface="Arial"/>
              <a:sym typeface="Arial"/>
            </a:endParaRPr>
          </a:p>
          <a:p>
            <a:pPr indent="-215999" lvl="1" marL="431999" marR="0" rtl="0" algn="l">
              <a:spcBef>
                <a:spcPts val="0"/>
              </a:spcBef>
              <a:spcAft>
                <a:spcPts val="0"/>
              </a:spcAft>
              <a:buClr>
                <a:srgbClr val="000000"/>
              </a:buClr>
              <a:buSzPts val="900"/>
              <a:buFont typeface="Noto Sans Symbols"/>
              <a:buChar char="∙"/>
            </a:pPr>
            <a:r>
              <a:rPr b="1" lang="en-CA" sz="2000"/>
              <a:t>Contact </a:t>
            </a:r>
            <a:r>
              <a:rPr b="1" lang="en-CA" sz="2000" strike="noStrike">
                <a:latin typeface="Arial"/>
                <a:ea typeface="Arial"/>
                <a:cs typeface="Arial"/>
                <a:sym typeface="Arial"/>
              </a:rPr>
              <a:t>Kevin Krieger – kevin.krieger at usask dot ca</a:t>
            </a:r>
            <a:endParaRPr b="1" sz="2000" strike="noStrike">
              <a:latin typeface="Arial"/>
              <a:ea typeface="Arial"/>
              <a:cs typeface="Arial"/>
              <a:sym typeface="Arial"/>
            </a:endParaRPr>
          </a:p>
          <a:p>
            <a:pPr indent="0" lvl="0" marL="0" marR="0" rtl="0" algn="l">
              <a:spcBef>
                <a:spcPts val="0"/>
              </a:spcBef>
              <a:spcAft>
                <a:spcPts val="0"/>
              </a:spcAft>
              <a:buNone/>
            </a:pPr>
            <a:r>
              <a:t/>
            </a:r>
            <a:endParaRPr b="1" sz="2000"/>
          </a:p>
          <a:p>
            <a:pPr indent="0" lvl="0" marL="0" marR="0" rtl="0" algn="l">
              <a:spcBef>
                <a:spcPts val="0"/>
              </a:spcBef>
              <a:spcAft>
                <a:spcPts val="0"/>
              </a:spcAft>
              <a:buNone/>
            </a:pPr>
            <a:r>
              <a:t/>
            </a:r>
            <a:endParaRPr b="1" sz="2000"/>
          </a:p>
          <a:p>
            <a:pPr indent="0" lvl="0" marL="0" marR="0" rtl="0" algn="l">
              <a:spcBef>
                <a:spcPts val="0"/>
              </a:spcBef>
              <a:spcAft>
                <a:spcPts val="0"/>
              </a:spcAft>
              <a:buNone/>
            </a:pPr>
            <a:r>
              <a:t/>
            </a:r>
            <a:endParaRPr b="1" sz="2000"/>
          </a:p>
          <a:p>
            <a:pPr indent="-285850" lvl="0" marL="216000" marR="0" rtl="0" algn="l">
              <a:spcBef>
                <a:spcPts val="0"/>
              </a:spcBef>
              <a:spcAft>
                <a:spcPts val="0"/>
              </a:spcAft>
              <a:buClr>
                <a:srgbClr val="000000"/>
              </a:buClr>
              <a:buSzPts val="2000"/>
              <a:buFont typeface="Noto Sans Symbols"/>
              <a:buChar char="∙"/>
            </a:pPr>
            <a:r>
              <a:rPr lang="en-CA" sz="2000"/>
              <a:t>BAS mirror available via </a:t>
            </a:r>
            <a:r>
              <a:rPr lang="en-CA" sz="2000">
                <a:latin typeface="Roboto Mono"/>
                <a:ea typeface="Roboto Mono"/>
                <a:cs typeface="Roboto Mono"/>
                <a:sym typeface="Roboto Mono"/>
              </a:rPr>
              <a:t>bslsuperdarnc.nerc-bas.ac.uk</a:t>
            </a:r>
            <a:endParaRPr sz="2000">
              <a:latin typeface="Roboto Mono"/>
              <a:ea typeface="Roboto Mono"/>
              <a:cs typeface="Roboto Mono"/>
              <a:sym typeface="Roboto Mono"/>
            </a:endParaRPr>
          </a:p>
          <a:p>
            <a:pPr indent="-285849" lvl="1" marL="431999" marR="0" rtl="0" algn="l">
              <a:spcBef>
                <a:spcPts val="0"/>
              </a:spcBef>
              <a:spcAft>
                <a:spcPts val="0"/>
              </a:spcAft>
              <a:buClr>
                <a:srgbClr val="000000"/>
              </a:buClr>
              <a:buSzPts val="2000"/>
              <a:buFont typeface="Noto Sans Symbols"/>
              <a:buChar char="∙"/>
            </a:pPr>
            <a:r>
              <a:rPr lang="en-CA" sz="2000"/>
              <a:t>contact </a:t>
            </a:r>
            <a:r>
              <a:rPr b="1" lang="en-CA" sz="2000"/>
              <a:t>Paul Breen - pbree at bas dot ac dot uk</a:t>
            </a:r>
            <a:endParaRPr b="1" sz="2000"/>
          </a:p>
          <a:p>
            <a:pPr indent="-216000" lvl="1" marL="432000" marR="0" rtl="0" algn="l">
              <a:spcBef>
                <a:spcPts val="0"/>
              </a:spcBef>
              <a:spcAft>
                <a:spcPts val="0"/>
              </a:spcAft>
              <a:buClr>
                <a:srgbClr val="000000"/>
              </a:buClr>
              <a:buSzPts val="900"/>
              <a:buFont typeface="Noto Sans Symbols"/>
              <a:buChar char="∙"/>
            </a:pPr>
            <a:r>
              <a:t/>
            </a:r>
            <a:endParaRPr b="0" i="0" sz="2000" u="none" cap="none" strike="noStrike">
              <a:latin typeface="Arial"/>
              <a:ea typeface="Arial"/>
              <a:cs typeface="Arial"/>
              <a:sym typeface="Arial"/>
            </a:endParaRPr>
          </a:p>
        </p:txBody>
      </p:sp>
      <p:sp>
        <p:nvSpPr>
          <p:cNvPr id="184" name="Google Shape;184;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p:nvPr/>
        </p:nvSpPr>
        <p:spPr>
          <a:xfrm>
            <a:off x="685800" y="6400800"/>
            <a:ext cx="8305560" cy="30456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191" name="Google Shape;191;p31"/>
          <p:cNvSpPr/>
          <p:nvPr/>
        </p:nvSpPr>
        <p:spPr>
          <a:xfrm>
            <a:off x="1752480" y="228600"/>
            <a:ext cx="7238520" cy="304560"/>
          </a:xfrm>
          <a:prstGeom prst="rect">
            <a:avLst/>
          </a:prstGeom>
          <a:noFill/>
          <a:ln>
            <a:noFill/>
          </a:ln>
        </p:spPr>
        <p:txBody>
          <a:bodyPr anchorCtr="0" anchor="t" bIns="45000" lIns="0" spcFirstLastPara="1" rIns="0" wrap="square" tIns="45000">
            <a:noAutofit/>
          </a:bodyPr>
          <a:lstStyle/>
          <a:p>
            <a:pPr indent="-107639" lvl="0" marL="108000"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192" name="Google Shape;192;p31"/>
          <p:cNvSpPr/>
          <p:nvPr/>
        </p:nvSpPr>
        <p:spPr>
          <a:xfrm>
            <a:off x="0" y="9907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p:nvPr/>
        </p:nvSpPr>
        <p:spPr>
          <a:xfrm>
            <a:off x="0" y="1851120"/>
            <a:ext cx="9143640" cy="609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31"/>
          <p:cNvPicPr preferRelativeResize="0"/>
          <p:nvPr/>
        </p:nvPicPr>
        <p:blipFill rotWithShape="1">
          <a:blip r:embed="rId3">
            <a:alphaModFix/>
          </a:blip>
          <a:srcRect b="0" l="0" r="0" t="0"/>
          <a:stretch/>
        </p:blipFill>
        <p:spPr>
          <a:xfrm>
            <a:off x="206280" y="231480"/>
            <a:ext cx="1413000" cy="316800"/>
          </a:xfrm>
          <a:prstGeom prst="rect">
            <a:avLst/>
          </a:prstGeom>
          <a:noFill/>
          <a:ln>
            <a:noFill/>
          </a:ln>
        </p:spPr>
      </p:pic>
      <p:sp>
        <p:nvSpPr>
          <p:cNvPr id="195" name="Google Shape;195;p31"/>
          <p:cNvSpPr/>
          <p:nvPr/>
        </p:nvSpPr>
        <p:spPr>
          <a:xfrm>
            <a:off x="0" y="990720"/>
            <a:ext cx="9143640" cy="6091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CA" sz="4000">
                <a:solidFill>
                  <a:srgbClr val="93B213"/>
                </a:solidFill>
                <a:latin typeface="Calibri"/>
                <a:ea typeface="Calibri"/>
                <a:cs typeface="Calibri"/>
                <a:sym typeface="Calibri"/>
              </a:rPr>
              <a:t>Outstanding </a:t>
            </a:r>
            <a:r>
              <a:rPr b="0" lang="en-CA" sz="4000" strike="noStrike">
                <a:solidFill>
                  <a:srgbClr val="93B213"/>
                </a:solidFill>
                <a:latin typeface="Calibri"/>
                <a:ea typeface="Calibri"/>
                <a:cs typeface="Calibri"/>
                <a:sym typeface="Calibri"/>
              </a:rPr>
              <a:t>Issues &amp; Discussions</a:t>
            </a:r>
            <a:endParaRPr b="0" sz="4000" strike="noStrike">
              <a:latin typeface="Arial"/>
              <a:ea typeface="Arial"/>
              <a:cs typeface="Arial"/>
              <a:sym typeface="Arial"/>
            </a:endParaRPr>
          </a:p>
        </p:txBody>
      </p:sp>
      <p:sp>
        <p:nvSpPr>
          <p:cNvPr id="196" name="Google Shape;196;p31"/>
          <p:cNvSpPr txBox="1"/>
          <p:nvPr/>
        </p:nvSpPr>
        <p:spPr>
          <a:xfrm>
            <a:off x="864000" y="1599846"/>
            <a:ext cx="7416000" cy="4243200"/>
          </a:xfrm>
          <a:prstGeom prst="rect">
            <a:avLst/>
          </a:prstGeom>
          <a:noFill/>
          <a:ln>
            <a:noFill/>
          </a:ln>
        </p:spPr>
        <p:txBody>
          <a:bodyPr anchorCtr="0" anchor="t" bIns="45000" lIns="90000" spcFirstLastPara="1" rIns="90000" wrap="square" tIns="45000">
            <a:noAutofit/>
          </a:bodyPr>
          <a:lstStyle/>
          <a:p>
            <a:pPr indent="-285850" lvl="0" marL="216000" marR="0" rtl="0" algn="l">
              <a:spcBef>
                <a:spcPts val="0"/>
              </a:spcBef>
              <a:spcAft>
                <a:spcPts val="0"/>
              </a:spcAft>
              <a:buClr>
                <a:srgbClr val="000000"/>
              </a:buClr>
              <a:buSzPts val="2000"/>
              <a:buFont typeface="Noto Sans Symbols"/>
              <a:buChar char="∙"/>
            </a:pPr>
            <a:r>
              <a:rPr lang="en-CA" sz="2000"/>
              <a:t>Non sequential DAT file issue</a:t>
            </a:r>
            <a:endParaRPr sz="2000"/>
          </a:p>
          <a:p>
            <a:pPr indent="-285849" lvl="1" marL="431999" marR="0" rtl="0" algn="l">
              <a:spcBef>
                <a:spcPts val="0"/>
              </a:spcBef>
              <a:spcAft>
                <a:spcPts val="0"/>
              </a:spcAft>
              <a:buClr>
                <a:srgbClr val="000000"/>
              </a:buClr>
              <a:buSzPts val="2000"/>
              <a:buFont typeface="Noto Sans Symbols"/>
              <a:buChar char="∙"/>
            </a:pPr>
            <a:r>
              <a:rPr lang="en-CA" sz="2000"/>
              <a:t>timestamps not sequential or duplicated in two different files - not addressed yet</a:t>
            </a:r>
            <a:endParaRPr sz="2000"/>
          </a:p>
          <a:p>
            <a:pPr indent="0" lvl="0" marL="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Missing Southern Hemisphere dat files from 1999</a:t>
            </a:r>
            <a:endParaRPr sz="2000"/>
          </a:p>
          <a:p>
            <a:pPr indent="0" lvl="0" marL="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Corrupt DMAP files caught by backscatter package (</a:t>
            </a:r>
            <a:r>
              <a:rPr lang="en-CA" sz="1100" u="sng">
                <a:solidFill>
                  <a:schemeClr val="hlink"/>
                </a:solidFill>
                <a:hlinkClick r:id="rId4"/>
              </a:rPr>
              <a:t>https://github.com/SuperDARNCanada/backscatter</a:t>
            </a:r>
            <a:r>
              <a:rPr lang="en-CA" sz="2000"/>
              <a:t>)</a:t>
            </a:r>
            <a:endParaRPr sz="2000"/>
          </a:p>
          <a:p>
            <a:pPr indent="0" lvl="0" marL="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Comparing BAS and USASK mirrors, are they the same?</a:t>
            </a:r>
            <a:endParaRPr sz="2000"/>
          </a:p>
          <a:p>
            <a:pPr indent="0" lvl="0" marL="21600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Globus storage issues in 2018</a:t>
            </a:r>
            <a:endParaRPr sz="2000"/>
          </a:p>
          <a:p>
            <a:pPr indent="0" lvl="0" marL="21600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External Data Distribution: example: VT SFTP server</a:t>
            </a:r>
            <a:endParaRPr sz="2000"/>
          </a:p>
          <a:p>
            <a:pPr indent="0" lvl="0" marL="0" marR="0" rtl="0" algn="l">
              <a:spcBef>
                <a:spcPts val="0"/>
              </a:spcBef>
              <a:spcAft>
                <a:spcPts val="0"/>
              </a:spcAft>
              <a:buNone/>
            </a:pPr>
            <a:r>
              <a:t/>
            </a:r>
            <a:endParaRPr sz="2000"/>
          </a:p>
          <a:p>
            <a:pPr indent="-285850" lvl="0" marL="216000" marR="0" rtl="0" algn="l">
              <a:spcBef>
                <a:spcPts val="0"/>
              </a:spcBef>
              <a:spcAft>
                <a:spcPts val="0"/>
              </a:spcAft>
              <a:buClr>
                <a:srgbClr val="000000"/>
              </a:buClr>
              <a:buSzPts val="2000"/>
              <a:buFont typeface="Noto Sans Symbols"/>
              <a:buChar char="∙"/>
            </a:pPr>
            <a:r>
              <a:rPr lang="en-CA" sz="2000"/>
              <a:t>Mid year checkup list sent to PIs</a:t>
            </a:r>
            <a:endParaRPr sz="2000"/>
          </a:p>
          <a:p>
            <a:pPr indent="0" lvl="0" marL="216000" marR="0" rtl="0" algn="l">
              <a:spcBef>
                <a:spcPts val="0"/>
              </a:spcBef>
              <a:spcAft>
                <a:spcPts val="0"/>
              </a:spcAft>
              <a:buNone/>
            </a:pPr>
            <a:r>
              <a:t/>
            </a:r>
            <a:endParaRPr sz="2000"/>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p>
        </p:txBody>
      </p:sp>
      <p:sp>
        <p:nvSpPr>
          <p:cNvPr id="197" name="Google Shape;197;p3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04" name="Google Shape;204;p32"/>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05" name="Google Shape;205;p32"/>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2"/>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208" name="Google Shape;208;p32"/>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CA" sz="4000" strike="noStrike">
                <a:solidFill>
                  <a:srgbClr val="93B213"/>
                </a:solidFill>
                <a:latin typeface="Calibri"/>
                <a:ea typeface="Calibri"/>
                <a:cs typeface="Calibri"/>
                <a:sym typeface="Calibri"/>
              </a:rPr>
              <a:t>Issues &amp; Discussions</a:t>
            </a:r>
            <a:endParaRPr b="0" sz="4000" strike="noStrike">
              <a:latin typeface="Arial"/>
              <a:ea typeface="Arial"/>
              <a:cs typeface="Arial"/>
              <a:sym typeface="Arial"/>
            </a:endParaRPr>
          </a:p>
        </p:txBody>
      </p:sp>
      <p:sp>
        <p:nvSpPr>
          <p:cNvPr id="209" name="Google Shape;209;p3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210" name="Google Shape;210;p32"/>
          <p:cNvGraphicFramePr/>
          <p:nvPr/>
        </p:nvGraphicFramePr>
        <p:xfrm>
          <a:off x="908250" y="1851125"/>
          <a:ext cx="3000000" cy="3000000"/>
        </p:xfrm>
        <a:graphic>
          <a:graphicData uri="http://schemas.openxmlformats.org/drawingml/2006/table">
            <a:tbl>
              <a:tblPr>
                <a:noFill/>
                <a:tableStyleId>{A67C816B-280C-4165-ADEC-F6F90D873412}</a:tableStyleId>
              </a:tblPr>
              <a:tblGrid>
                <a:gridCol w="1423175"/>
                <a:gridCol w="1513125"/>
                <a:gridCol w="4391200"/>
              </a:tblGrid>
              <a:tr h="381000">
                <a:tc>
                  <a:txBody>
                    <a:bodyPr>
                      <a:noAutofit/>
                    </a:bodyPr>
                    <a:lstStyle/>
                    <a:p>
                      <a:pPr indent="0" lvl="0" marL="0" rtl="0" algn="l">
                        <a:spcBef>
                          <a:spcPts val="0"/>
                        </a:spcBef>
                        <a:spcAft>
                          <a:spcPts val="0"/>
                        </a:spcAft>
                        <a:buNone/>
                      </a:pPr>
                      <a:r>
                        <a:rPr b="1" lang="en-CA"/>
                        <a:t>Issue #</a:t>
                      </a:r>
                      <a:endParaRPr b="1"/>
                    </a:p>
                  </a:txBody>
                  <a:tcPr marT="91425" marB="91425" marR="91425" marL="91425"/>
                </a:tc>
                <a:tc>
                  <a:txBody>
                    <a:bodyPr>
                      <a:noAutofit/>
                    </a:bodyPr>
                    <a:lstStyle/>
                    <a:p>
                      <a:pPr indent="0" lvl="0" marL="0" rtl="0" algn="l">
                        <a:spcBef>
                          <a:spcPts val="0"/>
                        </a:spcBef>
                        <a:spcAft>
                          <a:spcPts val="0"/>
                        </a:spcAft>
                        <a:buNone/>
                      </a:pPr>
                      <a:r>
                        <a:rPr b="1" lang="en-CA"/>
                        <a:t>Date</a:t>
                      </a:r>
                      <a:endParaRPr b="1"/>
                    </a:p>
                  </a:txBody>
                  <a:tcPr marT="91425" marB="91425" marR="91425" marL="91425"/>
                </a:tc>
                <a:tc>
                  <a:txBody>
                    <a:bodyPr>
                      <a:noAutofit/>
                    </a:bodyPr>
                    <a:lstStyle/>
                    <a:p>
                      <a:pPr indent="0" lvl="0" marL="0" rtl="0" algn="l">
                        <a:spcBef>
                          <a:spcPts val="0"/>
                        </a:spcBef>
                        <a:spcAft>
                          <a:spcPts val="0"/>
                        </a:spcAft>
                        <a:buNone/>
                      </a:pPr>
                      <a:r>
                        <a:rPr b="1" lang="en-CA"/>
                        <a:t>Description</a:t>
                      </a:r>
                      <a:endParaRPr b="1"/>
                    </a:p>
                  </a:txBody>
                  <a:tcPr marT="91425" marB="91425" marR="91425" marL="91425"/>
                </a:tc>
              </a:tr>
              <a:tr h="381000">
                <a:tc>
                  <a:txBody>
                    <a:bodyPr>
                      <a:noAutofit/>
                    </a:bodyPr>
                    <a:lstStyle/>
                    <a:p>
                      <a:pPr indent="0" lvl="0" marL="0" rtl="0" algn="l">
                        <a:spcBef>
                          <a:spcPts val="0"/>
                        </a:spcBef>
                        <a:spcAft>
                          <a:spcPts val="0"/>
                        </a:spcAft>
                        <a:buNone/>
                      </a:pPr>
                      <a:r>
                        <a:rPr lang="en-CA"/>
                        <a:t>27</a:t>
                      </a:r>
                      <a:endParaRPr/>
                    </a:p>
                  </a:txBody>
                  <a:tcPr marT="91425" marB="91425" marR="91425" marL="91425"/>
                </a:tc>
                <a:tc>
                  <a:txBody>
                    <a:bodyPr>
                      <a:noAutofit/>
                    </a:bodyPr>
                    <a:lstStyle/>
                    <a:p>
                      <a:pPr indent="0" lvl="0" marL="0" rtl="0" algn="l">
                        <a:spcBef>
                          <a:spcPts val="0"/>
                        </a:spcBef>
                        <a:spcAft>
                          <a:spcPts val="0"/>
                        </a:spcAft>
                        <a:buNone/>
                      </a:pPr>
                      <a:r>
                        <a:rPr lang="en-CA"/>
                        <a:t>July 13th 2018</a:t>
                      </a:r>
                      <a:endParaRPr/>
                    </a:p>
                  </a:txBody>
                  <a:tcPr marT="91425" marB="91425" marR="91425" marL="91425"/>
                </a:tc>
                <a:tc>
                  <a:txBody>
                    <a:bodyPr>
                      <a:noAutofit/>
                    </a:bodyPr>
                    <a:lstStyle/>
                    <a:p>
                      <a:pPr indent="0" lvl="0" marL="0" rtl="0" algn="l">
                        <a:spcBef>
                          <a:spcPts val="0"/>
                        </a:spcBef>
                        <a:spcAft>
                          <a:spcPts val="0"/>
                        </a:spcAft>
                        <a:buNone/>
                      </a:pPr>
                      <a:r>
                        <a:rPr lang="en-CA"/>
                        <a:t>LYR data, new versions of several files</a:t>
                      </a:r>
                      <a:endParaRPr/>
                    </a:p>
                  </a:txBody>
                  <a:tcPr marT="91425" marB="91425" marR="91425" marL="91425"/>
                </a:tc>
              </a:tr>
              <a:tr h="381000">
                <a:tc>
                  <a:txBody>
                    <a:bodyPr>
                      <a:noAutofit/>
                    </a:bodyPr>
                    <a:lstStyle/>
                    <a:p>
                      <a:pPr indent="0" lvl="0" marL="0" rtl="0" algn="l">
                        <a:spcBef>
                          <a:spcPts val="0"/>
                        </a:spcBef>
                        <a:spcAft>
                          <a:spcPts val="0"/>
                        </a:spcAft>
                        <a:buNone/>
                      </a:pPr>
                      <a:r>
                        <a:rPr lang="en-CA"/>
                        <a:t>28</a:t>
                      </a:r>
                      <a:endParaRPr/>
                    </a:p>
                  </a:txBody>
                  <a:tcPr marT="91425" marB="91425" marR="91425" marL="91425"/>
                </a:tc>
                <a:tc>
                  <a:txBody>
                    <a:bodyPr>
                      <a:noAutofit/>
                    </a:bodyPr>
                    <a:lstStyle/>
                    <a:p>
                      <a:pPr indent="0" lvl="0" marL="0" rtl="0" algn="l">
                        <a:spcBef>
                          <a:spcPts val="0"/>
                        </a:spcBef>
                        <a:spcAft>
                          <a:spcPts val="0"/>
                        </a:spcAft>
                        <a:buNone/>
                      </a:pPr>
                      <a:r>
                        <a:rPr lang="en-CA"/>
                        <a:t>July 24th 2018</a:t>
                      </a:r>
                      <a:endParaRPr/>
                    </a:p>
                  </a:txBody>
                  <a:tcPr marT="91425" marB="91425" marR="91425" marL="91425"/>
                </a:tc>
                <a:tc>
                  <a:txBody>
                    <a:bodyPr>
                      <a:noAutofit/>
                    </a:bodyPr>
                    <a:lstStyle/>
                    <a:p>
                      <a:pPr indent="0" lvl="0" marL="0" rtl="0" algn="l">
                        <a:spcBef>
                          <a:spcPts val="0"/>
                        </a:spcBef>
                        <a:spcAft>
                          <a:spcPts val="0"/>
                        </a:spcAft>
                        <a:buNone/>
                      </a:pPr>
                      <a:r>
                        <a:rPr lang="en-CA"/>
                        <a:t>Blacklist DCE files from June 22nd 2018 onwards</a:t>
                      </a:r>
                      <a:endParaRPr/>
                    </a:p>
                  </a:txBody>
                  <a:tcPr marT="91425" marB="91425" marR="91425" marL="91425"/>
                </a:tc>
              </a:tr>
              <a:tr h="381000">
                <a:tc>
                  <a:txBody>
                    <a:bodyPr>
                      <a:noAutofit/>
                    </a:bodyPr>
                    <a:lstStyle/>
                    <a:p>
                      <a:pPr indent="0" lvl="0" marL="0" rtl="0" algn="l">
                        <a:spcBef>
                          <a:spcPts val="0"/>
                        </a:spcBef>
                        <a:spcAft>
                          <a:spcPts val="0"/>
                        </a:spcAft>
                        <a:buNone/>
                      </a:pPr>
                      <a:r>
                        <a:rPr lang="en-CA"/>
                        <a:t>29</a:t>
                      </a:r>
                      <a:endParaRPr/>
                    </a:p>
                  </a:txBody>
                  <a:tcPr marT="91425" marB="91425" marR="91425" marL="91425"/>
                </a:tc>
                <a:tc>
                  <a:txBody>
                    <a:bodyPr>
                      <a:noAutofit/>
                    </a:bodyPr>
                    <a:lstStyle/>
                    <a:p>
                      <a:pPr indent="0" lvl="0" marL="0" rtl="0" algn="l">
                        <a:spcBef>
                          <a:spcPts val="0"/>
                        </a:spcBef>
                        <a:spcAft>
                          <a:spcPts val="0"/>
                        </a:spcAft>
                        <a:buNone/>
                      </a:pPr>
                      <a:r>
                        <a:rPr lang="en-CA"/>
                        <a:t>July 24th 2018</a:t>
                      </a:r>
                      <a:endParaRPr/>
                    </a:p>
                  </a:txBody>
                  <a:tcPr marT="91425" marB="91425" marR="91425" marL="91425"/>
                </a:tc>
                <a:tc>
                  <a:txBody>
                    <a:bodyPr>
                      <a:noAutofit/>
                    </a:bodyPr>
                    <a:lstStyle/>
                    <a:p>
                      <a:pPr indent="0" lvl="0" marL="0" rtl="0" algn="l">
                        <a:spcBef>
                          <a:spcPts val="0"/>
                        </a:spcBef>
                        <a:spcAft>
                          <a:spcPts val="0"/>
                        </a:spcAft>
                        <a:buNone/>
                      </a:pPr>
                      <a:r>
                        <a:rPr lang="en-CA"/>
                        <a:t>Four HKW files blacklisted, incorrect beam nums</a:t>
                      </a:r>
                      <a:endParaRPr/>
                    </a:p>
                  </a:txBody>
                  <a:tcPr marT="91425" marB="91425" marR="91425" marL="91425"/>
                </a:tc>
              </a:tr>
              <a:tr h="381000">
                <a:tc>
                  <a:txBody>
                    <a:bodyPr>
                      <a:noAutofit/>
                    </a:bodyPr>
                    <a:lstStyle/>
                    <a:p>
                      <a:pPr indent="0" lvl="0" marL="0" rtl="0" algn="l">
                        <a:spcBef>
                          <a:spcPts val="0"/>
                        </a:spcBef>
                        <a:spcAft>
                          <a:spcPts val="0"/>
                        </a:spcAft>
                        <a:buNone/>
                      </a:pPr>
                      <a:r>
                        <a:rPr lang="en-CA"/>
                        <a:t>30</a:t>
                      </a:r>
                      <a:endParaRPr/>
                    </a:p>
                  </a:txBody>
                  <a:tcPr marT="91425" marB="91425" marR="91425" marL="91425"/>
                </a:tc>
                <a:tc>
                  <a:txBody>
                    <a:bodyPr>
                      <a:noAutofit/>
                    </a:bodyPr>
                    <a:lstStyle/>
                    <a:p>
                      <a:pPr indent="0" lvl="0" marL="0" rtl="0" algn="l">
                        <a:spcBef>
                          <a:spcPts val="0"/>
                        </a:spcBef>
                        <a:spcAft>
                          <a:spcPts val="0"/>
                        </a:spcAft>
                        <a:buNone/>
                      </a:pPr>
                      <a:r>
                        <a:rPr lang="en-CA"/>
                        <a:t>Oct 22nd 2018</a:t>
                      </a:r>
                      <a:endParaRPr/>
                    </a:p>
                  </a:txBody>
                  <a:tcPr marT="91425" marB="91425" marR="91425" marL="91425"/>
                </a:tc>
                <a:tc>
                  <a:txBody>
                    <a:bodyPr>
                      <a:noAutofit/>
                    </a:bodyPr>
                    <a:lstStyle/>
                    <a:p>
                      <a:pPr indent="0" lvl="0" marL="0" rtl="0" algn="l">
                        <a:spcBef>
                          <a:spcPts val="0"/>
                        </a:spcBef>
                        <a:spcAft>
                          <a:spcPts val="0"/>
                        </a:spcAft>
                        <a:buNone/>
                      </a:pPr>
                      <a:r>
                        <a:rPr lang="en-CA"/>
                        <a:t>Time offset for BKS files 2018050[3,4]</a:t>
                      </a:r>
                      <a:endParaRPr/>
                    </a:p>
                  </a:txBody>
                  <a:tcPr marT="91425" marB="91425" marR="91425" marL="91425"/>
                </a:tc>
              </a:tr>
              <a:tr h="381000">
                <a:tc>
                  <a:txBody>
                    <a:bodyPr>
                      <a:noAutofit/>
                    </a:bodyPr>
                    <a:lstStyle/>
                    <a:p>
                      <a:pPr indent="0" lvl="0" marL="0" rtl="0" algn="l">
                        <a:spcBef>
                          <a:spcPts val="0"/>
                        </a:spcBef>
                        <a:spcAft>
                          <a:spcPts val="0"/>
                        </a:spcAft>
                        <a:buNone/>
                      </a:pPr>
                      <a:r>
                        <a:rPr lang="en-CA"/>
                        <a:t>31</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t>Feb 20th 2019</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t>Blacklisted HOK file from 20181125</a:t>
                      </a:r>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CA"/>
                        <a:t>32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t>Feb 28th 2019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t>Two Replacement SPS files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CA"/>
                        <a:t>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solidFill>
                            <a:schemeClr val="dk1"/>
                          </a:solidFill>
                        </a:rPr>
                        <a:t>March 11 2019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CA">
                          <a:solidFill>
                            <a:schemeClr val="dk1"/>
                          </a:solidFill>
                        </a:rPr>
                        <a:t>Blacklisting corrupt CVE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17" name="Google Shape;217;p33"/>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18" name="Google Shape;218;p33"/>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3"/>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221" name="Google Shape;221;p33"/>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CA" sz="4000">
                <a:solidFill>
                  <a:srgbClr val="93B213"/>
                </a:solidFill>
                <a:latin typeface="Calibri"/>
                <a:ea typeface="Calibri"/>
                <a:cs typeface="Calibri"/>
                <a:sym typeface="Calibri"/>
              </a:rPr>
              <a:t>Virginia Tech</a:t>
            </a:r>
            <a:endParaRPr b="0" sz="4000" strike="noStrike">
              <a:latin typeface="Arial"/>
              <a:ea typeface="Arial"/>
              <a:cs typeface="Arial"/>
              <a:sym typeface="Arial"/>
            </a:endParaRPr>
          </a:p>
        </p:txBody>
      </p:sp>
      <p:sp>
        <p:nvSpPr>
          <p:cNvPr id="222" name="Google Shape;222;p33"/>
          <p:cNvSpPr txBox="1"/>
          <p:nvPr/>
        </p:nvSpPr>
        <p:spPr>
          <a:xfrm>
            <a:off x="864000" y="1599846"/>
            <a:ext cx="7416000" cy="4243200"/>
          </a:xfrm>
          <a:prstGeom prst="rect">
            <a:avLst/>
          </a:prstGeom>
          <a:noFill/>
          <a:ln>
            <a:noFill/>
          </a:ln>
        </p:spPr>
        <p:txBody>
          <a:bodyPr anchorCtr="0" anchor="t" bIns="45000" lIns="90000" spcFirstLastPara="1" rIns="90000" wrap="square" tIns="45000">
            <a:noAutofit/>
          </a:bodyPr>
          <a:lstStyle/>
          <a:p>
            <a:pPr indent="-152400" lvl="0" marL="0" rtl="0" algn="l">
              <a:spcBef>
                <a:spcPts val="0"/>
              </a:spcBef>
              <a:spcAft>
                <a:spcPts val="0"/>
              </a:spcAft>
              <a:buClr>
                <a:schemeClr val="dk1"/>
              </a:buClr>
              <a:buSzPts val="2400"/>
              <a:buChar char="•"/>
            </a:pPr>
            <a:r>
              <a:rPr lang="en-CA" sz="2400">
                <a:solidFill>
                  <a:schemeClr val="dk1"/>
                </a:solidFill>
              </a:rPr>
              <a:t>Inception of davitpy: make acquisition of data easier to quickly plot data</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VT operated (until Jan. 2019) “open” sftp server with username and password published on github and included with davitpy software</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Abused to download and store massive amount of data</a:t>
            </a:r>
            <a:endParaRPr sz="2400">
              <a:solidFill>
                <a:schemeClr val="dk1"/>
              </a:solidFill>
            </a:endParaRPr>
          </a:p>
          <a:p>
            <a:pPr indent="-152400" lvl="0" marL="0" rtl="0" algn="l">
              <a:spcBef>
                <a:spcPts val="1000"/>
              </a:spcBef>
              <a:spcAft>
                <a:spcPts val="1000"/>
              </a:spcAft>
              <a:buClr>
                <a:schemeClr val="dk1"/>
              </a:buClr>
              <a:buSzPts val="2400"/>
              <a:buChar char="•"/>
            </a:pPr>
            <a:r>
              <a:rPr lang="en-CA" sz="2400">
                <a:solidFill>
                  <a:schemeClr val="dk1"/>
                </a:solidFill>
              </a:rPr>
              <a:t> No easy ability to track who and how much data downloads</a:t>
            </a:r>
            <a:endParaRPr/>
          </a:p>
        </p:txBody>
      </p:sp>
      <p:sp>
        <p:nvSpPr>
          <p:cNvPr id="223" name="Google Shape;223;p3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30" name="Google Shape;230;p34"/>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31" name="Google Shape;231;p34"/>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3" name="Google Shape;233;p34"/>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234" name="Google Shape;234;p34"/>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CA" sz="4000">
                <a:solidFill>
                  <a:srgbClr val="93B213"/>
                </a:solidFill>
                <a:latin typeface="Calibri"/>
                <a:ea typeface="Calibri"/>
                <a:cs typeface="Calibri"/>
                <a:sym typeface="Calibri"/>
              </a:rPr>
              <a:t>Virginia Tech</a:t>
            </a:r>
            <a:endParaRPr b="0" sz="4000" strike="noStrike">
              <a:latin typeface="Arial"/>
              <a:ea typeface="Arial"/>
              <a:cs typeface="Arial"/>
              <a:sym typeface="Arial"/>
            </a:endParaRPr>
          </a:p>
        </p:txBody>
      </p:sp>
      <p:sp>
        <p:nvSpPr>
          <p:cNvPr id="235" name="Google Shape;235;p34"/>
          <p:cNvSpPr txBox="1"/>
          <p:nvPr/>
        </p:nvSpPr>
        <p:spPr>
          <a:xfrm>
            <a:off x="864000" y="1599846"/>
            <a:ext cx="7416000" cy="4243200"/>
          </a:xfrm>
          <a:prstGeom prst="rect">
            <a:avLst/>
          </a:prstGeom>
          <a:noFill/>
          <a:ln>
            <a:noFill/>
          </a:ln>
        </p:spPr>
        <p:txBody>
          <a:bodyPr anchorCtr="0" anchor="t" bIns="45000" lIns="90000" spcFirstLastPara="1" rIns="90000" wrap="square" tIns="45000">
            <a:noAutofit/>
          </a:bodyPr>
          <a:lstStyle/>
          <a:p>
            <a:pPr indent="-152400" lvl="0" marL="0" rtl="0" algn="l">
              <a:spcBef>
                <a:spcPts val="0"/>
              </a:spcBef>
              <a:spcAft>
                <a:spcPts val="0"/>
              </a:spcAft>
              <a:buClr>
                <a:schemeClr val="dk1"/>
              </a:buClr>
              <a:buSzPts val="2400"/>
              <a:buChar char="•"/>
            </a:pPr>
            <a:r>
              <a:rPr lang="en-CA" sz="2400">
                <a:solidFill>
                  <a:schemeClr val="dk1"/>
                </a:solidFill>
              </a:rPr>
              <a:t> Number of users coming forward that are using this service</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Andy Gisler (Astra Space) - one of the positive outcomes as able to provide better quick-grid/map files based on current rst code, Andy was using older RST Lite processing code.</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Andy Gisler, Chad Fish - Looking for entire year of data for post-event assimilative ionospheric model</a:t>
            </a:r>
            <a:endParaRPr sz="2400">
              <a:solidFill>
                <a:schemeClr val="dk1"/>
              </a:solidFill>
            </a:endParaRPr>
          </a:p>
          <a:p>
            <a:pPr indent="-152400" lvl="0" marL="0" rtl="0" algn="l">
              <a:spcBef>
                <a:spcPts val="1000"/>
              </a:spcBef>
              <a:spcAft>
                <a:spcPts val="1000"/>
              </a:spcAft>
              <a:buClr>
                <a:schemeClr val="dk1"/>
              </a:buClr>
              <a:buSzPts val="2400"/>
              <a:buChar char="•"/>
            </a:pPr>
            <a:r>
              <a:rPr lang="en-CA" sz="2400">
                <a:solidFill>
                  <a:schemeClr val="dk1"/>
                </a:solidFill>
              </a:rPr>
              <a:t> Alexey Oinats (Institute of Solar-Terrestrial Physics, Irkutsk) - interested in many years of fit-level data from mid-latitude radars</a:t>
            </a:r>
            <a:endParaRPr sz="2400">
              <a:solidFill>
                <a:schemeClr val="dk1"/>
              </a:solidFill>
            </a:endParaRPr>
          </a:p>
        </p:txBody>
      </p:sp>
      <p:sp>
        <p:nvSpPr>
          <p:cNvPr id="236" name="Google Shape;236;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p:nvPr/>
        </p:nvSpPr>
        <p:spPr>
          <a:xfrm>
            <a:off x="685800" y="6400800"/>
            <a:ext cx="8305500" cy="304500"/>
          </a:xfrm>
          <a:prstGeom prst="rect">
            <a:avLst/>
          </a:prstGeom>
          <a:noFill/>
          <a:ln>
            <a:noFill/>
          </a:ln>
        </p:spPr>
        <p:txBody>
          <a:bodyPr anchorCtr="0" anchor="t" bIns="45000" lIns="0" spcFirstLastPara="1" rIns="0" wrap="square" tIns="45000">
            <a:noAutofit/>
          </a:bodyPr>
          <a:lstStyle/>
          <a:p>
            <a:pPr indent="0" lvl="0" marL="0" marR="0" rtl="0" algn="ctr">
              <a:lnSpc>
                <a:spcPct val="100000"/>
              </a:lnSpc>
              <a:spcBef>
                <a:spcPts val="0"/>
              </a:spcBef>
              <a:spcAft>
                <a:spcPts val="0"/>
              </a:spcAft>
              <a:buNone/>
            </a:pPr>
            <a:r>
              <a:rPr b="0" lang="en-CA" sz="1400" strike="noStrike">
                <a:solidFill>
                  <a:srgbClr val="A6A6A6"/>
                </a:solidFill>
                <a:latin typeface="Lucida Sans"/>
                <a:ea typeface="Lucida Sans"/>
                <a:cs typeface="Lucida Sans"/>
                <a:sym typeface="Lucida Sans"/>
              </a:rPr>
              <a:t>Superdarn.ca</a:t>
            </a:r>
            <a:endParaRPr b="0" sz="1400" strike="noStrike">
              <a:latin typeface="Arial"/>
              <a:ea typeface="Arial"/>
              <a:cs typeface="Arial"/>
              <a:sym typeface="Arial"/>
            </a:endParaRPr>
          </a:p>
        </p:txBody>
      </p:sp>
      <p:sp>
        <p:nvSpPr>
          <p:cNvPr id="243" name="Google Shape;243;p35"/>
          <p:cNvSpPr/>
          <p:nvPr/>
        </p:nvSpPr>
        <p:spPr>
          <a:xfrm>
            <a:off x="1752480" y="228600"/>
            <a:ext cx="7238400" cy="304500"/>
          </a:xfrm>
          <a:prstGeom prst="rect">
            <a:avLst/>
          </a:prstGeom>
          <a:noFill/>
          <a:ln>
            <a:noFill/>
          </a:ln>
        </p:spPr>
        <p:txBody>
          <a:bodyPr anchorCtr="0" anchor="t" bIns="45000" lIns="0" spcFirstLastPara="1" rIns="0" wrap="square" tIns="45000">
            <a:noAutofit/>
          </a:bodyPr>
          <a:lstStyle/>
          <a:p>
            <a:pPr indent="-107640" lvl="0" marL="107999" marR="0" rtl="0" algn="r">
              <a:lnSpc>
                <a:spcPct val="95000"/>
              </a:lnSpc>
              <a:spcBef>
                <a:spcPts val="0"/>
              </a:spcBef>
              <a:spcAft>
                <a:spcPts val="0"/>
              </a:spcAft>
              <a:buClr>
                <a:srgbClr val="A6A6A6"/>
              </a:buClr>
              <a:buSzPts val="1200"/>
              <a:buFont typeface="Lucida Sans"/>
              <a:buChar char="•"/>
            </a:pPr>
            <a:r>
              <a:rPr b="1" lang="en-CA" sz="1200" strike="noStrike">
                <a:solidFill>
                  <a:srgbClr val="A6A6A6"/>
                </a:solidFill>
                <a:latin typeface="Lucida Sans"/>
                <a:ea typeface="Lucida Sans"/>
                <a:cs typeface="Lucida Sans"/>
                <a:sym typeface="Lucida Sans"/>
              </a:rPr>
              <a:t>DDWG report SuperDARN Workshop 2018</a:t>
            </a:r>
            <a:endParaRPr b="0" sz="1200" strike="noStrike">
              <a:latin typeface="Arial"/>
              <a:ea typeface="Arial"/>
              <a:cs typeface="Arial"/>
              <a:sym typeface="Arial"/>
            </a:endParaRPr>
          </a:p>
        </p:txBody>
      </p:sp>
      <p:sp>
        <p:nvSpPr>
          <p:cNvPr id="244" name="Google Shape;244;p35"/>
          <p:cNvSpPr/>
          <p:nvPr/>
        </p:nvSpPr>
        <p:spPr>
          <a:xfrm>
            <a:off x="0" y="9907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0" y="1851120"/>
            <a:ext cx="9143700" cy="6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5"/>
          <p:cNvPicPr preferRelativeResize="0"/>
          <p:nvPr/>
        </p:nvPicPr>
        <p:blipFill rotWithShape="1">
          <a:blip r:embed="rId3">
            <a:alphaModFix/>
          </a:blip>
          <a:srcRect b="0" l="0" r="0" t="0"/>
          <a:stretch/>
        </p:blipFill>
        <p:spPr>
          <a:xfrm>
            <a:off x="206280" y="231480"/>
            <a:ext cx="1412999" cy="316800"/>
          </a:xfrm>
          <a:prstGeom prst="rect">
            <a:avLst/>
          </a:prstGeom>
          <a:noFill/>
          <a:ln>
            <a:noFill/>
          </a:ln>
        </p:spPr>
      </p:pic>
      <p:sp>
        <p:nvSpPr>
          <p:cNvPr id="247" name="Google Shape;247;p35"/>
          <p:cNvSpPr/>
          <p:nvPr/>
        </p:nvSpPr>
        <p:spPr>
          <a:xfrm>
            <a:off x="0" y="990720"/>
            <a:ext cx="9143700" cy="609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CA" sz="4000">
                <a:solidFill>
                  <a:srgbClr val="93B213"/>
                </a:solidFill>
                <a:latin typeface="Calibri"/>
                <a:ea typeface="Calibri"/>
                <a:cs typeface="Calibri"/>
                <a:sym typeface="Calibri"/>
              </a:rPr>
              <a:t>Virginia Tech</a:t>
            </a:r>
            <a:endParaRPr b="0" sz="4000" strike="noStrike">
              <a:latin typeface="Arial"/>
              <a:ea typeface="Arial"/>
              <a:cs typeface="Arial"/>
              <a:sym typeface="Arial"/>
            </a:endParaRPr>
          </a:p>
        </p:txBody>
      </p:sp>
      <p:sp>
        <p:nvSpPr>
          <p:cNvPr id="248" name="Google Shape;248;p35"/>
          <p:cNvSpPr txBox="1"/>
          <p:nvPr/>
        </p:nvSpPr>
        <p:spPr>
          <a:xfrm>
            <a:off x="864000" y="1599846"/>
            <a:ext cx="7416000" cy="4243200"/>
          </a:xfrm>
          <a:prstGeom prst="rect">
            <a:avLst/>
          </a:prstGeom>
          <a:noFill/>
          <a:ln>
            <a:noFill/>
          </a:ln>
        </p:spPr>
        <p:txBody>
          <a:bodyPr anchorCtr="0" anchor="t" bIns="45000" lIns="90000" spcFirstLastPara="1" rIns="90000" wrap="square" tIns="45000">
            <a:noAutofit/>
          </a:bodyPr>
          <a:lstStyle/>
          <a:p>
            <a:pPr indent="-152400" lvl="0" marL="0" rtl="0" algn="l">
              <a:spcBef>
                <a:spcPts val="0"/>
              </a:spcBef>
              <a:spcAft>
                <a:spcPts val="0"/>
              </a:spcAft>
              <a:buClr>
                <a:schemeClr val="dk1"/>
              </a:buClr>
              <a:buSzPts val="2400"/>
              <a:buChar char="•"/>
            </a:pPr>
            <a:r>
              <a:rPr lang="en-CA" sz="2400">
                <a:solidFill>
                  <a:schemeClr val="dk1"/>
                </a:solidFill>
              </a:rPr>
              <a:t> Dogacan Ozturk (NASA JPL) - Was using data access for PFISR/SuperDARN conjunction studies</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Liam Kilcommons (Univ. of Colorado’s CCAR) - “most of our SuperDARN-related tools are in Python and have been written to use Davitpy” (for data access)</a:t>
            </a:r>
            <a:endParaRPr sz="2400">
              <a:solidFill>
                <a:schemeClr val="dk1"/>
              </a:solidFill>
            </a:endParaRPr>
          </a:p>
          <a:p>
            <a:pPr indent="-152400" lvl="0" marL="0" rtl="0" algn="l">
              <a:spcBef>
                <a:spcPts val="1000"/>
              </a:spcBef>
              <a:spcAft>
                <a:spcPts val="0"/>
              </a:spcAft>
              <a:buClr>
                <a:schemeClr val="dk1"/>
              </a:buClr>
              <a:buSzPts val="2400"/>
              <a:buChar char="•"/>
            </a:pPr>
            <a:r>
              <a:rPr lang="en-CA" sz="2400">
                <a:solidFill>
                  <a:schemeClr val="dk1"/>
                </a:solidFill>
              </a:rPr>
              <a:t> Integrated GeoScience Observatory (NSF funded EarthCube project) - provides a set of tools pre-installed for space physicists</a:t>
            </a:r>
            <a:endParaRPr sz="2400">
              <a:solidFill>
                <a:schemeClr val="dk1"/>
              </a:solidFill>
            </a:endParaRPr>
          </a:p>
          <a:p>
            <a:pPr indent="-152400" lvl="0" marL="0" rtl="0" algn="l">
              <a:spcBef>
                <a:spcPts val="1000"/>
              </a:spcBef>
              <a:spcAft>
                <a:spcPts val="1000"/>
              </a:spcAft>
              <a:buClr>
                <a:schemeClr val="dk1"/>
              </a:buClr>
              <a:buSzPts val="2400"/>
              <a:buChar char="•"/>
            </a:pPr>
            <a:r>
              <a:rPr lang="en-CA" sz="2400">
                <a:solidFill>
                  <a:schemeClr val="dk1"/>
                </a:solidFill>
              </a:rPr>
              <a:t> Davitpy (and maybe pydarn?)</a:t>
            </a:r>
            <a:endParaRPr sz="2400">
              <a:solidFill>
                <a:schemeClr val="dk1"/>
              </a:solidFill>
            </a:endParaRPr>
          </a:p>
        </p:txBody>
      </p:sp>
      <p:sp>
        <p:nvSpPr>
          <p:cNvPr id="249" name="Google Shape;249;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D4E53"/>
      </a:dk2>
      <a:lt2>
        <a:srgbClr val="D6D6D3"/>
      </a:lt2>
      <a:accent1>
        <a:srgbClr val="417630"/>
      </a:accent1>
      <a:accent2>
        <a:srgbClr val="C8C8C8"/>
      </a:accent2>
      <a:accent3>
        <a:srgbClr val="BED600"/>
      </a:accent3>
      <a:accent4>
        <a:srgbClr val="323232"/>
      </a:accent4>
      <a:accent5>
        <a:srgbClr val="ECF15E"/>
      </a:accent5>
      <a:accent6>
        <a:srgbClr val="0C6B41"/>
      </a:accent6>
      <a:hlink>
        <a:srgbClr val="417630"/>
      </a:hlink>
      <a:folHlink>
        <a:srgbClr val="7195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