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04A8B29-1FD1-4AFE-AA41-5593C357A01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36;p1:notes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68B590-BC45-4355-882E-C20E9A613DBB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45;g3adc5e0248_0_4:notes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921513-ABEA-48F3-BC07-50934D61D2DA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72;p5:notes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D630C1-B14A-4C2E-9A71-74BBCB3BF67D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86;p6:notes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4AC994-57BE-41DF-A0A3-F85A22467063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86;p6:notes_0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B37348-4A7A-470F-87A0-E4174C172D8D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2;p5:notes_0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43CBA12-AB8E-4778-A571-9A66F6C7DED1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2;p5:notes_1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CC3D4A3-00CE-446B-8773-A642F8B59480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2;p5:notes_2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A92BFF5-599F-447E-9118-85705CC9ABF3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64;p8:notes"/>
          <p:cNvSpPr/>
          <p:nvPr/>
        </p:nvSpPr>
        <p:spPr>
          <a:xfrm>
            <a:off x="3886200" y="868680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86E9AD7-3279-43F2-9FC0-9EFEA78DD53F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1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28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152280" y="6400800"/>
            <a:ext cx="440280" cy="313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71;p14" descr=""/>
          <p:cNvPicPr/>
          <p:nvPr/>
        </p:nvPicPr>
        <p:blipFill>
          <a:blip r:embed="rId2"/>
          <a:stretch/>
        </p:blipFill>
        <p:spPr>
          <a:xfrm>
            <a:off x="152280" y="6400800"/>
            <a:ext cx="440280" cy="3132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github.com/SuperDARN/DDWG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www.frdr.ca/repo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140;p27"/>
          <p:cNvSpPr/>
          <p:nvPr/>
        </p:nvSpPr>
        <p:spPr>
          <a:xfrm>
            <a:off x="0" y="1597680"/>
            <a:ext cx="91429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Data Distribution Working Group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Summary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May 28 2021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Kevin Krieger</a:t>
            </a:r>
            <a:r>
              <a:rPr b="1" lang="en-CA" sz="2000" spc="-1" strike="noStrike" baseline="30000">
                <a:solidFill>
                  <a:srgbClr val="4d4d4f"/>
                </a:solidFill>
                <a:latin typeface="Calibri"/>
                <a:ea typeface="Calibri"/>
              </a:rPr>
              <a:t>1</a:t>
            </a: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, Kevin Sterne</a:t>
            </a:r>
            <a:r>
              <a:rPr b="1" lang="en-CA" sz="2000" spc="-1" strike="noStrike" baseline="30000">
                <a:solidFill>
                  <a:srgbClr val="4d4d4f"/>
                </a:solidFill>
                <a:latin typeface="Calibri"/>
                <a:ea typeface="Calibri"/>
              </a:rPr>
              <a:t>2</a:t>
            </a: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, Paul Breen</a:t>
            </a:r>
            <a:r>
              <a:rPr b="1" lang="en-CA" sz="2000" spc="-1" strike="noStrike" baseline="30000">
                <a:solidFill>
                  <a:srgbClr val="4d4d4f"/>
                </a:solidFill>
                <a:latin typeface="Calibri"/>
                <a:ea typeface="Calibri"/>
              </a:rPr>
              <a:t>3 </a:t>
            </a: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&amp; The DDWG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SuperDARN Workshop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Virtual - SANSA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5" name="Google Shape;141;p27" descr=""/>
          <p:cNvPicPr/>
          <p:nvPr/>
        </p:nvPicPr>
        <p:blipFill>
          <a:blip r:embed="rId1"/>
          <a:stretch/>
        </p:blipFill>
        <p:spPr>
          <a:xfrm>
            <a:off x="3614760" y="3429000"/>
            <a:ext cx="1712520" cy="38340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142;p27"/>
          <p:cNvSpPr/>
          <p:nvPr/>
        </p:nvSpPr>
        <p:spPr>
          <a:xfrm>
            <a:off x="792000" y="6067080"/>
            <a:ext cx="777528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100" spc="-1" strike="noStrike">
                <a:solidFill>
                  <a:srgbClr val="000000"/>
                </a:solidFill>
                <a:latin typeface="Arial"/>
                <a:ea typeface="Arial"/>
              </a:rPr>
              <a:t>1 – University of Saskatchewan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100" spc="-1" strike="noStrike">
                <a:solidFill>
                  <a:srgbClr val="000000"/>
                </a:solidFill>
                <a:latin typeface="Arial"/>
                <a:ea typeface="Arial"/>
              </a:rPr>
              <a:t>2 – Virginia Tech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100" spc="-1" strike="noStrike">
                <a:solidFill>
                  <a:srgbClr val="000000"/>
                </a:solidFill>
                <a:latin typeface="Arial"/>
                <a:ea typeface="Arial"/>
              </a:rPr>
              <a:t>3 – British Antarctic Survey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7" name="Google Shape;143;p27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A9B70D9-DE32-4D88-8BAA-55964D703994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49;p28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Google Shape;150;p28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108000" indent="-106920" algn="r">
              <a:lnSpc>
                <a:spcPct val="95000"/>
              </a:lnSpc>
              <a:buClr>
                <a:srgbClr val="a6a6a6"/>
              </a:buClr>
              <a:buFont typeface="Lucida Sans"/>
              <a:buChar char="•"/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Google Shape;151;p28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152;p28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153;p28"/>
          <p:cNvSpPr/>
          <p:nvPr/>
        </p:nvSpPr>
        <p:spPr>
          <a:xfrm>
            <a:off x="1590840" y="2459880"/>
            <a:ext cx="59616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3" name="Google Shape;154;p28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94" name="Google Shape;155;p28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Monthly data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5" name="Google Shape;156;p28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1485117-E054-429C-BD84-7BA129806BE6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914400" y="647640"/>
            <a:ext cx="7350120" cy="575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76;p30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" name="Google Shape;177;p30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Google Shape;178;p30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79;p30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Google Shape;180;p30"/>
          <p:cNvSpPr/>
          <p:nvPr/>
        </p:nvSpPr>
        <p:spPr>
          <a:xfrm>
            <a:off x="1590840" y="2460960"/>
            <a:ext cx="59616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2" name="Google Shape;181;p30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182;p30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Access to Data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4" name="Google Shape;183;p30"/>
          <p:cNvSpPr/>
          <p:nvPr/>
        </p:nvSpPr>
        <p:spPr>
          <a:xfrm>
            <a:off x="355680" y="1789560"/>
            <a:ext cx="8431920" cy="36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Arial"/>
              <a:buChar char="∙"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Globus mirror (endpoint: computecanada#cedar-dtn) – </a:t>
            </a:r>
            <a:endParaRPr b="0" lang="en-US" sz="20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  <a:tabLst>
                <a:tab algn="l" pos="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Contact Kevin Krieger – kevin.krieger at usask dot 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BAS mirror available via </a:t>
            </a: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bslsuperdarnc.nerc-bas.ac.uk</a:t>
            </a:r>
            <a:endParaRPr b="0" lang="en-US" sz="2000" spc="-1" strike="noStrike">
              <a:latin typeface="Arial"/>
            </a:endParaRPr>
          </a:p>
          <a:p>
            <a:pPr lvl="1" marL="432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contact </a:t>
            </a: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Paul Breen - pbree at bas dot ac dot uk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* New mirrors in the future: PRIC, NSSC, ISEE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5" name="Google Shape;184;p30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3C5EFF0-56EB-413C-AC55-8B1A769E98B0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90;p31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Google Shape;191;p31_0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Google Shape;192;p31_0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193;p31_0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Google Shape;194;p31_0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111" name="Google Shape;195;p31_0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Meeting discussion 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Google Shape;196;p31_0"/>
          <p:cNvSpPr/>
          <p:nvPr/>
        </p:nvSpPr>
        <p:spPr>
          <a:xfrm>
            <a:off x="864000" y="1599840"/>
            <a:ext cx="7415280" cy="42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endParaRPr b="0" lang="en-US" sz="18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Delays from various radar sites: There should be a faster feedback loop to data managers – automated Nagios emails can do this</a:t>
            </a: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Communication between Data managers and WG list: Send a message to let the list know when you expect delays in data</a:t>
            </a: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Gaps resolution – manual process once a year that is generally useful, we will try doing this twice a year going forward</a:t>
            </a:r>
            <a:endParaRPr b="0" lang="en-US" sz="2000" spc="-1" strike="noStrike">
              <a:latin typeface="Arial"/>
            </a:endParaRPr>
          </a:p>
          <a:p>
            <a:pPr marL="216000" indent="-2851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3" name="Google Shape;197;p31_0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DC611B-5C98-4CA4-BA98-81F5EBB24727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90;p31_0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Google Shape;191;p31_1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Google Shape;192;p31_1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93;p31_1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8" name="Google Shape;194;p31_1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95;p31_1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Meeting discussion summary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Google Shape;196;p31_1"/>
          <p:cNvSpPr/>
          <p:nvPr/>
        </p:nvSpPr>
        <p:spPr>
          <a:xfrm>
            <a:off x="864000" y="1599840"/>
            <a:ext cx="7415280" cy="42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Redundant data paths to VT and BAS: Most radars now being uploaded to both institutions to prevent single-point-of-failure, better redundancy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Gaps from various radars: CDN files being uploaded one month at a time (2019 onward), others are decommissioned or off for repairs.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Google Shape;197;p31_1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91206FA-0D99-4784-A9A9-9A977389E3CB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76;p30_0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" name="Google Shape;177;p30_0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Google Shape;178;p30_0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79;p30_0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Google Shape;180;p30_0"/>
          <p:cNvSpPr/>
          <p:nvPr/>
        </p:nvSpPr>
        <p:spPr>
          <a:xfrm>
            <a:off x="1590840" y="2460960"/>
            <a:ext cx="59616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7" name="Google Shape;181;p30_0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128" name="Google Shape;182;p30_0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Major updates in the past year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9" name="Google Shape;183;p30_0"/>
          <p:cNvSpPr/>
          <p:nvPr/>
        </p:nvSpPr>
        <p:spPr>
          <a:xfrm>
            <a:off x="355680" y="1789560"/>
            <a:ext cx="8431920" cy="36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rsync access provided to BAS to sync files from usask. Paul working to close the gap between Globus and BAS mirror differences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VT moved data servers to a temporary location in September 2020, they are expected to move to a more permanent home in the future, date TBD.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BAS started doing direct transfers from PI staging servers (see quarterly reports for a table of the progress)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Temporary mirror </a:t>
            </a: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superdarn-cssdp.usask.ca decommissioned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0" name="Google Shape;184;p30_0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68D9B54-CE0B-4AB9-B712-9825B07C8EC2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76;p30_1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Google Shape;177;p30_1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Google Shape;178;p30_1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179;p30_1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80;p30_1"/>
          <p:cNvSpPr/>
          <p:nvPr/>
        </p:nvSpPr>
        <p:spPr>
          <a:xfrm>
            <a:off x="1590840" y="2460960"/>
            <a:ext cx="59616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6" name="Google Shape;181;p30_1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182;p30_1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Major updates in the past year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Google Shape;183;p30_1"/>
          <p:cNvSpPr/>
          <p:nvPr/>
        </p:nvSpPr>
        <p:spPr>
          <a:xfrm>
            <a:off x="355680" y="1789560"/>
            <a:ext cx="8431920" cy="36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File naming convention finalized. Backlog of Borealis (pgr, cly, sas) data now being uploaded one month at a time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DDWG landing page transitioned from VT to SuperDARN Github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      </a:t>
            </a:r>
            <a:r>
              <a:rPr b="0" lang="en-CA" sz="2000" spc="-1" strike="noStrike" u="sng">
                <a:solidFill>
                  <a:srgbClr val="0000ff"/>
                </a:solidFill>
                <a:uFillTx/>
                <a:latin typeface="Roboto Mono"/>
                <a:ea typeface="Roboto Mono"/>
                <a:hlinkClick r:id="rId2"/>
              </a:rPr>
              <a:t>https://github.com/SuperDARN/DDWG</a:t>
            </a: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2194 DAT files retrieved from optical media in storage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A list of failed files (DMAP issues, BZ2 issues, corrupt files, etc) was collated and placed on the Globus mirror.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Master list of all previously updated files placed on the Globus mirror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9" name="Google Shape;184;p30_1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32B2D3A-1711-40B1-9C9D-B4CFD564AFFF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76;p30_2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Google Shape;177;p30_2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Google Shape;178;p30_2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179;p30_2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80;p30_2"/>
          <p:cNvSpPr/>
          <p:nvPr/>
        </p:nvSpPr>
        <p:spPr>
          <a:xfrm>
            <a:off x="1590840" y="2460960"/>
            <a:ext cx="59616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5" name="Google Shape;181;p30_2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146" name="Google Shape;182;p30_2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Major updates in the past year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7" name="Google Shape;183;p30_2"/>
          <p:cNvSpPr/>
          <p:nvPr/>
        </p:nvSpPr>
        <p:spPr>
          <a:xfrm>
            <a:off x="355680" y="1789560"/>
            <a:ext cx="8431920" cy="36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NSSC data mirror has copied 38TB of data (as of 20210513) from BAS, and ideally have all files copied by late May.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PRIC data mirror finished preliminaries, will be ideally open to community very soon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8" name="Google Shape;184;p30_2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427F18-71B9-4433-A177-4E0AAAFFF376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68;p37"/>
          <p:cNvSpPr/>
          <p:nvPr/>
        </p:nvSpPr>
        <p:spPr>
          <a:xfrm>
            <a:off x="685800" y="6400800"/>
            <a:ext cx="8304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Google Shape;269;p37_1"/>
          <p:cNvSpPr/>
          <p:nvPr/>
        </p:nvSpPr>
        <p:spPr>
          <a:xfrm>
            <a:off x="1752480" y="228600"/>
            <a:ext cx="723780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1" name="Google Shape;270;p37_1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oogle Shape;271;p37_1"/>
          <p:cNvSpPr/>
          <p:nvPr/>
        </p:nvSpPr>
        <p:spPr>
          <a:xfrm>
            <a:off x="0" y="18511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oogle Shape;272;p37_1"/>
          <p:cNvSpPr/>
          <p:nvPr/>
        </p:nvSpPr>
        <p:spPr>
          <a:xfrm>
            <a:off x="1590840" y="2460960"/>
            <a:ext cx="59616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4" name="Google Shape;273;p37_1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280" cy="316080"/>
          </a:xfrm>
          <a:prstGeom prst="rect">
            <a:avLst/>
          </a:prstGeom>
          <a:ln w="0">
            <a:noFill/>
          </a:ln>
        </p:spPr>
      </p:pic>
      <p:sp>
        <p:nvSpPr>
          <p:cNvPr id="155" name="Google Shape;274;p37_1"/>
          <p:cNvSpPr/>
          <p:nvPr/>
        </p:nvSpPr>
        <p:spPr>
          <a:xfrm>
            <a:off x="0" y="990720"/>
            <a:ext cx="91429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Future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6" name="Google Shape;275;p37_1"/>
          <p:cNvSpPr/>
          <p:nvPr/>
        </p:nvSpPr>
        <p:spPr>
          <a:xfrm>
            <a:off x="864000" y="2016720"/>
            <a:ext cx="7415280" cy="18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More mirrors coming online (PRIC, NSSC, ISEE)</a:t>
            </a:r>
            <a:endParaRPr b="0" lang="en-US" sz="2200" spc="-1" strike="noStrike">
              <a:latin typeface="Arial"/>
            </a:endParaRPr>
          </a:p>
          <a:p>
            <a:pPr marL="216000" indent="-29196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https://www.frdr.ca/repo/</a:t>
            </a: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  for a place to publish ‘finished’ datasets </a:t>
            </a:r>
            <a:endParaRPr b="0" lang="en-US" sz="2200" spc="-1" strike="noStrike">
              <a:latin typeface="Arial"/>
            </a:endParaRPr>
          </a:p>
          <a:p>
            <a:pPr lvl="1" marL="914400" indent="-3675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archiving for publications; version control; assigns DOI number to dataset to refer to in publication</a:t>
            </a:r>
            <a:endParaRPr b="0" lang="en-US" sz="2200" spc="-1" strike="noStrike">
              <a:latin typeface="Arial"/>
            </a:endParaRPr>
          </a:p>
          <a:p>
            <a:pPr marL="216000" indent="-29196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Compute Canada will be transitioning to NDRIO (New Digital research Infrastructure Organization)</a:t>
            </a:r>
            <a:endParaRPr b="0" lang="en-US" sz="2200" spc="-1" strike="noStrike">
              <a:latin typeface="Arial"/>
            </a:endParaRPr>
          </a:p>
          <a:p>
            <a:pPr marL="216000" indent="-29196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Automated emails from Nagios when data is delayed past a certain threshold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7" name="Google Shape;276;p37_1"/>
          <p:cNvSpPr/>
          <p:nvPr/>
        </p:nvSpPr>
        <p:spPr>
          <a:xfrm>
            <a:off x="8556840" y="6333120"/>
            <a:ext cx="5479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744260-AC94-4790-9D89-26F325B163B0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LibreOffice/7.1.1.2$Linux_X86_64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2021-05-27T23:52:49Z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