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FC039F9A-4BA2-4EED-92F3-58ECABA096F4}">
  <a:tblStyle styleId="{FC039F9A-4BA2-4EED-92F3-58ECABA096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p1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8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adc5e0248_0_4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3adc5e0248_0_4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adc5e0248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6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dbe7c276_0_63:notes"/>
          <p:cNvSpPr txBox="1"/>
          <p:nvPr/>
        </p:nvSpPr>
        <p:spPr>
          <a:xfrm>
            <a:off x="3886200" y="8686800"/>
            <a:ext cx="29715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g37dbe7c276_0_63:notes"/>
          <p:cNvSpPr txBox="1"/>
          <p:nvPr>
            <p:ph idx="1" type="body"/>
          </p:nvPr>
        </p:nvSpPr>
        <p:spPr>
          <a:xfrm>
            <a:off x="914400" y="4343400"/>
            <a:ext cx="5028900" cy="41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7dbe7c276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7:notes"/>
          <p:cNvSpPr txBox="1"/>
          <p:nvPr/>
        </p:nvSpPr>
        <p:spPr>
          <a:xfrm>
            <a:off x="3886200" y="868680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CA" sz="1200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sz="12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dbe7c276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dbe7c27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11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8" name="Google Shape;58;p1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9" name="Google Shape;59;p12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5" name="Google Shape;65;p13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6" name="Google Shape;66;p13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7" name="Google Shape;67;p13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8" name="Google Shape;68;p13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 Slide" type="blank">
  <p:cSld name="BLANK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8" name="Google Shape;88;p18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9" name="Google Shape;99;p21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0" name="Google Shape;100;p21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2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5" name="Google Shape;105;p22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6" name="Google Shape;106;p22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7" name="Google Shape;107;p2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0" name="Google Shape;110;p23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1" name="Google Shape;111;p23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2" name="Google Shape;112;p23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 over Content" type="objOverTx">
  <p:cSld name="OBJECT_OVER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6" name="Google Shape;116;p24"/>
          <p:cNvSpPr txBox="1"/>
          <p:nvPr>
            <p:ph idx="1"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7" name="Google Shape;117;p24"/>
          <p:cNvSpPr txBox="1"/>
          <p:nvPr>
            <p:ph idx="2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8" name="Google Shape;118;p2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4 Content" type="fourObj">
  <p:cSld name="FOUR_OBJECTS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1" name="Google Shape;121;p25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2" name="Google Shape;122;p25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3" name="Google Shape;123;p25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25"/>
          <p:cNvSpPr txBox="1"/>
          <p:nvPr>
            <p:ph idx="4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6 Content">
  <p:cSld name="Title, 6 Conte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8" name="Google Shape;128;p26"/>
          <p:cNvSpPr txBox="1"/>
          <p:nvPr>
            <p:ph idx="1"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9" name="Google Shape;129;p26"/>
          <p:cNvSpPr txBox="1"/>
          <p:nvPr>
            <p:ph idx="2"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0" name="Google Shape;130;p26"/>
          <p:cNvSpPr txBox="1"/>
          <p:nvPr>
            <p:ph idx="3"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1" name="Google Shape;131;p26"/>
          <p:cNvSpPr txBox="1"/>
          <p:nvPr>
            <p:ph idx="4"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2" name="Google Shape;132;p26"/>
          <p:cNvSpPr txBox="1"/>
          <p:nvPr>
            <p:ph idx="5"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3" name="Google Shape;133;p26"/>
          <p:cNvSpPr txBox="1"/>
          <p:nvPr>
            <p:ph idx="6"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entered Text" type="objOnly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idx="1"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0" name="Google Shape;30;p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and Content" type="twoObjAndObj">
  <p:cSld name="TWO_OBJECTS_AND_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8"/>
          <p:cNvSpPr txBox="1"/>
          <p:nvPr>
            <p:ph idx="3"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Content and 2 Content" type="objAndTwoObj">
  <p:cSld name="OBJECT_AND_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9" name="Google Shape;39;p9"/>
          <p:cNvSpPr txBox="1"/>
          <p:nvPr>
            <p:ph idx="1"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9"/>
          <p:cNvSpPr txBox="1"/>
          <p:nvPr>
            <p:ph idx="3"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6" name="Google Shape;46;p10"/>
          <p:cNvSpPr txBox="1"/>
          <p:nvPr>
            <p:ph idx="2"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10"/>
          <p:cNvSpPr txBox="1"/>
          <p:nvPr>
            <p:ph idx="3"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80" y="6400800"/>
            <a:ext cx="441000" cy="31392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52280" y="6400800"/>
            <a:ext cx="441000" cy="31392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/>
            </a:lvl1pPr>
            <a:lvl2pPr lvl="1" algn="r">
              <a:buNone/>
              <a:defRPr sz="1300"/>
            </a:lvl2pPr>
            <a:lvl3pPr lvl="2" algn="r">
              <a:buNone/>
              <a:defRPr sz="1300"/>
            </a:lvl3pPr>
            <a:lvl4pPr lvl="3" algn="r">
              <a:buNone/>
              <a:defRPr sz="1300"/>
            </a:lvl4pPr>
            <a:lvl5pPr lvl="4" algn="r">
              <a:buNone/>
              <a:defRPr sz="1300"/>
            </a:lvl5pPr>
            <a:lvl6pPr lvl="5" algn="r">
              <a:buNone/>
              <a:defRPr sz="1300"/>
            </a:lvl6pPr>
            <a:lvl7pPr lvl="6" algn="r">
              <a:buNone/>
              <a:defRPr sz="1300"/>
            </a:lvl7pPr>
            <a:lvl8pPr lvl="7" algn="r">
              <a:buNone/>
              <a:defRPr sz="1300"/>
            </a:lvl8pPr>
            <a:lvl9pPr lvl="8" algn="r">
              <a:buNone/>
              <a:defRPr sz="1300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hyperlink" Target="https://www.frdr.ca/repo/" TargetMode="External"/><Relationship Id="rId5" Type="http://schemas.openxmlformats.org/officeDocument/2006/relationships/hyperlink" Target="http://vt.superdarn.org/tiki-index.php?page=Data+Dist+Working+Group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hyperlink" Target="https://github.com/SuperDARNCanada/backscatter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globus.org/" TargetMode="External"/><Relationship Id="rId4" Type="http://schemas.openxmlformats.org/officeDocument/2006/relationships/hyperlink" Target="https://github.com/SuperDARNCanada/globus" TargetMode="External"/><Relationship Id="rId5" Type="http://schemas.openxmlformats.org/officeDocument/2006/relationships/hyperlink" Target="https://docs.globus.org/cli/" TargetMode="External"/><Relationship Id="rId6" Type="http://schemas.openxmlformats.org/officeDocument/2006/relationships/hyperlink" Target="http://globus-sdk-python.readthedocs.io/en/stabl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0" y="1597680"/>
            <a:ext cx="9143640" cy="1066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4000" u="none" cap="none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Data Distribution Working Group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June 4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 2018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Kevin Krieger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, Kevin Sterne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, Paul Breen</a:t>
            </a:r>
            <a:r>
              <a:rPr b="1" baseline="30000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SuperDARN Workshop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CA" sz="2000" u="none" cap="none" strike="noStrike">
                <a:solidFill>
                  <a:srgbClr val="4D4D4F"/>
                </a:solidFill>
                <a:latin typeface="Calibri"/>
                <a:ea typeface="Calibri"/>
                <a:cs typeface="Calibri"/>
                <a:sym typeface="Calibri"/>
              </a:rPr>
              <a:t>Banyuls Sur Mer, France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4760" y="3168000"/>
            <a:ext cx="1713240" cy="38412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/>
          <p:nvPr/>
        </p:nvSpPr>
        <p:spPr>
          <a:xfrm>
            <a:off x="792000" y="6067080"/>
            <a:ext cx="7776000" cy="556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CA" sz="1100" u="none" cap="none" strike="noStrike">
                <a:latin typeface="Arial"/>
                <a:ea typeface="Arial"/>
                <a:cs typeface="Arial"/>
                <a:sym typeface="Arial"/>
              </a:rPr>
              <a:t>1 – University of Saskatchewan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100" strike="noStrike">
                <a:latin typeface="Arial"/>
                <a:ea typeface="Arial"/>
                <a:cs typeface="Arial"/>
                <a:sym typeface="Arial"/>
              </a:rPr>
              <a:t>2 – Virginia Tech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100" strike="noStrike">
                <a:latin typeface="Arial"/>
                <a:ea typeface="Arial"/>
                <a:cs typeface="Arial"/>
                <a:sym typeface="Arial"/>
              </a:rPr>
              <a:t>3 – British Antarctic Survey</a:t>
            </a:r>
            <a:endParaRPr b="0" sz="11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7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/>
          <p:nvPr/>
        </p:nvSpPr>
        <p:spPr>
          <a:xfrm>
            <a:off x="685800" y="6400800"/>
            <a:ext cx="8305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36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36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6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6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Future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 txBox="1"/>
          <p:nvPr/>
        </p:nvSpPr>
        <p:spPr>
          <a:xfrm>
            <a:off x="864000" y="2016720"/>
            <a:ext cx="7416000" cy="1879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Globus storage currently moving from </a:t>
            </a:r>
            <a:r>
              <a:rPr b="0" i="1" lang="en-CA" sz="2200" strike="noStrike">
                <a:latin typeface="Arial"/>
                <a:ea typeface="Arial"/>
                <a:cs typeface="Arial"/>
                <a:sym typeface="Arial"/>
              </a:rPr>
              <a:t>remora5.sharcnet.ca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1" lang="en-CA" sz="2200" strike="noStrike">
                <a:latin typeface="Arial"/>
                <a:ea typeface="Arial"/>
                <a:cs typeface="Arial"/>
                <a:sym typeface="Arial"/>
              </a:rPr>
              <a:t>graham.computecanada.ca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2200"/>
          </a:p>
          <a:p>
            <a:pPr indent="-29146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○"/>
            </a:pPr>
            <a:r>
              <a:rPr lang="en-CA" sz="2200"/>
              <a:t>Holding up data uploads to Globus mirror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“Standard” set of Canadian </a:t>
            </a:r>
            <a:r>
              <a:rPr lang="en-CA" sz="2200"/>
              <a:t>FITACF files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 to be on Globus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 u="sng">
                <a:solidFill>
                  <a:schemeClr val="hlink"/>
                </a:solidFill>
                <a:hlinkClick r:id="rId4"/>
              </a:rPr>
              <a:t>https://www.frdr.ca/repo/</a:t>
            </a:r>
            <a:r>
              <a:rPr lang="en-CA" sz="2200"/>
              <a:t>  for a potential place to publish ‘finished’ datasets </a:t>
            </a:r>
            <a:endParaRPr sz="2200"/>
          </a:p>
          <a:p>
            <a:pPr indent="-368300" lvl="1" marL="914400" marR="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CA" sz="2200"/>
              <a:t>archiving for publications; version control; assigns DOI number to dataset to refer to in publication</a:t>
            </a:r>
            <a:endParaRPr sz="2200"/>
          </a:p>
          <a:p>
            <a:pPr indent="-292835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Noto Sans Symbols"/>
              <a:buChar char="∙"/>
            </a:pPr>
            <a:r>
              <a:rPr lang="en-CA" sz="2200"/>
              <a:t>Globus web-applications</a:t>
            </a:r>
            <a:endParaRPr sz="2200"/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lang="en-CA" sz="2400"/>
              <a:t>For more up to date information on the DDWG see:</a:t>
            </a:r>
            <a:endParaRPr sz="2400"/>
          </a:p>
          <a:p>
            <a:pPr indent="-2857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○"/>
            </a:pPr>
            <a:r>
              <a:rPr b="0" lang="en-CA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http://vt.superdarn.org/tiki-index.php?page=Data+Dist+Working+Group</a:t>
            </a:r>
            <a:r>
              <a:rPr lang="en-CA" sz="2000"/>
              <a:t>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4572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8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8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DDWG: Summary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8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8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864000" y="2016000"/>
            <a:ext cx="7416000" cy="3215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lang="en-CA" sz="2200"/>
              <a:t>Full online data distribution in 2017-18</a:t>
            </a:r>
            <a:endParaRPr sz="2200"/>
          </a:p>
          <a:p>
            <a:pPr indent="-29146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○"/>
            </a:pPr>
            <a:r>
              <a:rPr lang="en-CA" sz="2200"/>
              <a:t>N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o hard drives written or distributed 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lang="en-CA" sz="2200"/>
              <a:t>Expect p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ossible interruption in service on VT servers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○"/>
            </a:pP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more hard drive space required within next year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Globus </a:t>
            </a:r>
            <a:r>
              <a:rPr lang="en-CA" sz="2200"/>
              <a:t>used 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for data transfer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91465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○"/>
            </a:pPr>
            <a:r>
              <a:rPr lang="en-CA" sz="2200"/>
              <a:t>Attended 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Globusworld conference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April 25-26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∙"/>
            </a:pPr>
            <a:r>
              <a:rPr b="0" lang="en-CA" sz="2200" strike="noStrike">
                <a:latin typeface="Arial"/>
                <a:ea typeface="Arial"/>
                <a:cs typeface="Arial"/>
                <a:sym typeface="Arial"/>
              </a:rPr>
              <a:t>Continuing support for temporary (latest months only) data server superdarn-cssdp.usask.ca but you should really move to</a:t>
            </a:r>
            <a:r>
              <a:rPr b="1" lang="en-CA" sz="2200" strike="noStrike">
                <a:latin typeface="Arial"/>
                <a:ea typeface="Arial"/>
                <a:cs typeface="Arial"/>
                <a:sym typeface="Arial"/>
              </a:rPr>
              <a:t> Globus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/>
          <p:nvPr/>
        </p:nvSpPr>
        <p:spPr>
          <a:xfrm>
            <a:off x="685800" y="6400800"/>
            <a:ext cx="8305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9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9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9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9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Monthly data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71500"/>
            <a:ext cx="9144000" cy="57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30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30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0"/>
          <p:cNvSpPr/>
          <p:nvPr/>
        </p:nvSpPr>
        <p:spPr>
          <a:xfrm>
            <a:off x="0" y="18511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/>
          <p:nvPr/>
        </p:nvSpPr>
        <p:spPr>
          <a:xfrm>
            <a:off x="1590840" y="2460960"/>
            <a:ext cx="5962200" cy="3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0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Monthly data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30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75" y="737538"/>
            <a:ext cx="8696325" cy="539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/>
          <p:nvPr/>
        </p:nvSpPr>
        <p:spPr>
          <a:xfrm>
            <a:off x="685800" y="6400800"/>
            <a:ext cx="8305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1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31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31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1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University of Saskatchewan Data Mirror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864000" y="2016000"/>
            <a:ext cx="7416000" cy="2659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Temporary mirror still accessible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Globus mirror with full dataset available – contact </a:t>
            </a:r>
            <a:r>
              <a:rPr b="1" lang="en-CA" sz="2000" strike="noStrike">
                <a:latin typeface="Arial"/>
                <a:ea typeface="Arial"/>
                <a:cs typeface="Arial"/>
                <a:sym typeface="Arial"/>
              </a:rPr>
              <a:t>Kevin Krieger – kevin.krieger at usask dot ca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Data from 1993 – </a:t>
            </a:r>
            <a:r>
              <a:rPr lang="en-CA" sz="2000"/>
              <a:t>April 2018 available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lang="en-CA" sz="2000"/>
              <a:t>Mirror d</a:t>
            </a: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owntimes over the past year: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April 26</a:t>
            </a:r>
            <a:r>
              <a:rPr b="0" baseline="3000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 13:00 – 17:30 UTC 2017 – moved temporary server at Univer</a:t>
            </a:r>
            <a:r>
              <a:rPr lang="en-CA" sz="2000"/>
              <a:t>sity of Saskatchewan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1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December 3</a:t>
            </a:r>
            <a:r>
              <a:rPr b="0" baseline="3000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b="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 – December 4</a:t>
            </a:r>
            <a:r>
              <a:rPr b="0" baseline="3000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CA" sz="2000" u="none" cap="none" strike="noStrike">
                <a:latin typeface="Arial"/>
                <a:ea typeface="Arial"/>
                <a:cs typeface="Arial"/>
                <a:sym typeface="Arial"/>
              </a:rPr>
              <a:t> 2017 – Server side credentials expired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/>
          <p:nvPr/>
        </p:nvSpPr>
        <p:spPr>
          <a:xfrm>
            <a:off x="685800" y="6400800"/>
            <a:ext cx="8305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32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32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2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Issues &amp; Discussions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864000" y="1599846"/>
            <a:ext cx="7416000" cy="42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lang="en-CA" sz="2000"/>
              <a:t>List of blacklisted files is available at:</a:t>
            </a: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~/sddata/.config/blacklist/ on data mirror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Known data problems listed on DDWG website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blacklist all files with known problems.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8585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CA" sz="2000"/>
              <a:t>Non sequential DAT file issue</a:t>
            </a:r>
            <a:endParaRPr sz="2000"/>
          </a:p>
          <a:p>
            <a:pPr indent="-28584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CA" sz="2000"/>
              <a:t>timestamps not sequential or duplicated in two different files - not addressed yet</a:t>
            </a:r>
            <a:endParaRPr sz="2000"/>
          </a:p>
        </p:txBody>
      </p:sp>
      <p:sp>
        <p:nvSpPr>
          <p:cNvPr id="211" name="Google Shape;211;p32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3"/>
          <p:cNvSpPr/>
          <p:nvPr/>
        </p:nvSpPr>
        <p:spPr>
          <a:xfrm>
            <a:off x="1752480" y="228600"/>
            <a:ext cx="72384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40" lvl="0" marL="107999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33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3"/>
          <p:cNvSpPr/>
          <p:nvPr/>
        </p:nvSpPr>
        <p:spPr>
          <a:xfrm>
            <a:off x="0" y="18511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2999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3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Issues &amp; Discussions 2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33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908250" y="1851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{FC039F9A-4BA2-4EED-92F3-58ECABA096F4}</a:tableStyleId>
              </a:tblPr>
              <a:tblGrid>
                <a:gridCol w="1423175"/>
                <a:gridCol w="1513125"/>
                <a:gridCol w="43912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Issue #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Date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CA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June 27th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LYR files prior to public release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June 28th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Blacklisted hok files with no data 201701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14 through 22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Mid July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Blacklisting files with known issues on DDWG page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July 18th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Corrupted Stokkseyri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July 20th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Corrupted PGR file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August 1st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SAN files with no minute in filename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26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Nov 7th 2017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CA"/>
                        <a:t>526 Corrupt rawacf files - see backscatter package: </a:t>
                      </a:r>
                      <a:r>
                        <a:rPr lang="en-CA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https://github.com/SuperDARNCanada/backscatter</a:t>
                      </a:r>
                      <a:r>
                        <a:rPr lang="en-CA"/>
                        <a:t> 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/>
          <p:nvPr/>
        </p:nvSpPr>
        <p:spPr>
          <a:xfrm>
            <a:off x="685800" y="6400800"/>
            <a:ext cx="830556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34"/>
          <p:cNvSpPr/>
          <p:nvPr/>
        </p:nvSpPr>
        <p:spPr>
          <a:xfrm>
            <a:off x="1752480" y="228600"/>
            <a:ext cx="7238520" cy="304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-107639" lvl="0" marL="10800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200"/>
              <a:buFont typeface="Lucida Sans"/>
              <a:buChar char="•"/>
            </a:pPr>
            <a:r>
              <a:rPr b="1" lang="en-CA" sz="12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DDWG report SuperDARN Workshop 2018</a:t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4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4"/>
          <p:cNvSpPr/>
          <p:nvPr/>
        </p:nvSpPr>
        <p:spPr>
          <a:xfrm>
            <a:off x="0" y="18511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4"/>
          <p:cNvSpPr/>
          <p:nvPr/>
        </p:nvSpPr>
        <p:spPr>
          <a:xfrm>
            <a:off x="1590840" y="2460960"/>
            <a:ext cx="5962320" cy="320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1"/>
              </a:spcBef>
              <a:spcAft>
                <a:spcPts val="0"/>
              </a:spcAft>
              <a:buNone/>
            </a:pPr>
            <a:r>
              <a:t/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280" y="231480"/>
            <a:ext cx="1413000" cy="31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/>
          <p:nvPr/>
        </p:nvSpPr>
        <p:spPr>
          <a:xfrm>
            <a:off x="0" y="990720"/>
            <a:ext cx="9143640" cy="609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Globusworld 2018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864000" y="2016360"/>
            <a:ext cx="7416000" cy="4322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1/3 of R1 Universities use Globus now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1" lang="en-CA" sz="2000" strike="noStrike">
                <a:latin typeface="Arial"/>
                <a:ea typeface="Arial"/>
                <a:cs typeface="Arial"/>
                <a:sym typeface="Arial"/>
              </a:rPr>
              <a:t>Make sure we acknowledge Globus in journal articles/publications/websites</a:t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0" marL="216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Future roadmap for Globus developers</a:t>
            </a:r>
            <a:endParaRPr sz="2000"/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 trigger-action programming (automated secondary product generation?)</a:t>
            </a:r>
            <a:endParaRPr b="1" sz="2000"/>
          </a:p>
          <a:p>
            <a:pPr indent="-28584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∙"/>
            </a:pPr>
            <a:r>
              <a:rPr lang="en-CA" sz="2000"/>
              <a:t>Improving performance</a:t>
            </a:r>
            <a:endParaRPr sz="2000"/>
          </a:p>
          <a:p>
            <a:pPr indent="-215999" lvl="1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Noto Sans Symbols"/>
              <a:buChar char="∙"/>
            </a:pPr>
            <a:r>
              <a:rPr b="0" lang="en-CA" sz="2000" strike="noStrike">
                <a:latin typeface="Arial"/>
                <a:ea typeface="Arial"/>
                <a:cs typeface="Arial"/>
                <a:sym typeface="Arial"/>
              </a:rPr>
              <a:t>automation of publications/groups/web apps/etc…</a:t>
            </a:r>
            <a:endParaRPr sz="2000"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39" name="Google Shape;239;p34"/>
          <p:cNvSpPr/>
          <p:nvPr/>
        </p:nvSpPr>
        <p:spPr>
          <a:xfrm>
            <a:off x="-25" y="1140480"/>
            <a:ext cx="9143700" cy="106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/>
              <a:t>April 25th - 26th 2018, Chicago, IL</a:t>
            </a:r>
            <a:endParaRPr b="0" i="0" sz="2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  <p:sp>
        <p:nvSpPr>
          <p:cNvPr id="245" name="Google Shape;245;p35"/>
          <p:cNvSpPr txBox="1"/>
          <p:nvPr/>
        </p:nvSpPr>
        <p:spPr>
          <a:xfrm>
            <a:off x="674575" y="1929000"/>
            <a:ext cx="7674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∙"/>
            </a:pPr>
            <a:r>
              <a:rPr lang="en-CA" sz="2000" u="sng">
                <a:solidFill>
                  <a:schemeClr val="hlink"/>
                </a:solidFill>
                <a:hlinkClick r:id="rId3"/>
              </a:rPr>
              <a:t>https://www.globus.org/</a:t>
            </a:r>
            <a:endParaRPr sz="2000">
              <a:solidFill>
                <a:schemeClr val="dk1"/>
              </a:solidFill>
            </a:endParaRPr>
          </a:p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∙"/>
            </a:pPr>
            <a:r>
              <a:rPr lang="en-CA" sz="2000">
                <a:solidFill>
                  <a:schemeClr val="dk1"/>
                </a:solidFill>
              </a:rPr>
              <a:t>Script utilizing python SDK for SuperDARN data:</a:t>
            </a:r>
            <a:endParaRPr sz="2000">
              <a:solidFill>
                <a:schemeClr val="dk1"/>
              </a:solidFill>
            </a:endParaRPr>
          </a:p>
          <a:p>
            <a:pPr indent="-215999" lvl="1" marL="431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∙"/>
            </a:pPr>
            <a:r>
              <a:rPr lang="en-CA" sz="2000" u="sng">
                <a:solidFill>
                  <a:schemeClr val="hlink"/>
                </a:solidFill>
                <a:hlinkClick r:id="rId4"/>
              </a:rPr>
              <a:t>https://github.com/SuperDARNCanada/globus</a:t>
            </a:r>
            <a:r>
              <a:rPr lang="en-CA" sz="2000">
                <a:solidFill>
                  <a:schemeClr val="dk1"/>
                </a:solidFill>
              </a:rPr>
              <a:t> </a:t>
            </a:r>
            <a:endParaRPr sz="2000">
              <a:solidFill>
                <a:schemeClr val="dk1"/>
              </a:solidFill>
            </a:endParaRPr>
          </a:p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∙"/>
            </a:pPr>
            <a:r>
              <a:rPr lang="en-CA" sz="2000">
                <a:solidFill>
                  <a:schemeClr val="dk1"/>
                </a:solidFill>
              </a:rPr>
              <a:t>New Command line interface: </a:t>
            </a:r>
            <a:r>
              <a:rPr lang="en-CA" sz="2000" u="sng">
                <a:solidFill>
                  <a:schemeClr val="hlink"/>
                </a:solidFill>
                <a:hlinkClick r:id="rId5"/>
              </a:rPr>
              <a:t>https://docs.globus.org/cli/</a:t>
            </a:r>
            <a:endParaRPr sz="2000">
              <a:solidFill>
                <a:schemeClr val="dk1"/>
              </a:solidFill>
            </a:endParaRPr>
          </a:p>
          <a:p>
            <a:pPr indent="-216000" lvl="0" marL="21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∙"/>
            </a:pPr>
            <a:r>
              <a:rPr lang="en-CA" sz="2000">
                <a:solidFill>
                  <a:schemeClr val="dk1"/>
                </a:solidFill>
              </a:rPr>
              <a:t>Python SDK: </a:t>
            </a:r>
            <a:r>
              <a:rPr lang="en-CA" sz="2000" u="sng">
                <a:solidFill>
                  <a:schemeClr val="hlink"/>
                </a:solidFill>
                <a:hlinkClick r:id="rId6"/>
              </a:rPr>
              <a:t>http://globus-sdk-python.readthedocs.io/en/stable/</a:t>
            </a:r>
            <a:r>
              <a:rPr lang="en-CA" sz="20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46" name="Google Shape;246;p35"/>
          <p:cNvSpPr/>
          <p:nvPr/>
        </p:nvSpPr>
        <p:spPr>
          <a:xfrm>
            <a:off x="0" y="990720"/>
            <a:ext cx="9143700" cy="6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More </a:t>
            </a:r>
            <a:r>
              <a:rPr b="0" lang="en-CA" sz="4000" strike="noStrike">
                <a:solidFill>
                  <a:srgbClr val="93B213"/>
                </a:solidFill>
                <a:latin typeface="Calibri"/>
                <a:ea typeface="Calibri"/>
                <a:cs typeface="Calibri"/>
                <a:sym typeface="Calibri"/>
              </a:rPr>
              <a:t>Globus information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5"/>
          <p:cNvSpPr/>
          <p:nvPr/>
        </p:nvSpPr>
        <p:spPr>
          <a:xfrm>
            <a:off x="685800" y="6400800"/>
            <a:ext cx="83055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0" spcFirstLastPara="1" rIns="0" wrap="square" tIns="45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CA" sz="1400" strike="noStrike">
                <a:solidFill>
                  <a:srgbClr val="A6A6A6"/>
                </a:solidFill>
                <a:latin typeface="Lucida Sans"/>
                <a:ea typeface="Lucida Sans"/>
                <a:cs typeface="Lucida Sans"/>
                <a:sym typeface="Lucida Sans"/>
              </a:rPr>
              <a:t>Superdarn.ca</a:t>
            </a:r>
            <a:endParaRPr b="0" sz="1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D4E53"/>
      </a:dk2>
      <a:lt2>
        <a:srgbClr val="D6D6D3"/>
      </a:lt2>
      <a:accent1>
        <a:srgbClr val="417630"/>
      </a:accent1>
      <a:accent2>
        <a:srgbClr val="C8C8C8"/>
      </a:accent2>
      <a:accent3>
        <a:srgbClr val="BED600"/>
      </a:accent3>
      <a:accent4>
        <a:srgbClr val="323232"/>
      </a:accent4>
      <a:accent5>
        <a:srgbClr val="ECF15E"/>
      </a:accent5>
      <a:accent6>
        <a:srgbClr val="0C6B41"/>
      </a:accent6>
      <a:hlink>
        <a:srgbClr val="417630"/>
      </a:hlink>
      <a:folHlink>
        <a:srgbClr val="7195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