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60" r:id="rId3"/>
    <p:sldId id="257" r:id="rId4"/>
    <p:sldId id="264" r:id="rId5"/>
    <p:sldId id="274" r:id="rId6"/>
    <p:sldId id="259" r:id="rId7"/>
    <p:sldId id="26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AAD347D-5ACD-4C99-B74B-A9C85AD731AF}" type="datetimeFigureOut">
              <a:rPr lang="en-US" smtClean="0"/>
              <a:t>23/04/2017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02111984F56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980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23/04/2017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563757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23/04/2017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04870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23/04/2017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29250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23/04/2017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32933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23/04/2017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8227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23/04/2017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04100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2268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105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8924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23/04/2017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105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23/04/2017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96132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23/04/2017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137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23/04/2017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456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23/04/2017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53602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23/04/2017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130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23/04/2017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4053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23/04/2017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9207466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4400" y="1257300"/>
            <a:ext cx="7886700" cy="3733800"/>
          </a:xfrm>
        </p:spPr>
        <p:txBody>
          <a:bodyPr/>
          <a:lstStyle/>
          <a:p>
            <a:pPr algn="ctr"/>
            <a:r>
              <a:rPr lang="en-US" sz="4800" dirty="0">
                <a:latin typeface="Arial" panose="020B0604020202020204" pitchFamily="34" charset="0"/>
                <a:cs typeface="Arial" panose="020B0604020202020204" pitchFamily="34" charset="0"/>
              </a:rPr>
              <a:t>Proposal for </a:t>
            </a:r>
            <a:r>
              <a:rPr lang="en-US" sz="4800" dirty="0" smtClean="0">
                <a:latin typeface="Arial" panose="020B0604020202020204" pitchFamily="34" charset="0"/>
                <a:cs typeface="Arial" panose="020B0604020202020204" pitchFamily="34" charset="0"/>
              </a:rPr>
              <a:t/>
            </a:r>
            <a:br>
              <a:rPr lang="en-US" sz="4800" dirty="0" smtClean="0">
                <a:latin typeface="Arial" panose="020B0604020202020204" pitchFamily="34" charset="0"/>
                <a:cs typeface="Arial" panose="020B0604020202020204" pitchFamily="34" charset="0"/>
              </a:rPr>
            </a:br>
            <a:r>
              <a:rPr lang="en-US" sz="4800" dirty="0" smtClean="0">
                <a:latin typeface="Arial" panose="020B0604020202020204" pitchFamily="34" charset="0"/>
                <a:cs typeface="Arial" panose="020B0604020202020204" pitchFamily="34" charset="0"/>
              </a:rPr>
              <a:t>Hospital Management Online</a:t>
            </a:r>
            <a:endParaRPr lang="en-US" sz="48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4474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284" y="1329018"/>
            <a:ext cx="9404723" cy="901069"/>
          </a:xfrm>
        </p:spPr>
        <p:txBody>
          <a:bodyPr/>
          <a:lstStyle/>
          <a:p>
            <a:r>
              <a:rPr lang="en-US" dirty="0">
                <a:latin typeface="Arial" panose="020B0604020202020204" pitchFamily="34" charset="0"/>
                <a:cs typeface="Arial" panose="020B0604020202020204" pitchFamily="34" charset="0"/>
              </a:rPr>
              <a:t>About Us</a:t>
            </a:r>
          </a:p>
        </p:txBody>
      </p:sp>
      <p:sp>
        <p:nvSpPr>
          <p:cNvPr id="3" name="Content Placeholder 2"/>
          <p:cNvSpPr>
            <a:spLocks noGrp="1"/>
          </p:cNvSpPr>
          <p:nvPr>
            <p:ph idx="1"/>
          </p:nvPr>
        </p:nvSpPr>
        <p:spPr>
          <a:xfrm>
            <a:off x="1589376" y="2832100"/>
            <a:ext cx="8946541" cy="2717168"/>
          </a:xfrm>
        </p:spPr>
        <p:txBody>
          <a:bodyPr>
            <a:normAutofit/>
          </a:bodyPr>
          <a:lstStyle/>
          <a:p>
            <a:r>
              <a:rPr lang="en-US" sz="1800" i="1" dirty="0">
                <a:latin typeface="Times New Roman" panose="02020603050405020304" pitchFamily="18" charset="0"/>
                <a:cs typeface="Times New Roman" panose="02020603050405020304" pitchFamily="18" charset="0"/>
              </a:rPr>
              <a:t>Olympus Tech Was Established in 2016. It was conceived with the purpose of innovating technology. Zambia, despite having an abundant of creative individuals, has always been 3</a:t>
            </a:r>
            <a:r>
              <a:rPr lang="en-US" sz="1800" i="1" baseline="30000" dirty="0">
                <a:latin typeface="Times New Roman" panose="02020603050405020304" pitchFamily="18" charset="0"/>
                <a:cs typeface="Times New Roman" panose="02020603050405020304" pitchFamily="18" charset="0"/>
              </a:rPr>
              <a:t>rd</a:t>
            </a:r>
            <a:r>
              <a:rPr lang="en-US" sz="1800" i="1" dirty="0">
                <a:latin typeface="Times New Roman" panose="02020603050405020304" pitchFamily="18" charset="0"/>
                <a:cs typeface="Times New Roman" panose="02020603050405020304" pitchFamily="18" charset="0"/>
              </a:rPr>
              <a:t> rate when it came to developing media, particularly advertising media and the like. </a:t>
            </a:r>
          </a:p>
          <a:p>
            <a:r>
              <a:rPr lang="en-US" sz="1800" i="1" dirty="0">
                <a:latin typeface="Times New Roman" panose="02020603050405020304" pitchFamily="18" charset="0"/>
                <a:cs typeface="Times New Roman" panose="02020603050405020304" pitchFamily="18" charset="0"/>
              </a:rPr>
              <a:t>Olympus Tech is a </a:t>
            </a:r>
            <a:r>
              <a:rPr lang="en-US" sz="1800" i="1" dirty="0" smtClean="0">
                <a:latin typeface="Times New Roman" panose="02020603050405020304" pitchFamily="18" charset="0"/>
                <a:cs typeface="Times New Roman" panose="02020603050405020304" pitchFamily="18" charset="0"/>
              </a:rPr>
              <a:t>company </a:t>
            </a:r>
            <a:r>
              <a:rPr lang="en-US" sz="1800" i="1" dirty="0">
                <a:latin typeface="Times New Roman" panose="02020603050405020304" pitchFamily="18" charset="0"/>
                <a:cs typeface="Times New Roman" panose="02020603050405020304" pitchFamily="18" charset="0"/>
              </a:rPr>
              <a:t>which aims to change this outlook on Zambian standards and general outlook on </a:t>
            </a:r>
            <a:r>
              <a:rPr lang="en-US" sz="1800" i="1" dirty="0" smtClean="0">
                <a:latin typeface="Times New Roman" panose="02020603050405020304" pitchFamily="18" charset="0"/>
                <a:cs typeface="Times New Roman" panose="02020603050405020304" pitchFamily="18" charset="0"/>
              </a:rPr>
              <a:t>technology</a:t>
            </a:r>
            <a:r>
              <a:rPr lang="en-US" sz="1800" i="1" dirty="0">
                <a:latin typeface="Times New Roman" panose="02020603050405020304" pitchFamily="18" charset="0"/>
                <a:cs typeface="Times New Roman" panose="02020603050405020304" pitchFamily="18" charset="0"/>
              </a:rPr>
              <a:t>.</a:t>
            </a:r>
          </a:p>
          <a:p>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907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852" y="1534527"/>
            <a:ext cx="7571614" cy="877319"/>
          </a:xfrm>
        </p:spPr>
        <p:txBody>
          <a:bodyPr>
            <a:normAutofit/>
          </a:bodyPr>
          <a:lstStyle/>
          <a:p>
            <a:r>
              <a:rPr lang="en-US" dirty="0">
                <a:latin typeface="Arial" panose="020B0604020202020204" pitchFamily="34" charset="0"/>
                <a:cs typeface="Arial" panose="020B0604020202020204" pitchFamily="34" charset="0"/>
              </a:rPr>
              <a:t>Our Mission Statement</a:t>
            </a:r>
          </a:p>
        </p:txBody>
      </p:sp>
      <p:sp>
        <p:nvSpPr>
          <p:cNvPr id="3" name="Content Placeholder 2"/>
          <p:cNvSpPr>
            <a:spLocks noGrp="1"/>
          </p:cNvSpPr>
          <p:nvPr>
            <p:ph idx="1"/>
          </p:nvPr>
        </p:nvSpPr>
        <p:spPr>
          <a:xfrm>
            <a:off x="1422400" y="2755900"/>
            <a:ext cx="9301018" cy="2870201"/>
          </a:xfrm>
        </p:spPr>
        <p:txBody>
          <a:bodyPr>
            <a:normAutofit/>
          </a:bodyPr>
          <a:lstStyle/>
          <a:p>
            <a:r>
              <a:rPr lang="en-US" sz="2800" i="1" dirty="0">
                <a:latin typeface="Times New Roman" panose="02020603050405020304" pitchFamily="18" charset="0"/>
                <a:cs typeface="Times New Roman" panose="02020603050405020304" pitchFamily="18" charset="0"/>
              </a:rPr>
              <a:t>Our reason for being is to have an overall impact on the way the Zambia community looks </a:t>
            </a:r>
            <a:r>
              <a:rPr lang="en-US" sz="2800" i="1" dirty="0" smtClean="0">
                <a:latin typeface="Times New Roman" panose="02020603050405020304" pitchFamily="18" charset="0"/>
                <a:cs typeface="Times New Roman" panose="02020603050405020304" pitchFamily="18" charset="0"/>
              </a:rPr>
              <a:t>at technology</a:t>
            </a:r>
            <a:r>
              <a:rPr lang="en-US" sz="28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77895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7" y="1242427"/>
            <a:ext cx="9404723" cy="924820"/>
          </a:xfrm>
        </p:spPr>
        <p:txBody>
          <a:bodyPr/>
          <a:lstStyle/>
          <a:p>
            <a:pPr algn="ctr"/>
            <a:r>
              <a:rPr lang="en-US" sz="3000" dirty="0">
                <a:latin typeface="Arial" panose="020B0604020202020204" pitchFamily="34" charset="0"/>
                <a:cs typeface="Arial" panose="020B0604020202020204" pitchFamily="34" charset="0"/>
              </a:rPr>
              <a:t>First Market Mover Advantage</a:t>
            </a:r>
          </a:p>
        </p:txBody>
      </p:sp>
      <p:sp>
        <p:nvSpPr>
          <p:cNvPr id="3" name="Content Placeholder 2"/>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Olympus Tech is a Software developer in Zambia to fully Develop, and being close to implement the first easy way to communicate with your Students using a smart phone. </a:t>
            </a:r>
          </a:p>
          <a:p>
            <a:r>
              <a:rPr lang="en-US" i="1" dirty="0">
                <a:latin typeface="Times New Roman" panose="02020603050405020304" pitchFamily="18" charset="0"/>
                <a:cs typeface="Times New Roman" panose="02020603050405020304" pitchFamily="18" charset="0"/>
              </a:rPr>
              <a:t>Olympus Tech is expected to make gains by being the first mover in the market and by adopting this proposed system it will make quantum leaps in its by having quicker reach.</a:t>
            </a:r>
          </a:p>
        </p:txBody>
      </p:sp>
    </p:spTree>
    <p:extLst>
      <p:ext uri="{BB962C8B-B14F-4D97-AF65-F5344CB8AC3E}">
        <p14:creationId xmlns:p14="http://schemas.microsoft.com/office/powerpoint/2010/main" val="1672163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331" y="1417918"/>
            <a:ext cx="8625795" cy="770440"/>
          </a:xfrm>
        </p:spPr>
        <p:txBody>
          <a:bodyPr/>
          <a:lstStyle/>
          <a:p>
            <a:r>
              <a:rPr lang="en-US" dirty="0">
                <a:latin typeface="Arial" panose="020B0604020202020204" pitchFamily="34" charset="0"/>
                <a:cs typeface="Arial" panose="020B0604020202020204" pitchFamily="34" charset="0"/>
              </a:rPr>
              <a:t>Software Created</a:t>
            </a:r>
          </a:p>
        </p:txBody>
      </p:sp>
      <p:sp>
        <p:nvSpPr>
          <p:cNvPr id="3" name="Content Placeholder 2"/>
          <p:cNvSpPr>
            <a:spLocks noGrp="1"/>
          </p:cNvSpPr>
          <p:nvPr>
            <p:ph idx="1"/>
          </p:nvPr>
        </p:nvSpPr>
        <p:spPr>
          <a:xfrm>
            <a:off x="3022600" y="2552700"/>
            <a:ext cx="7207526" cy="3378200"/>
          </a:xfrm>
        </p:spPr>
        <p:txBody>
          <a:bodyPr>
            <a:normAutofit fontScale="55000" lnSpcReduction="20000"/>
          </a:bodyPr>
          <a:lstStyle/>
          <a:p>
            <a:r>
              <a:rPr lang="en-US" i="1" dirty="0">
                <a:latin typeface="Times New Roman" panose="02020603050405020304" pitchFamily="18" charset="0"/>
                <a:cs typeface="Times New Roman" panose="02020603050405020304" pitchFamily="18" charset="0"/>
              </a:rPr>
              <a:t>Corpus Juris Zambia</a:t>
            </a:r>
          </a:p>
          <a:p>
            <a:r>
              <a:rPr lang="en-US" i="1" dirty="0">
                <a:latin typeface="Times New Roman" panose="02020603050405020304" pitchFamily="18" charset="0"/>
                <a:cs typeface="Times New Roman" panose="02020603050405020304" pitchFamily="18" charset="0"/>
              </a:rPr>
              <a:t>E-Tour</a:t>
            </a:r>
          </a:p>
          <a:p>
            <a:r>
              <a:rPr lang="en-US" i="1" dirty="0" err="1">
                <a:latin typeface="Times New Roman" panose="02020603050405020304" pitchFamily="18" charset="0"/>
                <a:cs typeface="Times New Roman" panose="02020603050405020304" pitchFamily="18" charset="0"/>
              </a:rPr>
              <a:t>Venuez</a:t>
            </a:r>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Pass Paper Portal</a:t>
            </a:r>
          </a:p>
          <a:p>
            <a:r>
              <a:rPr lang="en-US" i="1" dirty="0" err="1">
                <a:latin typeface="Times New Roman" panose="02020603050405020304" pitchFamily="18" charset="0"/>
                <a:cs typeface="Times New Roman" panose="02020603050405020304" pitchFamily="18" charset="0"/>
              </a:rPr>
              <a:t>Zesco</a:t>
            </a:r>
            <a:r>
              <a:rPr lang="en-US" i="1" dirty="0">
                <a:latin typeface="Times New Roman" panose="02020603050405020304" pitchFamily="18" charset="0"/>
                <a:cs typeface="Times New Roman" panose="02020603050405020304" pitchFamily="18" charset="0"/>
              </a:rPr>
              <a:t> Unity System</a:t>
            </a:r>
          </a:p>
          <a:p>
            <a:r>
              <a:rPr lang="en-US" i="1" dirty="0">
                <a:latin typeface="Times New Roman" panose="02020603050405020304" pitchFamily="18" charset="0"/>
                <a:cs typeface="Times New Roman" panose="02020603050405020304" pitchFamily="18" charset="0"/>
              </a:rPr>
              <a:t>Primary &amp; Secondary System / MIS Management</a:t>
            </a:r>
          </a:p>
          <a:p>
            <a:r>
              <a:rPr lang="en-US" i="1" dirty="0">
                <a:latin typeface="Times New Roman" panose="02020603050405020304" pitchFamily="18" charset="0"/>
                <a:cs typeface="Times New Roman" panose="02020603050405020304" pitchFamily="18" charset="0"/>
              </a:rPr>
              <a:t>Insurance Brokers System / MIS Management </a:t>
            </a:r>
          </a:p>
          <a:p>
            <a:r>
              <a:rPr lang="en-US" i="1" dirty="0">
                <a:latin typeface="Times New Roman" panose="02020603050405020304" pitchFamily="18" charset="0"/>
                <a:cs typeface="Times New Roman" panose="02020603050405020304" pitchFamily="18" charset="0"/>
              </a:rPr>
              <a:t>Hotel </a:t>
            </a:r>
            <a:r>
              <a:rPr lang="en-US" i="1" dirty="0" smtClean="0">
                <a:latin typeface="Times New Roman" panose="02020603050405020304" pitchFamily="18" charset="0"/>
                <a:cs typeface="Times New Roman" panose="02020603050405020304" pitchFamily="18" charset="0"/>
              </a:rPr>
              <a:t>Management</a:t>
            </a:r>
          </a:p>
          <a:p>
            <a:r>
              <a:rPr lang="en-US" i="1" dirty="0" smtClean="0">
                <a:latin typeface="Times New Roman" panose="02020603050405020304" pitchFamily="18" charset="0"/>
                <a:cs typeface="Times New Roman" panose="02020603050405020304" pitchFamily="18" charset="0"/>
              </a:rPr>
              <a:t>Fleet Management System</a:t>
            </a:r>
          </a:p>
          <a:p>
            <a:r>
              <a:rPr lang="en-US" i="1" dirty="0" smtClean="0">
                <a:latin typeface="Times New Roman" panose="02020603050405020304" pitchFamily="18" charset="0"/>
                <a:cs typeface="Times New Roman" panose="02020603050405020304" pitchFamily="18" charset="0"/>
              </a:rPr>
              <a:t>Report management </a:t>
            </a:r>
            <a:r>
              <a:rPr lang="en-US" i="1" dirty="0" smtClean="0">
                <a:latin typeface="Times New Roman" panose="02020603050405020304" pitchFamily="18" charset="0"/>
                <a:cs typeface="Times New Roman" panose="02020603050405020304" pitchFamily="18" charset="0"/>
              </a:rPr>
              <a:t>system</a:t>
            </a:r>
          </a:p>
          <a:p>
            <a:r>
              <a:rPr lang="en-US" i="1" dirty="0" smtClean="0">
                <a:latin typeface="Times New Roman" panose="02020603050405020304" pitchFamily="18" charset="0"/>
                <a:cs typeface="Times New Roman" panose="02020603050405020304" pitchFamily="18" charset="0"/>
              </a:rPr>
              <a:t>Document Management System</a:t>
            </a:r>
            <a:endParaRPr lang="en-US" i="1"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endParaRPr lang="en-US" dirty="0"/>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2389538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363133"/>
            <a:ext cx="9601196" cy="922868"/>
          </a:xfrm>
        </p:spPr>
        <p:txBody>
          <a:bodyPr/>
          <a:lstStyle/>
          <a:p>
            <a:r>
              <a:rPr lang="en-US" dirty="0">
                <a:latin typeface="Book Antiqua" pitchFamily="18" charset="0"/>
              </a:rPr>
              <a:t>Contents</a:t>
            </a:r>
            <a:endParaRPr lang="en-US" dirty="0"/>
          </a:p>
        </p:txBody>
      </p:sp>
      <p:sp>
        <p:nvSpPr>
          <p:cNvPr id="3" name="Content Placeholder 2"/>
          <p:cNvSpPr>
            <a:spLocks noGrp="1"/>
          </p:cNvSpPr>
          <p:nvPr>
            <p:ph idx="1"/>
          </p:nvPr>
        </p:nvSpPr>
        <p:spPr/>
        <p:txBody>
          <a:bodyPr>
            <a:normAutofit fontScale="92500" lnSpcReduction="10000"/>
          </a:bodyPr>
          <a:lstStyle/>
          <a:p>
            <a:pPr marL="457200" lvl="0" indent="-457200">
              <a:buFont typeface="+mj-lt"/>
              <a:buAutoNum type="arabicPeriod"/>
            </a:pPr>
            <a:r>
              <a:rPr lang="en-US" i="1" dirty="0">
                <a:latin typeface="Times New Roman" panose="02020603050405020304" pitchFamily="18" charset="0"/>
                <a:cs typeface="Times New Roman" panose="02020603050405020304" pitchFamily="18" charset="0"/>
              </a:rPr>
              <a:t>About Us</a:t>
            </a:r>
          </a:p>
          <a:p>
            <a:pPr marL="457200" lvl="0" indent="-457200">
              <a:buFont typeface="+mj-lt"/>
              <a:buAutoNum type="arabicPeriod"/>
            </a:pPr>
            <a:r>
              <a:rPr lang="en-US" i="1" dirty="0">
                <a:latin typeface="Times New Roman" panose="02020603050405020304" pitchFamily="18" charset="0"/>
                <a:cs typeface="Times New Roman" panose="02020603050405020304" pitchFamily="18" charset="0"/>
              </a:rPr>
              <a:t>Introduction</a:t>
            </a:r>
          </a:p>
          <a:p>
            <a:pPr marL="457200" lvl="0" indent="-457200">
              <a:buFont typeface="+mj-lt"/>
              <a:buAutoNum type="arabicPeriod"/>
            </a:pPr>
            <a:r>
              <a:rPr lang="en-US" i="1" dirty="0">
                <a:latin typeface="Times New Roman" panose="02020603050405020304" pitchFamily="18" charset="0"/>
                <a:cs typeface="Times New Roman" panose="02020603050405020304" pitchFamily="18" charset="0"/>
              </a:rPr>
              <a:t>Our understanding of </a:t>
            </a:r>
            <a:r>
              <a:rPr lang="en-US" sz="2200" i="1" dirty="0">
                <a:latin typeface="Times New Roman" panose="02020603050405020304" pitchFamily="18" charset="0"/>
                <a:cs typeface="Times New Roman" panose="02020603050405020304" pitchFamily="18" charset="0"/>
              </a:rPr>
              <a:t>Hospital Management Online</a:t>
            </a:r>
            <a:r>
              <a:rPr lang="en-US" sz="2200"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requirements</a:t>
            </a:r>
          </a:p>
          <a:p>
            <a:pPr marL="457200" lvl="0" indent="-457200">
              <a:buFont typeface="+mj-lt"/>
              <a:buAutoNum type="arabicPeriod"/>
            </a:pPr>
            <a:r>
              <a:rPr lang="en-US" i="1" dirty="0">
                <a:latin typeface="Times New Roman" panose="02020603050405020304" pitchFamily="18" charset="0"/>
                <a:cs typeface="Times New Roman" panose="02020603050405020304" pitchFamily="18" charset="0"/>
              </a:rPr>
              <a:t>Our Proposal </a:t>
            </a:r>
          </a:p>
          <a:p>
            <a:pPr marL="457200" lvl="0" indent="-457200">
              <a:buFont typeface="+mj-lt"/>
              <a:buAutoNum type="arabicPeriod"/>
            </a:pPr>
            <a:r>
              <a:rPr lang="en-US" i="1" dirty="0" smtClean="0">
                <a:latin typeface="Times New Roman" panose="02020603050405020304" pitchFamily="18" charset="0"/>
                <a:cs typeface="Times New Roman" panose="02020603050405020304" pitchFamily="18" charset="0"/>
              </a:rPr>
              <a:t>Mobile Service System</a:t>
            </a:r>
            <a:endParaRPr lang="en-US" sz="2000" i="1"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i="1" dirty="0">
                <a:latin typeface="Times New Roman" panose="02020603050405020304" pitchFamily="18" charset="0"/>
                <a:cs typeface="Times New Roman" panose="02020603050405020304" pitchFamily="18" charset="0"/>
              </a:rPr>
              <a:t>Way forward</a:t>
            </a:r>
          </a:p>
          <a:p>
            <a:pPr marL="457200" lvl="0" indent="-457200">
              <a:buFont typeface="+mj-lt"/>
              <a:buAutoNum type="arabicPeriod"/>
            </a:pPr>
            <a:r>
              <a:rPr lang="en-US" i="1" dirty="0">
                <a:latin typeface="Times New Roman" panose="02020603050405020304" pitchFamily="18" charset="0"/>
                <a:cs typeface="Times New Roman" panose="02020603050405020304" pitchFamily="18" charset="0"/>
              </a:rPr>
              <a:t>Pricing</a:t>
            </a:r>
          </a:p>
          <a:p>
            <a:endParaRPr lang="en-US" dirty="0"/>
          </a:p>
        </p:txBody>
      </p:sp>
    </p:spTree>
    <p:extLst>
      <p:ext uri="{BB962C8B-B14F-4D97-AF65-F5344CB8AC3E}">
        <p14:creationId xmlns:p14="http://schemas.microsoft.com/office/powerpoint/2010/main" val="396105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602" y="1408682"/>
            <a:ext cx="9404723" cy="782316"/>
          </a:xfrm>
        </p:spPr>
        <p:txBody>
          <a:bodyPr>
            <a:normAutofit/>
          </a:bodyPr>
          <a:lstStyle/>
          <a:p>
            <a:pPr algn="ctr"/>
            <a:r>
              <a:rPr lang="en-US" sz="2800" dirty="0">
                <a:latin typeface="Arial" panose="020B0604020202020204" pitchFamily="34" charset="0"/>
                <a:cs typeface="Arial" panose="020B0604020202020204" pitchFamily="34" charset="0"/>
              </a:rPr>
              <a:t>Our Understanding of </a:t>
            </a:r>
            <a:r>
              <a:rPr lang="en-US" sz="2800" dirty="0" smtClean="0">
                <a:latin typeface="Arial" panose="020B0604020202020204" pitchFamily="34" charset="0"/>
                <a:cs typeface="Arial" panose="020B0604020202020204" pitchFamily="34" charset="0"/>
              </a:rPr>
              <a:t>Hospital Management Online needs</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22110" y="2452255"/>
            <a:ext cx="8946541" cy="3782290"/>
          </a:xfrm>
        </p:spPr>
        <p:txBody>
          <a:bodyPr>
            <a:normAutofit fontScale="92500" lnSpcReduction="20000"/>
          </a:bodyPr>
          <a:lstStyle/>
          <a:p>
            <a:pPr marL="0" indent="0">
              <a:buNone/>
            </a:pPr>
            <a:endParaRPr lang="en-US" dirty="0">
              <a:latin typeface="Book Antiqua" pitchFamily="18" charset="0"/>
            </a:endParaRPr>
          </a:p>
          <a:p>
            <a:pPr marL="0" indent="0">
              <a:buNone/>
            </a:pPr>
            <a:r>
              <a:rPr lang="en-US" sz="1900" i="1" dirty="0">
                <a:latin typeface="Times New Roman" panose="02020603050405020304" pitchFamily="18" charset="0"/>
                <a:cs typeface="Times New Roman" panose="02020603050405020304" pitchFamily="18" charset="0"/>
              </a:rPr>
              <a:t>This proposal has taken the following assumptions into account </a:t>
            </a:r>
            <a:r>
              <a:rPr lang="en-US" sz="1900" i="1" dirty="0" smtClean="0">
                <a:latin typeface="Times New Roman" panose="02020603050405020304" pitchFamily="18" charset="0"/>
                <a:cs typeface="Times New Roman" panose="02020603050405020304" pitchFamily="18" charset="0"/>
              </a:rPr>
              <a:t>that;</a:t>
            </a:r>
            <a:endParaRPr lang="en-US" sz="1900" i="1" dirty="0">
              <a:latin typeface="Times New Roman" panose="02020603050405020304" pitchFamily="18" charset="0"/>
              <a:cs typeface="Times New Roman" panose="02020603050405020304" pitchFamily="18" charset="0"/>
            </a:endParaRPr>
          </a:p>
          <a:p>
            <a:pPr lvl="0">
              <a:buFont typeface="Wingdings" pitchFamily="2" charset="2"/>
              <a:buChar char="q"/>
            </a:pPr>
            <a:r>
              <a:rPr lang="en-US" sz="1900" i="1" dirty="0">
                <a:latin typeface="Times New Roman" panose="02020603050405020304" pitchFamily="18" charset="0"/>
                <a:cs typeface="Times New Roman" panose="02020603050405020304" pitchFamily="18" charset="0"/>
              </a:rPr>
              <a:t>A well manageable system and easy to use</a:t>
            </a:r>
            <a:r>
              <a:rPr lang="en-US" sz="1900" i="1" dirty="0" smtClean="0">
                <a:latin typeface="Times New Roman" panose="02020603050405020304" pitchFamily="18" charset="0"/>
                <a:cs typeface="Times New Roman" panose="02020603050405020304" pitchFamily="18" charset="0"/>
              </a:rPr>
              <a:t>.</a:t>
            </a:r>
          </a:p>
          <a:p>
            <a:pPr lvl="0">
              <a:buFont typeface="Wingdings" pitchFamily="2" charset="2"/>
              <a:buChar char="q"/>
            </a:pPr>
            <a:r>
              <a:rPr lang="en-US" sz="1900" i="1" dirty="0" smtClean="0">
                <a:latin typeface="Times New Roman" panose="02020603050405020304" pitchFamily="18" charset="0"/>
                <a:cs typeface="Times New Roman" panose="02020603050405020304" pitchFamily="18" charset="0"/>
              </a:rPr>
              <a:t>Able for Client/Company to view the statement(s).</a:t>
            </a:r>
          </a:p>
          <a:p>
            <a:pPr lvl="0">
              <a:buFont typeface="Wingdings" pitchFamily="2" charset="2"/>
              <a:buChar char="q"/>
            </a:pPr>
            <a:r>
              <a:rPr lang="en-US" sz="1900" i="1" dirty="0" smtClean="0">
                <a:latin typeface="Times New Roman" panose="02020603050405020304" pitchFamily="18" charset="0"/>
                <a:cs typeface="Times New Roman" panose="02020603050405020304" pitchFamily="18" charset="0"/>
              </a:rPr>
              <a:t>Client/Companies </a:t>
            </a:r>
            <a:r>
              <a:rPr lang="en-US" sz="1900" i="1" dirty="0" smtClean="0">
                <a:latin typeface="Times New Roman" panose="02020603050405020304" pitchFamily="18" charset="0"/>
                <a:cs typeface="Times New Roman" panose="02020603050405020304" pitchFamily="18" charset="0"/>
              </a:rPr>
              <a:t>able to check if there employee did visit the hospital.</a:t>
            </a:r>
          </a:p>
          <a:p>
            <a:pPr lvl="0">
              <a:buFont typeface="Wingdings" pitchFamily="2" charset="2"/>
              <a:buChar char="q"/>
            </a:pPr>
            <a:r>
              <a:rPr lang="en-US" sz="1900" i="1" dirty="0" smtClean="0">
                <a:latin typeface="Times New Roman" panose="02020603050405020304" pitchFamily="18" charset="0"/>
                <a:cs typeface="Times New Roman" panose="02020603050405020304" pitchFamily="18" charset="0"/>
              </a:rPr>
              <a:t>Client/Companies able to check the bills per employee in detail or summary</a:t>
            </a:r>
          </a:p>
          <a:p>
            <a:pPr lvl="0">
              <a:buFont typeface="Wingdings" pitchFamily="2" charset="2"/>
              <a:buChar char="q"/>
            </a:pPr>
            <a:r>
              <a:rPr lang="en-US" sz="1900" i="1" dirty="0" smtClean="0">
                <a:latin typeface="Times New Roman" panose="02020603050405020304" pitchFamily="18" charset="0"/>
                <a:cs typeface="Times New Roman" panose="02020603050405020304" pitchFamily="18" charset="0"/>
              </a:rPr>
              <a:t>Client/Companies </a:t>
            </a:r>
            <a:r>
              <a:rPr lang="en-US" sz="1900" i="1" dirty="0" smtClean="0">
                <a:latin typeface="Times New Roman" panose="02020603050405020304" pitchFamily="18" charset="0"/>
                <a:cs typeface="Times New Roman" panose="02020603050405020304" pitchFamily="18" charset="0"/>
              </a:rPr>
              <a:t>able to check there general bill for the month </a:t>
            </a:r>
          </a:p>
          <a:p>
            <a:pPr lvl="0">
              <a:buFont typeface="Wingdings" pitchFamily="2" charset="2"/>
              <a:buChar char="q"/>
            </a:pPr>
            <a:r>
              <a:rPr lang="en-US" sz="1900" i="1" dirty="0">
                <a:latin typeface="Times New Roman" panose="02020603050405020304" pitchFamily="18" charset="0"/>
                <a:cs typeface="Times New Roman" panose="02020603050405020304" pitchFamily="18" charset="0"/>
              </a:rPr>
              <a:t>Client/</a:t>
            </a:r>
            <a:r>
              <a:rPr lang="en-US" sz="1900" i="1" dirty="0" smtClean="0">
                <a:latin typeface="Times New Roman" panose="02020603050405020304" pitchFamily="18" charset="0"/>
                <a:cs typeface="Times New Roman" panose="02020603050405020304" pitchFamily="18" charset="0"/>
              </a:rPr>
              <a:t>Companies will be able to add/Delete/Update employees to the list</a:t>
            </a:r>
          </a:p>
          <a:p>
            <a:pPr lvl="0">
              <a:buFont typeface="Wingdings" pitchFamily="2" charset="2"/>
              <a:buChar char="q"/>
            </a:pPr>
            <a:r>
              <a:rPr lang="en-US" sz="1900" i="1" dirty="0" smtClean="0">
                <a:latin typeface="Times New Roman" panose="02020603050405020304" pitchFamily="18" charset="0"/>
                <a:cs typeface="Times New Roman" panose="02020603050405020304" pitchFamily="18" charset="0"/>
              </a:rPr>
              <a:t>Hospital can notify the client on due payments or if they need authorization </a:t>
            </a:r>
          </a:p>
          <a:p>
            <a:pPr lvl="0">
              <a:buFont typeface="Wingdings" pitchFamily="2" charset="2"/>
              <a:buChar char="q"/>
            </a:pPr>
            <a:r>
              <a:rPr lang="en-US" sz="1900" i="1" dirty="0" smtClean="0">
                <a:latin typeface="Times New Roman" panose="02020603050405020304" pitchFamily="18" charset="0"/>
                <a:cs typeface="Times New Roman" panose="02020603050405020304" pitchFamily="18" charset="0"/>
              </a:rPr>
              <a:t>Client /Companies can Payment Online Via The Web site. </a:t>
            </a:r>
          </a:p>
          <a:p>
            <a:pPr lvl="0">
              <a:buFont typeface="Wingdings" pitchFamily="2" charset="2"/>
              <a:buChar char="q"/>
            </a:pPr>
            <a:endParaRPr lang="en-US" sz="19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960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1303618"/>
            <a:ext cx="9404723" cy="901069"/>
          </a:xfrm>
        </p:spPr>
        <p:txBody>
          <a:bodyPr/>
          <a:lstStyle/>
          <a:p>
            <a:pPr algn="ctr"/>
            <a:r>
              <a:rPr lang="en-US" dirty="0">
                <a:latin typeface="Arial" panose="020B0604020202020204" pitchFamily="34" charset="0"/>
                <a:cs typeface="Arial" panose="020B0604020202020204" pitchFamily="34" charset="0"/>
              </a:rPr>
              <a:t>Approval</a:t>
            </a:r>
          </a:p>
        </p:txBody>
      </p:sp>
      <p:sp>
        <p:nvSpPr>
          <p:cNvPr id="3" name="Content Placeholder 2"/>
          <p:cNvSpPr>
            <a:spLocks noGrp="1"/>
          </p:cNvSpPr>
          <p:nvPr>
            <p:ph idx="1"/>
          </p:nvPr>
        </p:nvSpPr>
        <p:spPr>
          <a:xfrm>
            <a:off x="952501" y="2501900"/>
            <a:ext cx="10261600" cy="3047368"/>
          </a:xfrm>
        </p:spPr>
        <p:txBody>
          <a:bodyPr>
            <a:normAutofit lnSpcReduction="10000"/>
          </a:bodyPr>
          <a:lstStyle/>
          <a:p>
            <a:pPr>
              <a:buNone/>
            </a:pPr>
            <a:r>
              <a:rPr lang="en-US" i="1" dirty="0">
                <a:latin typeface="Times New Roman" panose="02020603050405020304" pitchFamily="18" charset="0"/>
                <a:cs typeface="Times New Roman" panose="02020603050405020304" pitchFamily="18" charset="0"/>
              </a:rPr>
              <a:t>    Once approved this project, the following will be the next steps.</a:t>
            </a:r>
          </a:p>
          <a:p>
            <a:pPr>
              <a:buNone/>
            </a:pPr>
            <a:endParaRPr lang="en-US" i="1" dirty="0">
              <a:latin typeface="Times New Roman" panose="02020603050405020304" pitchFamily="18" charset="0"/>
              <a:cs typeface="Times New Roman" panose="02020603050405020304" pitchFamily="18" charset="0"/>
            </a:endParaRPr>
          </a:p>
          <a:p>
            <a:pPr lvl="0">
              <a:buFont typeface="Wingdings" pitchFamily="2" charset="2"/>
              <a:buChar char="q"/>
            </a:pPr>
            <a:r>
              <a:rPr lang="en-US" i="1" dirty="0">
                <a:latin typeface="Times New Roman" panose="02020603050405020304" pitchFamily="18" charset="0"/>
                <a:cs typeface="Times New Roman" panose="02020603050405020304" pitchFamily="18" charset="0"/>
              </a:rPr>
              <a:t>Agreeing on the pricing</a:t>
            </a:r>
          </a:p>
          <a:p>
            <a:pPr lvl="0">
              <a:buFont typeface="Wingdings" pitchFamily="2" charset="2"/>
              <a:buChar char="q"/>
            </a:pPr>
            <a:r>
              <a:rPr lang="en-US" i="1" dirty="0">
                <a:latin typeface="Times New Roman" panose="02020603050405020304" pitchFamily="18" charset="0"/>
                <a:cs typeface="Times New Roman" panose="02020603050405020304" pitchFamily="18" charset="0"/>
              </a:rPr>
              <a:t>Integration</a:t>
            </a:r>
          </a:p>
          <a:p>
            <a:pPr lvl="0">
              <a:buFont typeface="Wingdings" pitchFamily="2" charset="2"/>
              <a:buChar char="q"/>
            </a:pPr>
            <a:r>
              <a:rPr lang="en-US" i="1" dirty="0">
                <a:latin typeface="Times New Roman" panose="02020603050405020304" pitchFamily="18" charset="0"/>
                <a:cs typeface="Times New Roman" panose="02020603050405020304" pitchFamily="18" charset="0"/>
              </a:rPr>
              <a:t>Piloting</a:t>
            </a:r>
          </a:p>
          <a:p>
            <a:pPr lvl="0">
              <a:buFont typeface="Wingdings" pitchFamily="2" charset="2"/>
              <a:buChar char="q"/>
            </a:pPr>
            <a:r>
              <a:rPr lang="en-US" i="1" dirty="0">
                <a:latin typeface="Times New Roman" panose="02020603050405020304" pitchFamily="18" charset="0"/>
                <a:cs typeface="Times New Roman" panose="02020603050405020304" pitchFamily="18" charset="0"/>
              </a:rPr>
              <a:t>Implementation</a:t>
            </a:r>
          </a:p>
          <a:p>
            <a:endParaRPr lang="en-US" sz="1800" dirty="0"/>
          </a:p>
          <a:p>
            <a:endParaRPr lang="en-US" dirty="0"/>
          </a:p>
        </p:txBody>
      </p:sp>
    </p:spTree>
    <p:extLst>
      <p:ext uri="{BB962C8B-B14F-4D97-AF65-F5344CB8AC3E}">
        <p14:creationId xmlns:p14="http://schemas.microsoft.com/office/powerpoint/2010/main" val="4130615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955</TotalTime>
  <Words>342</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 Antiqua</vt:lpstr>
      <vt:lpstr>Garamond</vt:lpstr>
      <vt:lpstr>Times New Roman</vt:lpstr>
      <vt:lpstr>Wingdings</vt:lpstr>
      <vt:lpstr>Organic</vt:lpstr>
      <vt:lpstr>Proposal for  Hospital Management Online</vt:lpstr>
      <vt:lpstr>About Us</vt:lpstr>
      <vt:lpstr>Our Mission Statement</vt:lpstr>
      <vt:lpstr>First Market Mover Advantage</vt:lpstr>
      <vt:lpstr>Software Created</vt:lpstr>
      <vt:lpstr>Contents</vt:lpstr>
      <vt:lpstr>Our Understanding of Hospital Management Online needs</vt:lpstr>
      <vt:lpstr>Approval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Zesco Unity Payment</dc:title>
  <dc:creator>Admin</dc:creator>
  <cp:lastModifiedBy>Teleka Chundama</cp:lastModifiedBy>
  <cp:revision>129</cp:revision>
  <dcterms:created xsi:type="dcterms:W3CDTF">2015-05-04T08:38:21Z</dcterms:created>
  <dcterms:modified xsi:type="dcterms:W3CDTF">2017-04-23T20:15:17Z</dcterms:modified>
</cp:coreProperties>
</file>