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7" r:id="rId2"/>
    <p:sldId id="265" r:id="rId3"/>
    <p:sldId id="264"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0"/>
    <p:restoredTop sz="96296"/>
  </p:normalViewPr>
  <p:slideViewPr>
    <p:cSldViewPr snapToGrid="0" snapToObjects="1">
      <p:cViewPr varScale="1">
        <p:scale>
          <a:sx n="67" d="100"/>
          <a:sy n="67"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C684-825E-8D4A-8C8C-87FC6BD134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3D992F3-8587-034B-AB86-AB144210E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4C11613-D67B-5640-9038-F9D4183D7A9C}"/>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F21B0D2D-DE99-B649-87B0-011E7CDDA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F9AFC-2881-4A4F-917B-1C5525017B58}"/>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408912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FC03-5AA9-1B49-9502-098EE29842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3910D8-DACB-6B44-9366-6A95EA2B84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86E39A-8446-174F-A345-053580BDF32E}"/>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6017F89D-7B10-B341-835B-06F375D1D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1BCE4-E28A-5D4C-9AA8-7CFE2FF5DB44}"/>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13528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A5807-BD4C-404B-AAF9-22AAC223AD2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3D9C85-DF9E-2A45-A69A-83CA3A6E25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583E2A-9F2C-8C49-9389-E478E64B9445}"/>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04A20779-797A-F349-B045-DEE192560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32641-F05D-134A-9A3B-AFDBBF2030C4}"/>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58791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DDA7-6427-3144-9EFA-1180710CB8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87484A-495F-234B-BFD4-3965886A29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5AEAE4-D040-4446-9DC7-2679AE08E0FE}"/>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CB0A631B-EA9E-9B42-B386-7C02177AA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DEB5B-CE87-F74A-8742-4274F999E9B4}"/>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139388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4468-F5DE-064F-AA73-E8DCBAB44C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0A21BF2-582C-664B-948B-F7B846107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B49045-ED75-1F49-9A7A-33E6FB6265E2}"/>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02CC4636-DD8B-B34A-9879-94087C461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46C69-8426-394D-8762-634F6D39CE3A}"/>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198476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36F6-BFDF-1347-B493-400C5180C8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1682C1-B336-424E-A6FD-4F5A999863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F900CAC-8271-C548-AF8D-E7DFE39BE8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247B52-21F4-2E42-B098-A9A717A4BFA3}"/>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6" name="Footer Placeholder 5">
            <a:extLst>
              <a:ext uri="{FF2B5EF4-FFF2-40B4-BE49-F238E27FC236}">
                <a16:creationId xmlns:a16="http://schemas.microsoft.com/office/drawing/2014/main" id="{7B2E8232-E9A4-E54C-AA80-D66553F83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2C5AE-2787-3F43-8432-79DD4991BDCC}"/>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313140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BD48-971C-2242-9BA9-C823B6F3DB4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4F65A8-8DC3-7648-846E-A84421AFC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70579F-6792-6948-9D24-8164464591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BE9168-0A48-544D-844E-E2C079B9C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1C81CB-A921-9645-8AF7-594285E635A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041116C-9C7E-7C48-BABA-08C7CF03EDAA}"/>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8" name="Footer Placeholder 7">
            <a:extLst>
              <a:ext uri="{FF2B5EF4-FFF2-40B4-BE49-F238E27FC236}">
                <a16:creationId xmlns:a16="http://schemas.microsoft.com/office/drawing/2014/main" id="{8993ECC0-7505-F94D-A7DA-CF0EC5028A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8094D-BEB9-C44F-85D0-392B6172F662}"/>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4055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A370-CCB1-6749-92CF-A96C953A88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E3E56DD-AB64-FA43-9759-887AD999A63C}"/>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4" name="Footer Placeholder 3">
            <a:extLst>
              <a:ext uri="{FF2B5EF4-FFF2-40B4-BE49-F238E27FC236}">
                <a16:creationId xmlns:a16="http://schemas.microsoft.com/office/drawing/2014/main" id="{CD59A0DA-0784-0E4F-ABE4-8FD09403B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B5310-5CF5-EB45-9BEE-B26B8B0EA1E5}"/>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8870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A170D-C3F7-3647-838F-AAE3A25CFAB5}"/>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3" name="Footer Placeholder 2">
            <a:extLst>
              <a:ext uri="{FF2B5EF4-FFF2-40B4-BE49-F238E27FC236}">
                <a16:creationId xmlns:a16="http://schemas.microsoft.com/office/drawing/2014/main" id="{D60A7E72-F0BD-A245-A989-5B34ED00D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20A52-32FE-FC45-9B4E-EA9225690680}"/>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216257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BF8E-8B46-1349-97AD-61D00B11B2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1432652-8385-3842-AB71-72436F424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2680F7C-4382-874D-9F79-3245DB49F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5440E3-9481-5A42-8528-A5045409FE9D}"/>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6" name="Footer Placeholder 5">
            <a:extLst>
              <a:ext uri="{FF2B5EF4-FFF2-40B4-BE49-F238E27FC236}">
                <a16:creationId xmlns:a16="http://schemas.microsoft.com/office/drawing/2014/main" id="{F385337A-DA85-B840-BFAB-6FB67A313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77135-02C6-184F-8CB9-42D28C95A42F}"/>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90842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9AA7-61CD-5C49-AFA4-2CE9EFD5D3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25B282-6321-A149-94EE-448475263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2B65F-3DFC-F343-B3B7-215920B6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46E22-4B8F-E74D-AAC9-CB6137EBE389}"/>
              </a:ext>
            </a:extLst>
          </p:cNvPr>
          <p:cNvSpPr>
            <a:spLocks noGrp="1"/>
          </p:cNvSpPr>
          <p:nvPr>
            <p:ph type="dt" sz="half" idx="10"/>
          </p:nvPr>
        </p:nvSpPr>
        <p:spPr/>
        <p:txBody>
          <a:bodyPr/>
          <a:lstStyle/>
          <a:p>
            <a:fld id="{9455D586-2AA9-2C4B-80DD-50F2CA9CE7B7}" type="datetimeFigureOut">
              <a:rPr lang="en-US" smtClean="0"/>
              <a:t>5/2/2022</a:t>
            </a:fld>
            <a:endParaRPr lang="en-US"/>
          </a:p>
        </p:txBody>
      </p:sp>
      <p:sp>
        <p:nvSpPr>
          <p:cNvPr id="6" name="Footer Placeholder 5">
            <a:extLst>
              <a:ext uri="{FF2B5EF4-FFF2-40B4-BE49-F238E27FC236}">
                <a16:creationId xmlns:a16="http://schemas.microsoft.com/office/drawing/2014/main" id="{A70E581D-7C71-2744-B0B2-AC8D43FAE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9B53E-2612-A34E-AD12-F2B0FF4CA270}"/>
              </a:ext>
            </a:extLst>
          </p:cNvPr>
          <p:cNvSpPr>
            <a:spLocks noGrp="1"/>
          </p:cNvSpPr>
          <p:nvPr>
            <p:ph type="sldNum" sz="quarter" idx="12"/>
          </p:nvPr>
        </p:nvSpPr>
        <p:spPr/>
        <p:txBody>
          <a:bodyPr/>
          <a:lstStyle/>
          <a:p>
            <a:fld id="{2F222EC4-09B2-454A-885A-902BF98158E1}" type="slidenum">
              <a:rPr lang="en-US" smtClean="0"/>
              <a:t>‹#›</a:t>
            </a:fld>
            <a:endParaRPr lang="en-US"/>
          </a:p>
        </p:txBody>
      </p:sp>
    </p:spTree>
    <p:extLst>
      <p:ext uri="{BB962C8B-B14F-4D97-AF65-F5344CB8AC3E}">
        <p14:creationId xmlns:p14="http://schemas.microsoft.com/office/powerpoint/2010/main" val="385097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E9E9B-75BA-8849-8A23-CD5D0B550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7AD7ED-2901-1343-B0B5-7A64BB8CF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5AE239-82E7-8847-806F-CACF9E96B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5D586-2AA9-2C4B-80DD-50F2CA9CE7B7}" type="datetimeFigureOut">
              <a:rPr lang="en-US" smtClean="0"/>
              <a:t>5/2/2022</a:t>
            </a:fld>
            <a:endParaRPr lang="en-US"/>
          </a:p>
        </p:txBody>
      </p:sp>
      <p:sp>
        <p:nvSpPr>
          <p:cNvPr id="5" name="Footer Placeholder 4">
            <a:extLst>
              <a:ext uri="{FF2B5EF4-FFF2-40B4-BE49-F238E27FC236}">
                <a16:creationId xmlns:a16="http://schemas.microsoft.com/office/drawing/2014/main" id="{C0B19A8F-C2CC-AF49-A010-AC297857AB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0DED65-3E42-ED4E-B8B2-7E399FF9F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22EC4-09B2-454A-885A-902BF98158E1}" type="slidenum">
              <a:rPr lang="en-US" smtClean="0"/>
              <a:t>‹#›</a:t>
            </a:fld>
            <a:endParaRPr lang="en-US"/>
          </a:p>
        </p:txBody>
      </p:sp>
    </p:spTree>
    <p:extLst>
      <p:ext uri="{BB962C8B-B14F-4D97-AF65-F5344CB8AC3E}">
        <p14:creationId xmlns:p14="http://schemas.microsoft.com/office/powerpoint/2010/main" val="377441600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6A81-60D8-A144-87FE-12F8F6186390}"/>
              </a:ext>
            </a:extLst>
          </p:cNvPr>
          <p:cNvSpPr>
            <a:spLocks noGrp="1"/>
          </p:cNvSpPr>
          <p:nvPr>
            <p:ph type="title"/>
          </p:nvPr>
        </p:nvSpPr>
        <p:spPr>
          <a:xfrm>
            <a:off x="838200" y="375064"/>
            <a:ext cx="10515600" cy="1325563"/>
          </a:xfrm>
        </p:spPr>
        <p:txBody>
          <a:bodyPr/>
          <a:lstStyle/>
          <a:p>
            <a:r>
              <a:rPr lang="en-US" dirty="0"/>
              <a:t>Technical Report Case Studies</a:t>
            </a:r>
          </a:p>
        </p:txBody>
      </p:sp>
      <p:sp>
        <p:nvSpPr>
          <p:cNvPr id="3" name="Content Placeholder 2">
            <a:extLst>
              <a:ext uri="{FF2B5EF4-FFF2-40B4-BE49-F238E27FC236}">
                <a16:creationId xmlns:a16="http://schemas.microsoft.com/office/drawing/2014/main" id="{3CC27F0D-39B1-5840-BF08-F5517CFF7FF5}"/>
              </a:ext>
            </a:extLst>
          </p:cNvPr>
          <p:cNvSpPr>
            <a:spLocks noGrp="1"/>
          </p:cNvSpPr>
          <p:nvPr>
            <p:ph idx="1"/>
          </p:nvPr>
        </p:nvSpPr>
        <p:spPr>
          <a:xfrm>
            <a:off x="838200" y="1825625"/>
            <a:ext cx="5463210" cy="4351338"/>
          </a:xfrm>
        </p:spPr>
        <p:txBody>
          <a:bodyPr>
            <a:normAutofit lnSpcReduction="10000"/>
          </a:bodyPr>
          <a:lstStyle/>
          <a:p>
            <a:pPr marL="0" indent="0" algn="just">
              <a:buNone/>
            </a:pPr>
            <a:r>
              <a:rPr lang="en-US" dirty="0"/>
              <a:t>You must choose </a:t>
            </a:r>
            <a:r>
              <a:rPr lang="en-US" b="1" dirty="0"/>
              <a:t>One</a:t>
            </a:r>
            <a:r>
              <a:rPr lang="en-US" dirty="0"/>
              <a:t> of the following 3 case studies. They are </a:t>
            </a:r>
            <a:r>
              <a:rPr lang="en-US" b="1" dirty="0"/>
              <a:t>equally</a:t>
            </a:r>
            <a:r>
              <a:rPr lang="en-US" dirty="0"/>
              <a:t> difficult to score well in, but some are less reliant on programming and more reliant on an understanding of data structures to score highly. Start planning from this week, </a:t>
            </a:r>
            <a:r>
              <a:rPr lang="en-US" b="1" dirty="0"/>
              <a:t>Do Not</a:t>
            </a:r>
            <a:r>
              <a:rPr lang="en-US" dirty="0"/>
              <a:t> leave it until the week before to choose and try and solve as the teaching team won’t be able to support you along with everybody else.</a:t>
            </a:r>
          </a:p>
        </p:txBody>
      </p:sp>
      <p:sp>
        <p:nvSpPr>
          <p:cNvPr id="9" name="TextBox 8">
            <a:extLst>
              <a:ext uri="{FF2B5EF4-FFF2-40B4-BE49-F238E27FC236}">
                <a16:creationId xmlns:a16="http://schemas.microsoft.com/office/drawing/2014/main" id="{F140A4E8-8B22-604D-AD8F-211A4C550C0C}"/>
              </a:ext>
            </a:extLst>
          </p:cNvPr>
          <p:cNvSpPr txBox="1"/>
          <p:nvPr/>
        </p:nvSpPr>
        <p:spPr>
          <a:xfrm>
            <a:off x="8309113" y="0"/>
            <a:ext cx="3882888" cy="461665"/>
          </a:xfrm>
          <a:prstGeom prst="rect">
            <a:avLst/>
          </a:prstGeom>
          <a:noFill/>
        </p:spPr>
        <p:txBody>
          <a:bodyPr wrap="square" rtlCol="0">
            <a:spAutoFit/>
          </a:bodyPr>
          <a:lstStyle/>
          <a:p>
            <a:pPr algn="r"/>
            <a:r>
              <a:rPr lang="en-US" sz="2400" dirty="0">
                <a:solidFill>
                  <a:schemeClr val="accent2"/>
                </a:solidFill>
              </a:rPr>
              <a:t>Data Structures &amp; Algorithms</a:t>
            </a:r>
          </a:p>
        </p:txBody>
      </p:sp>
      <p:pic>
        <p:nvPicPr>
          <p:cNvPr id="6" name="Picture 5" descr="Table&#10;&#10;Description automatically generated">
            <a:extLst>
              <a:ext uri="{FF2B5EF4-FFF2-40B4-BE49-F238E27FC236}">
                <a16:creationId xmlns:a16="http://schemas.microsoft.com/office/drawing/2014/main" id="{51927A45-341E-FE4A-A38D-B50E870F34B0}"/>
              </a:ext>
            </a:extLst>
          </p:cNvPr>
          <p:cNvPicPr>
            <a:picLocks noChangeAspect="1"/>
          </p:cNvPicPr>
          <p:nvPr/>
        </p:nvPicPr>
        <p:blipFill>
          <a:blip r:embed="rId4"/>
          <a:stretch>
            <a:fillRect/>
          </a:stretch>
        </p:blipFill>
        <p:spPr>
          <a:xfrm>
            <a:off x="6579254" y="1383610"/>
            <a:ext cx="5122414" cy="5235367"/>
          </a:xfrm>
          <a:prstGeom prst="rect">
            <a:avLst/>
          </a:prstGeom>
        </p:spPr>
      </p:pic>
      <p:pic>
        <p:nvPicPr>
          <p:cNvPr id="14" name="Audio 13">
            <a:hlinkClick r:id="" action="ppaction://media"/>
            <a:extLst>
              <a:ext uri="{FF2B5EF4-FFF2-40B4-BE49-F238E27FC236}">
                <a16:creationId xmlns:a16="http://schemas.microsoft.com/office/drawing/2014/main" id="{7B34586D-FAC3-0640-B08B-1943D466F9A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10359870"/>
      </p:ext>
    </p:extLst>
  </p:cSld>
  <p:clrMapOvr>
    <a:masterClrMapping/>
  </p:clrMapOvr>
  <mc:AlternateContent xmlns:mc="http://schemas.openxmlformats.org/markup-compatibility/2006" xmlns:p14="http://schemas.microsoft.com/office/powerpoint/2010/main">
    <mc:Choice Requires="p14">
      <p:transition spd="slow" p14:dur="2000" advTm="116363"/>
    </mc:Choice>
    <mc:Fallback xmlns="">
      <p:transition spd="slow" advTm="116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6A81-60D8-A144-87FE-12F8F6186390}"/>
              </a:ext>
            </a:extLst>
          </p:cNvPr>
          <p:cNvSpPr>
            <a:spLocks noGrp="1"/>
          </p:cNvSpPr>
          <p:nvPr>
            <p:ph type="title"/>
          </p:nvPr>
        </p:nvSpPr>
        <p:spPr/>
        <p:txBody>
          <a:bodyPr/>
          <a:lstStyle/>
          <a:p>
            <a:r>
              <a:rPr lang="en-US" dirty="0"/>
              <a:t>Marking Breakdown</a:t>
            </a:r>
          </a:p>
        </p:txBody>
      </p:sp>
      <p:sp>
        <p:nvSpPr>
          <p:cNvPr id="9" name="TextBox 8">
            <a:extLst>
              <a:ext uri="{FF2B5EF4-FFF2-40B4-BE49-F238E27FC236}">
                <a16:creationId xmlns:a16="http://schemas.microsoft.com/office/drawing/2014/main" id="{F140A4E8-8B22-604D-AD8F-211A4C550C0C}"/>
              </a:ext>
            </a:extLst>
          </p:cNvPr>
          <p:cNvSpPr txBox="1"/>
          <p:nvPr/>
        </p:nvSpPr>
        <p:spPr>
          <a:xfrm>
            <a:off x="8309113" y="0"/>
            <a:ext cx="3882888" cy="461665"/>
          </a:xfrm>
          <a:prstGeom prst="rect">
            <a:avLst/>
          </a:prstGeom>
          <a:noFill/>
        </p:spPr>
        <p:txBody>
          <a:bodyPr wrap="square" rtlCol="0">
            <a:spAutoFit/>
          </a:bodyPr>
          <a:lstStyle/>
          <a:p>
            <a:pPr algn="r"/>
            <a:r>
              <a:rPr lang="en-US" sz="2400" dirty="0">
                <a:solidFill>
                  <a:schemeClr val="accent2"/>
                </a:solidFill>
              </a:rPr>
              <a:t>Data Structures &amp; Algorithms</a:t>
            </a:r>
          </a:p>
        </p:txBody>
      </p:sp>
      <p:pic>
        <p:nvPicPr>
          <p:cNvPr id="8" name="Picture 7" descr="Table&#10;&#10;Description automatically generated">
            <a:extLst>
              <a:ext uri="{FF2B5EF4-FFF2-40B4-BE49-F238E27FC236}">
                <a16:creationId xmlns:a16="http://schemas.microsoft.com/office/drawing/2014/main" id="{707752FE-5810-244B-A5EB-B1FA874276ED}"/>
              </a:ext>
            </a:extLst>
          </p:cNvPr>
          <p:cNvPicPr>
            <a:picLocks noChangeAspect="1"/>
          </p:cNvPicPr>
          <p:nvPr/>
        </p:nvPicPr>
        <p:blipFill>
          <a:blip r:embed="rId4"/>
          <a:stretch>
            <a:fillRect/>
          </a:stretch>
        </p:blipFill>
        <p:spPr>
          <a:xfrm>
            <a:off x="5636882" y="499511"/>
            <a:ext cx="5902000" cy="4661452"/>
          </a:xfrm>
          <a:prstGeom prst="rect">
            <a:avLst/>
          </a:prstGeom>
        </p:spPr>
      </p:pic>
      <p:pic>
        <p:nvPicPr>
          <p:cNvPr id="11" name="Picture 10" descr="Table&#10;&#10;Description automatically generated">
            <a:extLst>
              <a:ext uri="{FF2B5EF4-FFF2-40B4-BE49-F238E27FC236}">
                <a16:creationId xmlns:a16="http://schemas.microsoft.com/office/drawing/2014/main" id="{716C7463-D971-A14D-B828-4381425DFE71}"/>
              </a:ext>
            </a:extLst>
          </p:cNvPr>
          <p:cNvPicPr>
            <a:picLocks noChangeAspect="1"/>
          </p:cNvPicPr>
          <p:nvPr/>
        </p:nvPicPr>
        <p:blipFill>
          <a:blip r:embed="rId5"/>
          <a:stretch>
            <a:fillRect/>
          </a:stretch>
        </p:blipFill>
        <p:spPr>
          <a:xfrm>
            <a:off x="5636882" y="5088945"/>
            <a:ext cx="5902000" cy="1690775"/>
          </a:xfrm>
          <a:prstGeom prst="rect">
            <a:avLst/>
          </a:prstGeom>
        </p:spPr>
      </p:pic>
      <p:sp>
        <p:nvSpPr>
          <p:cNvPr id="12" name="Content Placeholder 2">
            <a:extLst>
              <a:ext uri="{FF2B5EF4-FFF2-40B4-BE49-F238E27FC236}">
                <a16:creationId xmlns:a16="http://schemas.microsoft.com/office/drawing/2014/main" id="{B2A17CF3-6B3F-C94E-898D-E33A5E94EF9A}"/>
              </a:ext>
            </a:extLst>
          </p:cNvPr>
          <p:cNvSpPr>
            <a:spLocks noGrp="1"/>
          </p:cNvSpPr>
          <p:nvPr>
            <p:ph idx="1"/>
          </p:nvPr>
        </p:nvSpPr>
        <p:spPr>
          <a:xfrm>
            <a:off x="838200" y="1825625"/>
            <a:ext cx="4717774" cy="4351338"/>
          </a:xfrm>
        </p:spPr>
        <p:txBody>
          <a:bodyPr>
            <a:normAutofit fontScale="92500" lnSpcReduction="10000"/>
          </a:bodyPr>
          <a:lstStyle/>
          <a:p>
            <a:pPr marL="0" indent="0" algn="just">
              <a:buNone/>
            </a:pPr>
            <a:r>
              <a:rPr lang="en-US" dirty="0"/>
              <a:t>Time will be set aside each week in the labs to answer questions, but don’t treat this as a fixed question to answer. You can be creative and make the problem more complex or delve further into the theoretical side to find a better or more realistic solution. Good answers will introduce several references and discuss the ethical implications of the proposed algorithms.</a:t>
            </a:r>
          </a:p>
        </p:txBody>
      </p:sp>
      <p:pic>
        <p:nvPicPr>
          <p:cNvPr id="10" name="Audio 9">
            <a:hlinkClick r:id="" action="ppaction://media"/>
            <a:extLst>
              <a:ext uri="{FF2B5EF4-FFF2-40B4-BE49-F238E27FC236}">
                <a16:creationId xmlns:a16="http://schemas.microsoft.com/office/drawing/2014/main" id="{997F8932-76DF-8249-9059-3E53D3BFE71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12956498"/>
      </p:ext>
    </p:extLst>
  </p:cSld>
  <p:clrMapOvr>
    <a:masterClrMapping/>
  </p:clrMapOvr>
  <mc:AlternateContent xmlns:mc="http://schemas.openxmlformats.org/markup-compatibility/2006" xmlns:p14="http://schemas.microsoft.com/office/powerpoint/2010/main">
    <mc:Choice Requires="p14">
      <p:transition spd="slow" p14:dur="2000" advTm="172291"/>
    </mc:Choice>
    <mc:Fallback xmlns="">
      <p:transition spd="slow" advTm="1722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6A81-60D8-A144-87FE-12F8F6186390}"/>
              </a:ext>
            </a:extLst>
          </p:cNvPr>
          <p:cNvSpPr>
            <a:spLocks noGrp="1"/>
          </p:cNvSpPr>
          <p:nvPr>
            <p:ph type="title"/>
          </p:nvPr>
        </p:nvSpPr>
        <p:spPr/>
        <p:txBody>
          <a:bodyPr/>
          <a:lstStyle/>
          <a:p>
            <a:r>
              <a:rPr lang="en-US" dirty="0"/>
              <a:t>1. Rankings Galore</a:t>
            </a:r>
          </a:p>
        </p:txBody>
      </p:sp>
      <p:sp>
        <p:nvSpPr>
          <p:cNvPr id="3" name="Content Placeholder 2">
            <a:extLst>
              <a:ext uri="{FF2B5EF4-FFF2-40B4-BE49-F238E27FC236}">
                <a16:creationId xmlns:a16="http://schemas.microsoft.com/office/drawing/2014/main" id="{3CC27F0D-39B1-5840-BF08-F5517CFF7FF5}"/>
              </a:ext>
            </a:extLst>
          </p:cNvPr>
          <p:cNvSpPr>
            <a:spLocks noGrp="1"/>
          </p:cNvSpPr>
          <p:nvPr>
            <p:ph idx="1"/>
          </p:nvPr>
        </p:nvSpPr>
        <p:spPr>
          <a:xfrm>
            <a:off x="838199" y="1825625"/>
            <a:ext cx="10515599" cy="4351338"/>
          </a:xfrm>
        </p:spPr>
        <p:txBody>
          <a:bodyPr/>
          <a:lstStyle/>
          <a:p>
            <a:pPr marL="0" indent="0">
              <a:buNone/>
            </a:pPr>
            <a:r>
              <a:rPr lang="en-US" dirty="0"/>
              <a:t>University rankings have a significant impact on student choices and journalists must present survey results and write opinion pieces to recommend where prospective learners should study. As an analyst at Times Higher Education you have been asked to prepare data for a journalist using searching and sorting algorithms. </a:t>
            </a:r>
            <a:br>
              <a:rPr lang="en-US" dirty="0"/>
            </a:br>
            <a:br>
              <a:rPr lang="en-US" dirty="0"/>
            </a:br>
            <a:r>
              <a:rPr lang="en-US" dirty="0"/>
              <a:t>An example of the survey results is shown below and the </a:t>
            </a:r>
            <a:r>
              <a:rPr lang="en-US" dirty="0" err="1"/>
              <a:t>colab</a:t>
            </a:r>
            <a:r>
              <a:rPr lang="en-US" dirty="0"/>
              <a:t> file for this case study will demonstrate how to import the data.</a:t>
            </a:r>
          </a:p>
          <a:p>
            <a:pPr marL="0" indent="0">
              <a:buNone/>
            </a:pPr>
            <a:endParaRPr lang="en-US" dirty="0"/>
          </a:p>
        </p:txBody>
      </p:sp>
      <p:sp>
        <p:nvSpPr>
          <p:cNvPr id="9" name="TextBox 8">
            <a:extLst>
              <a:ext uri="{FF2B5EF4-FFF2-40B4-BE49-F238E27FC236}">
                <a16:creationId xmlns:a16="http://schemas.microsoft.com/office/drawing/2014/main" id="{F140A4E8-8B22-604D-AD8F-211A4C550C0C}"/>
              </a:ext>
            </a:extLst>
          </p:cNvPr>
          <p:cNvSpPr txBox="1"/>
          <p:nvPr/>
        </p:nvSpPr>
        <p:spPr>
          <a:xfrm>
            <a:off x="8343900" y="0"/>
            <a:ext cx="3848101" cy="461665"/>
          </a:xfrm>
          <a:prstGeom prst="rect">
            <a:avLst/>
          </a:prstGeom>
          <a:noFill/>
        </p:spPr>
        <p:txBody>
          <a:bodyPr wrap="square" rtlCol="0">
            <a:spAutoFit/>
          </a:bodyPr>
          <a:lstStyle/>
          <a:p>
            <a:pPr algn="r"/>
            <a:r>
              <a:rPr lang="en-US" sz="2400" b="1" u="sng" dirty="0">
                <a:solidFill>
                  <a:schemeClr val="accent2"/>
                </a:solidFill>
              </a:rPr>
              <a:t>Search, Sorting Algorithm</a:t>
            </a:r>
          </a:p>
        </p:txBody>
      </p:sp>
      <p:graphicFrame>
        <p:nvGraphicFramePr>
          <p:cNvPr id="4" name="Table 3">
            <a:extLst>
              <a:ext uri="{FF2B5EF4-FFF2-40B4-BE49-F238E27FC236}">
                <a16:creationId xmlns:a16="http://schemas.microsoft.com/office/drawing/2014/main" id="{A3320AF8-D399-2244-BD0F-921F07FD729C}"/>
              </a:ext>
            </a:extLst>
          </p:cNvPr>
          <p:cNvGraphicFramePr>
            <a:graphicFrameLocks noGrp="1"/>
          </p:cNvGraphicFramePr>
          <p:nvPr/>
        </p:nvGraphicFramePr>
        <p:xfrm>
          <a:off x="838200" y="5160963"/>
          <a:ext cx="10287000" cy="1016000"/>
        </p:xfrm>
        <a:graphic>
          <a:graphicData uri="http://schemas.openxmlformats.org/drawingml/2006/table">
            <a:tbl>
              <a:tblPr/>
              <a:tblGrid>
                <a:gridCol w="827398">
                  <a:extLst>
                    <a:ext uri="{9D8B030D-6E8A-4147-A177-3AD203B41FA5}">
                      <a16:colId xmlns:a16="http://schemas.microsoft.com/office/drawing/2014/main" val="1036239104"/>
                    </a:ext>
                  </a:extLst>
                </a:gridCol>
                <a:gridCol w="2472684">
                  <a:extLst>
                    <a:ext uri="{9D8B030D-6E8A-4147-A177-3AD203B41FA5}">
                      <a16:colId xmlns:a16="http://schemas.microsoft.com/office/drawing/2014/main" val="909627756"/>
                    </a:ext>
                  </a:extLst>
                </a:gridCol>
                <a:gridCol w="903481">
                  <a:extLst>
                    <a:ext uri="{9D8B030D-6E8A-4147-A177-3AD203B41FA5}">
                      <a16:colId xmlns:a16="http://schemas.microsoft.com/office/drawing/2014/main" val="2318174627"/>
                    </a:ext>
                  </a:extLst>
                </a:gridCol>
                <a:gridCol w="1055646">
                  <a:extLst>
                    <a:ext uri="{9D8B030D-6E8A-4147-A177-3AD203B41FA5}">
                      <a16:colId xmlns:a16="http://schemas.microsoft.com/office/drawing/2014/main" val="1504233255"/>
                    </a:ext>
                  </a:extLst>
                </a:gridCol>
                <a:gridCol w="1344126">
                  <a:extLst>
                    <a:ext uri="{9D8B030D-6E8A-4147-A177-3AD203B41FA5}">
                      <a16:colId xmlns:a16="http://schemas.microsoft.com/office/drawing/2014/main" val="2231473244"/>
                    </a:ext>
                  </a:extLst>
                </a:gridCol>
                <a:gridCol w="1115878">
                  <a:extLst>
                    <a:ext uri="{9D8B030D-6E8A-4147-A177-3AD203B41FA5}">
                      <a16:colId xmlns:a16="http://schemas.microsoft.com/office/drawing/2014/main" val="4253583820"/>
                    </a:ext>
                  </a:extLst>
                </a:gridCol>
                <a:gridCol w="1245852">
                  <a:extLst>
                    <a:ext uri="{9D8B030D-6E8A-4147-A177-3AD203B41FA5}">
                      <a16:colId xmlns:a16="http://schemas.microsoft.com/office/drawing/2014/main" val="1723497775"/>
                    </a:ext>
                  </a:extLst>
                </a:gridCol>
                <a:gridCol w="1321935">
                  <a:extLst>
                    <a:ext uri="{9D8B030D-6E8A-4147-A177-3AD203B41FA5}">
                      <a16:colId xmlns:a16="http://schemas.microsoft.com/office/drawing/2014/main" val="2466523877"/>
                    </a:ext>
                  </a:extLst>
                </a:gridCol>
              </a:tblGrid>
              <a:tr h="203200">
                <a:tc>
                  <a:txBody>
                    <a:bodyPr/>
                    <a:lstStyle/>
                    <a:p>
                      <a:pPr algn="ctr" fontAlgn="b"/>
                      <a:r>
                        <a:rPr lang="en-GB" sz="1200" b="1" i="0" u="none" strike="noStrike" dirty="0">
                          <a:solidFill>
                            <a:srgbClr val="000000"/>
                          </a:solidFill>
                          <a:effectLst/>
                          <a:latin typeface="Calibri" panose="020F0502020204030204" pitchFamily="34" charset="0"/>
                        </a:rPr>
                        <a:t>Index</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University name</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Overall score</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Entry standards</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Student satisfaction</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Research quality</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Research intensity</a:t>
                      </a:r>
                    </a:p>
                  </a:txBody>
                  <a:tcPr marL="9525" marR="9525" marT="9525" marB="0" anchor="b">
                    <a:lnL>
                      <a:noFill/>
                    </a:lnL>
                    <a:lnR>
                      <a:noFill/>
                    </a:lnR>
                    <a:lnT>
                      <a:noFill/>
                    </a:lnT>
                    <a:lnB>
                      <a:noFill/>
                    </a:lnB>
                  </a:tcPr>
                </a:tc>
                <a:tc>
                  <a:txBody>
                    <a:bodyPr/>
                    <a:lstStyle/>
                    <a:p>
                      <a:pPr algn="ctr" fontAlgn="b"/>
                      <a:r>
                        <a:rPr lang="en-GB" sz="1200" b="1" i="0" u="none" strike="noStrike" dirty="0">
                          <a:solidFill>
                            <a:srgbClr val="000000"/>
                          </a:solidFill>
                          <a:effectLst/>
                          <a:latin typeface="Calibri" panose="020F0502020204030204" pitchFamily="34" charset="0"/>
                        </a:rPr>
                        <a:t>Graduate prospects</a:t>
                      </a:r>
                    </a:p>
                  </a:txBody>
                  <a:tcPr marL="9525" marR="9525" marT="9525" marB="0" anchor="b">
                    <a:lnL>
                      <a:noFill/>
                    </a:lnL>
                    <a:lnR>
                      <a:noFill/>
                    </a:lnR>
                    <a:lnT>
                      <a:noFill/>
                    </a:lnT>
                    <a:lnB>
                      <a:noFill/>
                    </a:lnB>
                  </a:tcPr>
                </a:tc>
                <a:extLst>
                  <a:ext uri="{0D108BD9-81ED-4DB2-BD59-A6C34878D82A}">
                    <a16:rowId xmlns:a16="http://schemas.microsoft.com/office/drawing/2014/main" val="3490490125"/>
                  </a:ext>
                </a:extLst>
              </a:tr>
              <a:tr h="203200">
                <a:tc>
                  <a:txBody>
                    <a:bodyPr/>
                    <a:lstStyle/>
                    <a:p>
                      <a:pPr algn="ctr" fontAlgn="b"/>
                      <a:r>
                        <a:rPr lang="en-GB" sz="12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Bath Spa University</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84%</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37%</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684960190"/>
                  </a:ext>
                </a:extLst>
              </a:tr>
              <a:tr h="203200">
                <a:tc>
                  <a:txBody>
                    <a:bodyPr/>
                    <a:lstStyle/>
                    <a:p>
                      <a:pPr algn="ctr" fontAlgn="b"/>
                      <a:r>
                        <a:rPr lang="en-GB" sz="12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University of Chichester</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80%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75%</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76115803"/>
                  </a:ext>
                </a:extLst>
              </a:tr>
              <a:tr h="203200">
                <a:tc>
                  <a:txBody>
                    <a:bodyPr/>
                    <a:lstStyle/>
                    <a:p>
                      <a:pPr algn="ctr" fontAlgn="b"/>
                      <a:r>
                        <a:rPr lang="en-GB" sz="12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Canterbury Christ Church University</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76%</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70%</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extLst>
                  <a:ext uri="{0D108BD9-81ED-4DB2-BD59-A6C34878D82A}">
                    <a16:rowId xmlns:a16="http://schemas.microsoft.com/office/drawing/2014/main" val="238134607"/>
                  </a:ext>
                </a:extLst>
              </a:tr>
              <a:tr h="203200">
                <a:tc>
                  <a:txBody>
                    <a:bodyPr/>
                    <a:lstStyle/>
                    <a:p>
                      <a:pPr algn="ctr" fontAlgn="b"/>
                      <a:r>
                        <a:rPr lang="en-GB" sz="12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Buckinghamshire New University</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82%</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ctr" fontAlgn="b"/>
                      <a:r>
                        <a:rPr lang="en-GB" sz="1200" b="0" i="0" u="none" strike="noStrike" dirty="0">
                          <a:solidFill>
                            <a:srgbClr val="000000"/>
                          </a:solidFill>
                          <a:effectLst/>
                          <a:latin typeface="Calibri" panose="020F0502020204030204" pitchFamily="34" charset="0"/>
                        </a:rPr>
                        <a:t>52%</a:t>
                      </a:r>
                    </a:p>
                  </a:txBody>
                  <a:tcPr marL="9525" marR="9525" marT="9525" marB="0" anchor="b">
                    <a:lnL>
                      <a:noFill/>
                    </a:lnL>
                    <a:lnR>
                      <a:noFill/>
                    </a:lnR>
                    <a:lnT>
                      <a:noFill/>
                    </a:lnT>
                    <a:lnB>
                      <a:noFill/>
                    </a:lnB>
                  </a:tcPr>
                </a:tc>
                <a:extLst>
                  <a:ext uri="{0D108BD9-81ED-4DB2-BD59-A6C34878D82A}">
                    <a16:rowId xmlns:a16="http://schemas.microsoft.com/office/drawing/2014/main" val="1393989818"/>
                  </a:ext>
                </a:extLst>
              </a:tr>
            </a:tbl>
          </a:graphicData>
        </a:graphic>
      </p:graphicFrame>
      <p:pic>
        <p:nvPicPr>
          <p:cNvPr id="5" name="Audio 4">
            <a:hlinkClick r:id="" action="ppaction://media"/>
            <a:extLst>
              <a:ext uri="{FF2B5EF4-FFF2-40B4-BE49-F238E27FC236}">
                <a16:creationId xmlns:a16="http://schemas.microsoft.com/office/drawing/2014/main" id="{CFA6A20E-382A-5745-842D-0769C2226E7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22271046"/>
      </p:ext>
    </p:extLst>
  </p:cSld>
  <p:clrMapOvr>
    <a:masterClrMapping/>
  </p:clrMapOvr>
  <mc:AlternateContent xmlns:mc="http://schemas.openxmlformats.org/markup-compatibility/2006" xmlns:p14="http://schemas.microsoft.com/office/powerpoint/2010/main">
    <mc:Choice Requires="p14">
      <p:transition spd="slow" p14:dur="2000" advTm="83017"/>
    </mc:Choice>
    <mc:Fallback xmlns="">
      <p:transition spd="slow" advTm="830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2432-888F-40A6-AC72-4A3A598C1E7F}"/>
              </a:ext>
            </a:extLst>
          </p:cNvPr>
          <p:cNvSpPr>
            <a:spLocks noGrp="1"/>
          </p:cNvSpPr>
          <p:nvPr>
            <p:ph type="title"/>
          </p:nvPr>
        </p:nvSpPr>
        <p:spPr/>
        <p:txBody>
          <a:bodyPr/>
          <a:lstStyle/>
          <a:p>
            <a:r>
              <a:rPr lang="en-US" dirty="0"/>
              <a:t>Requirements for code </a:t>
            </a:r>
            <a:endParaRPr lang="en-GB" dirty="0"/>
          </a:p>
        </p:txBody>
      </p:sp>
      <p:sp>
        <p:nvSpPr>
          <p:cNvPr id="3" name="Content Placeholder 2">
            <a:extLst>
              <a:ext uri="{FF2B5EF4-FFF2-40B4-BE49-F238E27FC236}">
                <a16:creationId xmlns:a16="http://schemas.microsoft.com/office/drawing/2014/main" id="{B28884AC-74C7-49AE-9EF4-48729A3C658B}"/>
              </a:ext>
            </a:extLst>
          </p:cNvPr>
          <p:cNvSpPr>
            <a:spLocks noGrp="1"/>
          </p:cNvSpPr>
          <p:nvPr>
            <p:ph idx="1"/>
          </p:nvPr>
        </p:nvSpPr>
        <p:spPr/>
        <p:txBody>
          <a:bodyPr>
            <a:normAutofit fontScale="85000" lnSpcReduction="20000"/>
          </a:bodyPr>
          <a:lstStyle/>
          <a:p>
            <a:r>
              <a:rPr lang="en-US" b="0" i="0" dirty="0">
                <a:effectLst/>
                <a:latin typeface="Roboto"/>
              </a:rPr>
              <a:t>Edit a standard sorting algorithm to compare a specific key from each of the nested list elements. Hint: </a:t>
            </a:r>
            <a:r>
              <a:rPr lang="en-US" b="0" i="0" dirty="0" err="1">
                <a:effectLst/>
                <a:latin typeface="Roboto"/>
              </a:rPr>
              <a:t>lst</a:t>
            </a:r>
            <a:r>
              <a:rPr lang="en-US" b="0" i="0" dirty="0">
                <a:effectLst/>
                <a:latin typeface="Roboto"/>
              </a:rPr>
              <a:t>[3][2] accesses the 3rd element of the 4th list.</a:t>
            </a:r>
          </a:p>
          <a:p>
            <a:r>
              <a:rPr lang="en-US" b="0" i="0" dirty="0">
                <a:effectLst/>
                <a:latin typeface="Roboto"/>
              </a:rPr>
              <a:t>Using selection sort order lst2 by student satisfaction. The journalists want to write about the 40 universities with highest satisfaction.</a:t>
            </a:r>
            <a:endParaRPr lang="en-US" dirty="0">
              <a:latin typeface="Roboto"/>
            </a:endParaRPr>
          </a:p>
          <a:p>
            <a:r>
              <a:rPr lang="en-US" b="0" i="0" dirty="0">
                <a:effectLst/>
                <a:latin typeface="Roboto"/>
              </a:rPr>
              <a:t>Write a linear search algorithm to find where a specific university is within these 40.</a:t>
            </a:r>
          </a:p>
          <a:p>
            <a:r>
              <a:rPr lang="en-US" b="0" i="0" dirty="0">
                <a:effectLst/>
                <a:latin typeface="Roboto"/>
              </a:rPr>
              <a:t>Implement an efficient sorting algorithm to arrange universities by name (ignore any starting with ‘university of…’ so University of Bath would be before Birmingham City University</a:t>
            </a:r>
          </a:p>
          <a:p>
            <a:r>
              <a:rPr lang="en-US" b="0" i="0" dirty="0">
                <a:effectLst/>
                <a:latin typeface="Roboto"/>
              </a:rPr>
              <a:t>Implement an efficient search algorithm to find how many universities have satisfaction &gt; 85%.</a:t>
            </a:r>
          </a:p>
          <a:p>
            <a:r>
              <a:rPr lang="en-US" dirty="0">
                <a:latin typeface="Roboto"/>
              </a:rPr>
              <a:t>Comment why you have used this data structure and justification for using it</a:t>
            </a:r>
            <a:endParaRPr lang="en-GB" dirty="0"/>
          </a:p>
        </p:txBody>
      </p:sp>
    </p:spTree>
    <p:extLst>
      <p:ext uri="{BB962C8B-B14F-4D97-AF65-F5344CB8AC3E}">
        <p14:creationId xmlns:p14="http://schemas.microsoft.com/office/powerpoint/2010/main" val="37141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454</Words>
  <Application>Microsoft Office PowerPoint</Application>
  <PresentationFormat>Widescreen</PresentationFormat>
  <Paragraphs>56</Paragraphs>
  <Slides>4</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vt:lpstr>
      <vt:lpstr>Office Theme</vt:lpstr>
      <vt:lpstr>Technical Report Case Studies</vt:lpstr>
      <vt:lpstr>Marking Breakdown</vt:lpstr>
      <vt:lpstr>1. Rankings Galore</vt:lpstr>
      <vt:lpstr>Requirements for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Rice</dc:creator>
  <cp:lastModifiedBy>rabia baig</cp:lastModifiedBy>
  <cp:revision>19</cp:revision>
  <dcterms:created xsi:type="dcterms:W3CDTF">2020-02-24T15:20:14Z</dcterms:created>
  <dcterms:modified xsi:type="dcterms:W3CDTF">2022-05-02T20:12:24Z</dcterms:modified>
</cp:coreProperties>
</file>