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61"/>
  </p:notesMasterIdLst>
  <p:sldIdLst>
    <p:sldId id="256" r:id="rId3"/>
    <p:sldId id="288" r:id="rId4"/>
    <p:sldId id="289" r:id="rId5"/>
    <p:sldId id="290" r:id="rId6"/>
    <p:sldId id="291" r:id="rId7"/>
    <p:sldId id="257" r:id="rId8"/>
    <p:sldId id="258" r:id="rId9"/>
    <p:sldId id="262" r:id="rId10"/>
    <p:sldId id="292" r:id="rId11"/>
    <p:sldId id="261" r:id="rId12"/>
    <p:sldId id="259" r:id="rId13"/>
    <p:sldId id="260" r:id="rId14"/>
    <p:sldId id="263" r:id="rId15"/>
    <p:sldId id="264" r:id="rId16"/>
    <p:sldId id="265" r:id="rId17"/>
    <p:sldId id="266" r:id="rId18"/>
    <p:sldId id="293" r:id="rId19"/>
    <p:sldId id="268" r:id="rId20"/>
    <p:sldId id="270" r:id="rId21"/>
    <p:sldId id="269" r:id="rId22"/>
    <p:sldId id="267" r:id="rId23"/>
    <p:sldId id="271" r:id="rId24"/>
    <p:sldId id="272" r:id="rId25"/>
    <p:sldId id="294" r:id="rId26"/>
    <p:sldId id="273" r:id="rId27"/>
    <p:sldId id="298" r:id="rId28"/>
    <p:sldId id="297" r:id="rId29"/>
    <p:sldId id="296" r:id="rId30"/>
    <p:sldId id="274" r:id="rId31"/>
    <p:sldId id="299" r:id="rId32"/>
    <p:sldId id="308" r:id="rId33"/>
    <p:sldId id="300" r:id="rId34"/>
    <p:sldId id="301" r:id="rId35"/>
    <p:sldId id="295" r:id="rId36"/>
    <p:sldId id="302" r:id="rId37"/>
    <p:sldId id="303" r:id="rId38"/>
    <p:sldId id="304" r:id="rId39"/>
    <p:sldId id="305" r:id="rId40"/>
    <p:sldId id="306" r:id="rId41"/>
    <p:sldId id="307" r:id="rId42"/>
    <p:sldId id="309" r:id="rId43"/>
    <p:sldId id="310" r:id="rId44"/>
    <p:sldId id="311" r:id="rId45"/>
    <p:sldId id="312" r:id="rId46"/>
    <p:sldId id="313" r:id="rId47"/>
    <p:sldId id="275" r:id="rId48"/>
    <p:sldId id="276" r:id="rId49"/>
    <p:sldId id="277" r:id="rId50"/>
    <p:sldId id="278" r:id="rId51"/>
    <p:sldId id="279" r:id="rId52"/>
    <p:sldId id="280" r:id="rId53"/>
    <p:sldId id="281" r:id="rId54"/>
    <p:sldId id="282" r:id="rId55"/>
    <p:sldId id="283" r:id="rId56"/>
    <p:sldId id="284" r:id="rId57"/>
    <p:sldId id="285" r:id="rId58"/>
    <p:sldId id="286" r:id="rId59"/>
    <p:sldId id="287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2832BC0-7261-4E55-BB19-5D11330F8141}">
          <p14:sldIdLst>
            <p14:sldId id="256"/>
            <p14:sldId id="288"/>
            <p14:sldId id="289"/>
            <p14:sldId id="290"/>
            <p14:sldId id="291"/>
          </p14:sldIdLst>
        </p14:section>
        <p14:section name="Part One" id="{17DA0B56-19D3-4909-9DE3-1C6B31BE77D1}">
          <p14:sldIdLst>
            <p14:sldId id="257"/>
            <p14:sldId id="258"/>
            <p14:sldId id="262"/>
            <p14:sldId id="292"/>
            <p14:sldId id="261"/>
            <p14:sldId id="259"/>
            <p14:sldId id="260"/>
            <p14:sldId id="263"/>
            <p14:sldId id="264"/>
            <p14:sldId id="265"/>
          </p14:sldIdLst>
        </p14:section>
        <p14:section name="Part Two" id="{0D3B0B3C-BED8-40B4-B462-9862AD86F85F}">
          <p14:sldIdLst>
            <p14:sldId id="266"/>
            <p14:sldId id="293"/>
            <p14:sldId id="268"/>
            <p14:sldId id="270"/>
            <p14:sldId id="269"/>
            <p14:sldId id="267"/>
            <p14:sldId id="271"/>
          </p14:sldIdLst>
        </p14:section>
        <p14:section name="Part Three" id="{136E7E5F-4897-4E20-B335-59A684B57AD5}">
          <p14:sldIdLst>
            <p14:sldId id="272"/>
            <p14:sldId id="294"/>
            <p14:sldId id="273"/>
            <p14:sldId id="298"/>
            <p14:sldId id="297"/>
            <p14:sldId id="296"/>
            <p14:sldId id="274"/>
            <p14:sldId id="299"/>
            <p14:sldId id="308"/>
            <p14:sldId id="300"/>
            <p14:sldId id="301"/>
          </p14:sldIdLst>
        </p14:section>
        <p14:section name="Part Four" id="{4AFF9B67-E0B2-4252-A885-6CBB1174E6A8}">
          <p14:sldIdLst>
            <p14:sldId id="295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13"/>
          </p14:sldIdLst>
        </p14:section>
        <p14:section name="Untitled Section" id="{311419A8-6AFD-4406-8EDC-BDC0EAD9555C}">
          <p14:sldIdLst>
            <p14:sldId id="275"/>
            <p14:sldId id="276"/>
            <p14:sldId id="277"/>
            <p14:sldId id="278"/>
          </p14:sldIdLst>
        </p14:section>
        <p14:section name="Part Four" id="{602DAA1D-9D81-44F2-899D-C87553539BE0}">
          <p14:sldIdLst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48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 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ACDA608E-931C-4DCD-9149-1011E1299932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88856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2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F08D997D-0199-4B06-981F-3CBACD75BF4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5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F1F5B15-3EDA-4F5A-814D-6CD7AADFD1C1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A1B2B3-853D-4283-ACE7-22190BA186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25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/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208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r">
              <a:lnSpc>
                <a:spcPct val="100000"/>
              </a:lnSpc>
            </a:pPr>
            <a:fld id="{8EA1B2B3-853D-4283-ACE7-22190BA186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31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0331D4F1-1E1D-4CC8-A00C-DBC42AF5C93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4/23/2019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17D8F662-A06F-4209-8718-2E6C99753DF3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Click to edit Master text styles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Second level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Third level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Fourth level</a:t>
            </a: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fld id="{69BDD914-F802-4E53-95A0-721D1386E3EA}" type="datetime">
              <a:rPr lang="en-US" sz="1200" b="0" strike="noStrike" spc="-1">
                <a:solidFill>
                  <a:srgbClr val="8B8B8B"/>
                </a:solidFill>
                <a:latin typeface="Calibri"/>
              </a:rPr>
              <a:t>4/23/2019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3DFE9D0A-CD31-4025-94C6-02801EE52CFF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ond-system_effect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en.wikipedia.org/wiki/Creeping_featurism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en.wikipedia.org/wiki/Software" TargetMode="External"/><Relationship Id="rId5" Type="http://schemas.openxmlformats.org/officeDocument/2006/relationships/hyperlink" Target="https://en.wikipedia.org/wiki/Elegance" TargetMode="External"/><Relationship Id="rId4" Type="http://schemas.openxmlformats.org/officeDocument/2006/relationships/hyperlink" Target="https://en.wikipedia.org/wiki/Programmer" TargetMode="Externa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Generating Sound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with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VHDL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algn="ctr"/>
            <a:r>
              <a:rPr lang="en-US" sz="3200" spc="-1" dirty="0" smtClean="0">
                <a:latin typeface="Arial"/>
              </a:rPr>
              <a:t>Land Boards, LLC</a:t>
            </a:r>
            <a:endParaRPr lang="en-US" sz="3200" b="0" strike="noStrike" spc="-1" dirty="0">
              <a:latin typeface="Arial"/>
            </a:endParaRPr>
          </a:p>
        </p:txBody>
      </p:sp>
      <p:pic>
        <p:nvPicPr>
          <p:cNvPr id="6" name="Picture 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7772400" cy="465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1" strike="noStrike" spc="-1" dirty="0" smtClean="0">
                <a:latin typeface="Arial"/>
              </a:rPr>
              <a:t>Add </a:t>
            </a:r>
            <a:r>
              <a:rPr lang="en-US" spc="-1" dirty="0" smtClean="0"/>
              <a:t>Counter16Bit </a:t>
            </a:r>
            <a:r>
              <a:rPr lang="en-US" sz="1800" b="1" strike="noStrike" spc="-1" dirty="0" smtClean="0">
                <a:latin typeface="Arial"/>
              </a:rPr>
              <a:t>to project</a:t>
            </a:r>
          </a:p>
          <a:p>
            <a:endParaRPr lang="en-US" b="1" spc="-1" dirty="0">
              <a:latin typeface="Arial"/>
            </a:endParaRPr>
          </a:p>
          <a:p>
            <a:r>
              <a:rPr lang="en-US" sz="1800" b="1" strike="noStrike" spc="-1" dirty="0" smtClean="0">
                <a:latin typeface="Arial"/>
              </a:rPr>
              <a:t>Add </a:t>
            </a:r>
            <a:r>
              <a:rPr lang="en-US" b="1" spc="-1" dirty="0" smtClean="0">
                <a:latin typeface="Arial"/>
              </a:rPr>
              <a:t>BUZZER output to </a:t>
            </a:r>
            <a:r>
              <a:rPr lang="en-US" sz="1800" b="1" strike="noStrike" spc="-1" dirty="0" smtClean="0">
                <a:latin typeface="Arial"/>
              </a:rPr>
              <a:t>pin </a:t>
            </a:r>
            <a:r>
              <a:rPr lang="en-US" sz="1800" b="1" strike="noStrike" spc="-1" dirty="0">
                <a:latin typeface="Arial"/>
              </a:rPr>
              <a:t>list at top of Microprocessor entity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 smtClean="0">
              <a:latin typeface="Arial"/>
            </a:endParaRPr>
          </a:p>
          <a:p>
            <a:r>
              <a:rPr lang="en-US" sz="1600" spc="-1" dirty="0" smtClean="0">
                <a:latin typeface="Courier New" pitchFamily="49" charset="0"/>
                <a:cs typeface="Courier New" pitchFamily="49" charset="0"/>
              </a:rPr>
              <a:t>  BUZZER</a:t>
            </a:r>
            <a:r>
              <a:rPr lang="en-US" sz="1600" spc="-1" dirty="0">
                <a:latin typeface="Courier New" pitchFamily="49" charset="0"/>
                <a:cs typeface="Courier New" pitchFamily="49" charset="0"/>
              </a:rPr>
              <a:t>		: out </a:t>
            </a:r>
            <a:r>
              <a:rPr lang="en-US" sz="1600" spc="-1" dirty="0" err="1"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1600" spc="-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sz="1800" b="1" strike="noStrike" spc="-1" dirty="0">
                <a:latin typeface="Arial"/>
              </a:rPr>
              <a:t>Assign BUZZER to Pin 85 in the Pin Planner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>
              <a:latin typeface="Arial"/>
            </a:endParaRPr>
          </a:p>
          <a:p>
            <a:r>
              <a:rPr lang="en-US" b="1" spc="-1" dirty="0" smtClean="0">
                <a:latin typeface="Arial"/>
              </a:rPr>
              <a:t>Create instance of counter </a:t>
            </a:r>
            <a:r>
              <a:rPr lang="en-US" sz="1800" b="1" strike="noStrike" spc="-1" dirty="0" smtClean="0">
                <a:latin typeface="Arial"/>
              </a:rPr>
              <a:t>in architecture </a:t>
            </a:r>
            <a:r>
              <a:rPr lang="en-US" sz="1800" b="1" strike="noStrike" spc="-1" dirty="0">
                <a:latin typeface="Arial"/>
              </a:rPr>
              <a:t>of Microprocessor</a:t>
            </a:r>
            <a:endParaRPr lang="en-US" sz="1800" b="0" strike="noStrike" spc="-1" dirty="0">
              <a:latin typeface="Arial"/>
            </a:endParaRPr>
          </a:p>
          <a:p>
            <a:endParaRPr lang="en-US" sz="1800" b="0" strike="noStrike" spc="-1" dirty="0" smtClean="0">
              <a:latin typeface="Arial"/>
            </a:endParaRPr>
          </a:p>
          <a:p>
            <a:r>
              <a:rPr lang="en-US" sz="1600" b="0" strike="noStrike" spc="-1" dirty="0" err="1" smtClean="0">
                <a:latin typeface="Courier New" pitchFamily="49" charset="0"/>
                <a:cs typeface="Courier New" pitchFamily="49" charset="0"/>
              </a:rPr>
              <a:t>buzzCounter</a:t>
            </a:r>
            <a:r>
              <a:rPr lang="en-US" sz="1600" b="0" strike="noStrike" spc="-1" dirty="0">
                <a:latin typeface="Courier New" pitchFamily="49" charset="0"/>
                <a:cs typeface="Courier New" pitchFamily="49" charset="0"/>
              </a:rPr>
              <a:t>: entity work.Counter16Bit</a:t>
            </a:r>
          </a:p>
          <a:p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  port </a:t>
            </a:r>
            <a:r>
              <a:rPr lang="en-US" sz="1600" b="0" strike="noStrike" spc="-1" dirty="0">
                <a:latin typeface="Courier New" pitchFamily="49" charset="0"/>
                <a:cs typeface="Courier New" pitchFamily="49" charset="0"/>
              </a:rPr>
              <a:t>map(</a:t>
            </a:r>
          </a:p>
          <a:p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    clock </a:t>
            </a:r>
            <a:r>
              <a:rPr lang="en-US" sz="1600" b="0" strike="noStrike" spc="-1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600" b="0" strike="noStrike" spc="-1" dirty="0" err="1"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, -- 50 MHz clock</a:t>
            </a:r>
            <a:endParaRPr lang="en-US" sz="1600" b="0" strike="noStrike" spc="-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    Q </a:t>
            </a:r>
            <a:r>
              <a:rPr lang="en-US" sz="1600" b="0" strike="noStrike" spc="-1" dirty="0">
                <a:latin typeface="Courier New" pitchFamily="49" charset="0"/>
                <a:cs typeface="Courier New" pitchFamily="49" charset="0"/>
              </a:rPr>
              <a:t>=&gt; </a:t>
            </a:r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BUZZER   -- Goes to buzzer output pin</a:t>
            </a:r>
            <a:endParaRPr lang="en-US" sz="1600" b="0" strike="noStrike" spc="-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b="0" strike="noStrike" spc="-1" dirty="0" smtClean="0">
                <a:latin typeface="Courier New" pitchFamily="49" charset="0"/>
                <a:cs typeface="Courier New" pitchFamily="49" charset="0"/>
              </a:rPr>
              <a:t>  );</a:t>
            </a:r>
            <a:endParaRPr lang="en-US" sz="1600" b="0" strike="noStrike" spc="-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800" b="0" strike="noStrike" spc="-1" dirty="0">
                <a:latin typeface="Arial"/>
              </a:rPr>
              <a:t>			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VHDL Changes to Microprocessor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Resulting Waveform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01" name="Picture 100"/>
          <p:cNvPicPr/>
          <p:nvPr/>
        </p:nvPicPr>
        <p:blipFill>
          <a:blip r:embed="rId2"/>
          <a:stretch/>
        </p:blipFill>
        <p:spPr>
          <a:xfrm>
            <a:off x="739020" y="1528080"/>
            <a:ext cx="7665600" cy="4415520"/>
          </a:xfrm>
          <a:prstGeom prst="rect">
            <a:avLst/>
          </a:prstGeom>
          <a:ln>
            <a:noFill/>
          </a:ln>
        </p:spPr>
      </p:pic>
      <p:sp>
        <p:nvSpPr>
          <p:cNvPr id="4" name="TextShape 2"/>
          <p:cNvSpPr txBox="1"/>
          <p:nvPr/>
        </p:nvSpPr>
        <p:spPr>
          <a:xfrm>
            <a:off x="506880" y="6172200"/>
            <a:ext cx="8229240" cy="609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3200" b="0" strike="noStrike" spc="-1" dirty="0">
                <a:solidFill>
                  <a:srgbClr val="FF0000"/>
                </a:solidFill>
                <a:latin typeface="Calibri"/>
              </a:rPr>
              <a:t>lot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 of over/undershoot @ buzzer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pin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" name="Picture 4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First Cut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Results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Expected 763 Hz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Measured 764 Hz (with cursors)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Limitations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No mute control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Fixed Frequency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Square Wave sounds really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annoying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Improvements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TextShape 2"/>
          <p:cNvSpPr txBox="1"/>
          <p:nvPr/>
        </p:nvSpPr>
        <p:spPr>
          <a:xfrm>
            <a:off x="457200" y="1600200"/>
            <a:ext cx="8229240" cy="48768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Add mute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control bit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(1) extra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bit in the 8 bit register that controls the LEDs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Use D4 bit of register (D0-D3 are LEDs)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Register bit is low at power up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Mute sound when low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Turn on sound with POKE 65492,16 (6502/6809) or OUT 132,16 (Z80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)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Turn off sound with POKE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65492,0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VHDL Additions for Muting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Add signal</a:t>
            </a:r>
            <a:r>
              <a:rPr dirty="0"/>
              <a:t/>
            </a:r>
            <a:br>
              <a:rPr dirty="0"/>
            </a:br>
            <a:r>
              <a:rPr lang="en-US" sz="2000" b="1" spc="-1" dirty="0" err="1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signal</a:t>
            </a:r>
            <a:r>
              <a:rPr lang="en-US" sz="2000" b="1" spc="-1" dirty="0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 buzz	 </a:t>
            </a:r>
            <a:r>
              <a:rPr lang="en-US" sz="2000" b="1" spc="-1" dirty="0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: </a:t>
            </a:r>
            <a:r>
              <a:rPr lang="en-US" sz="2000" b="1" spc="-1" dirty="0" err="1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std_logic</a:t>
            </a:r>
            <a:r>
              <a:rPr lang="en-US" sz="2000" b="1" spc="-1" dirty="0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;</a:t>
            </a:r>
          </a:p>
          <a:p>
            <a:pPr marL="108000">
              <a:spcBef>
                <a:spcPts val="1417"/>
              </a:spcBef>
              <a:buClr>
                <a:srgbClr val="000000"/>
              </a:buClr>
              <a:buSzPct val="45000"/>
            </a:pPr>
            <a:r>
              <a:rPr dirty="0"/>
              <a:t/>
            </a:r>
            <a:br>
              <a:rPr dirty="0"/>
            </a:b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Add</a:t>
            </a:r>
            <a:r>
              <a:rPr lang="en-US" sz="2000" b="0" strike="noStrike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control</a:t>
            </a:r>
            <a:r>
              <a:rPr dirty="0"/>
              <a:t/>
            </a:r>
            <a:br>
              <a:rPr dirty="0"/>
            </a:br>
            <a:r>
              <a:rPr lang="en-US" sz="2000" b="1" spc="-1" dirty="0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BUZZER &lt;= buzz and </a:t>
            </a:r>
            <a:r>
              <a:rPr lang="en-US" sz="2000" b="1" spc="-1" dirty="0" err="1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latchedBits</a:t>
            </a:r>
            <a:r>
              <a:rPr lang="en-US" sz="2000" b="1" spc="-1" dirty="0">
                <a:solidFill>
                  <a:srgbClr val="000000"/>
                </a:solidFill>
                <a:latin typeface="Courier New" pitchFamily="49" charset="0"/>
                <a:ea typeface="Microsoft YaHei"/>
                <a:cs typeface="Courier New" pitchFamily="49" charset="0"/>
              </a:rPr>
              <a:t>(4);</a:t>
            </a: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/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Part One - Results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Accurate (got the frequency expected)</a:t>
            </a:r>
          </a:p>
          <a:p>
            <a:pPr marL="285840" indent="-285480">
              <a:spcBef>
                <a:spcPts val="561"/>
              </a:spcBef>
              <a:buClr>
                <a:srgbClr val="000000"/>
              </a:buClr>
              <a:buSzPct val="75000"/>
              <a:buFont typeface="Arial"/>
              <a:buChar char="–"/>
            </a:pPr>
            <a:r>
              <a:rPr lang="en-US" sz="3200" spc="-1" dirty="0">
                <a:solidFill>
                  <a:srgbClr val="000000"/>
                </a:solidFill>
                <a:latin typeface="Calibri"/>
              </a:rPr>
              <a:t>Single tone which is can be set to be off/on under program control from BASIC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285840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Uses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Could be used to prompt the user for input or when an error is encountered</a:t>
            </a:r>
          </a:p>
          <a:p>
            <a:pPr marL="285840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Good Start!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Part 2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Review of Part 1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Got 792 Hz sound on the buzzer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Single tone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Quiet volume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Controlled from the 6502 and BASIC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Sufficient for user prompts or error sounds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In Part 2 we build on that minimal design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If you didn’t watch Part 1, it could be helpful since</a:t>
            </a:r>
            <a:br>
              <a:rPr lang="en-US" sz="2400" spc="-1" dirty="0" smtClean="0">
                <a:solidFill>
                  <a:srgbClr val="000000"/>
                </a:solidFill>
                <a:latin typeface="Calibri"/>
              </a:rPr>
            </a:b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this video assumes Part 1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Improvement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285840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Expand frequencies down lower in audio range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Expand counter up by 2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extra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bits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Change counter from 16-bits to 18-bits</a:t>
            </a: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Use 3 control register bits as tap selector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Send the three taps to the Counter18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will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allow for selection between 3 </a:t>
            </a: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tones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Select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Q17, Q16, Q15 bits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Expect frequencies of 248, 496, and 792 </a:t>
            </a:r>
            <a:r>
              <a:rPr lang="en-US" sz="2000" b="0" strike="noStrike" spc="-1" dirty="0" smtClean="0">
                <a:solidFill>
                  <a:srgbClr val="000000"/>
                </a:solidFill>
                <a:latin typeface="Calibri"/>
              </a:rPr>
              <a:t>Hz</a:t>
            </a:r>
          </a:p>
          <a:p>
            <a:pPr marL="685800" lvl="1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10373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Sound Generator w</a:t>
            </a:r>
            <a:r>
              <a:rPr lang="en-US" sz="4400" b="0" strike="noStrike" spc="-1" dirty="0">
                <a:solidFill>
                  <a:srgbClr val="000000"/>
                </a:solidFill>
                <a:latin typeface="Calibri"/>
              </a:rPr>
              <a:t>/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Taps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2589840" y="3451320"/>
            <a:ext cx="1066320" cy="94248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Up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0" name="CustomShape 3"/>
          <p:cNvSpPr/>
          <p:nvPr/>
        </p:nvSpPr>
        <p:spPr>
          <a:xfrm>
            <a:off x="2589840" y="47890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1" name="CustomShape 4"/>
          <p:cNvSpPr/>
          <p:nvPr/>
        </p:nvSpPr>
        <p:spPr>
          <a:xfrm flipV="1">
            <a:off x="3123360" y="3999240"/>
            <a:ext cx="360" cy="394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CustomShape 5"/>
          <p:cNvSpPr/>
          <p:nvPr/>
        </p:nvSpPr>
        <p:spPr>
          <a:xfrm>
            <a:off x="3123360" y="44197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5723640" y="3269520"/>
            <a:ext cx="118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CustomShape 8"/>
          <p:cNvSpPr/>
          <p:nvPr/>
        </p:nvSpPr>
        <p:spPr>
          <a:xfrm>
            <a:off x="6913440" y="2956680"/>
            <a:ext cx="139212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Sound Out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to Buzzer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2589840" y="2133720"/>
            <a:ext cx="1066320" cy="96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8</a:t>
            </a: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bits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Control</a:t>
            </a: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Register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029960" y="2133720"/>
            <a:ext cx="1066320" cy="96480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8" name="CustomShape 11"/>
          <p:cNvSpPr/>
          <p:nvPr/>
        </p:nvSpPr>
        <p:spPr>
          <a:xfrm>
            <a:off x="2110320" y="247104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3661560" y="3759120"/>
            <a:ext cx="1008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3667320" y="2463840"/>
            <a:ext cx="1008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3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31" name="CustomShape 14"/>
          <p:cNvSpPr/>
          <p:nvPr/>
        </p:nvSpPr>
        <p:spPr>
          <a:xfrm>
            <a:off x="4676400" y="2133720"/>
            <a:ext cx="1066320" cy="226044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AND-OR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Gates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16" name="Picture 1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123720" y="43734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Changes to Counter Entity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In Counter18Bit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entity</a:t>
            </a:r>
            <a:endParaRPr lang="en-US" sz="12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entity Counter18Bit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is</a:t>
            </a:r>
            <a:endParaRPr lang="en-US" sz="12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port(	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clock:      in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/>
              </a:rPr>
              <a:t>std_logic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;	-- 50 MHz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clock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:  in 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std_logic_vector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(2 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downto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 0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);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Q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:	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  out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/>
              </a:rPr>
              <a:t>std_logic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-- 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Most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Courier New"/>
              </a:rPr>
              <a:t>Signif</a:t>
            </a: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 Bit of counter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end Counter18Bit;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2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000000"/>
                </a:solidFill>
                <a:latin typeface="Courier New"/>
              </a:rPr>
              <a:t>-- concurrent assignment statement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Q &lt;= ((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(15) and 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(2)) or 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– 3:1 mux with individual selects</a:t>
            </a:r>
            <a:r>
              <a:rPr lang="en-US" sz="1200" spc="-1" dirty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200" spc="-1" dirty="0">
                <a:solidFill>
                  <a:srgbClr val="FF0000"/>
                </a:solidFill>
                <a:latin typeface="Courier New"/>
              </a:rPr>
            </a:br>
            <a:r>
              <a:rPr lang="en-US" sz="1200" spc="-1" dirty="0" smtClean="0">
                <a:solidFill>
                  <a:srgbClr val="FF0000"/>
                </a:solidFill>
                <a:latin typeface="Courier New"/>
              </a:rPr>
              <a:t>  (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(16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) and 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(1)) or 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/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(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(17) and </a:t>
            </a:r>
            <a:r>
              <a:rPr lang="en-US" sz="1200" b="0" strike="noStrike" spc="-1" dirty="0" err="1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>
                <a:solidFill>
                  <a:srgbClr val="FF0000"/>
                </a:solidFill>
                <a:latin typeface="Courier New"/>
              </a:rPr>
              <a:t>(0)));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7772400" cy="465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Make sound out of an FPGA using VHDL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Expect this to be a series with multiple parts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Goal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536192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Changes to Microprocessor Entity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In Microprocessor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entity add three tap bits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</a:rPr>
              <a:t>buzzCounter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: entity work.Counter16Bit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port map(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spc="-1" dirty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1400" b="0" strike="noStrike" spc="-1" dirty="0" smtClean="0">
                <a:solidFill>
                  <a:srgbClr val="000000"/>
                </a:solidFill>
                <a:latin typeface="Courier New"/>
              </a:rPr>
              <a:t>clock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=&gt; </a:t>
            </a:r>
            <a:r>
              <a:rPr lang="en-US" sz="1400" b="0" strike="noStrike" spc="-1" dirty="0" err="1">
                <a:solidFill>
                  <a:srgbClr val="000000"/>
                </a:solidFill>
                <a:latin typeface="Courier New"/>
              </a:rPr>
              <a:t>clk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,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400" b="0" strike="noStrike" spc="-1" dirty="0" err="1" smtClean="0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Courier New"/>
              </a:rPr>
              <a:t> </a:t>
            </a:r>
            <a:r>
              <a:rPr lang="en-US" sz="1400" b="0" strike="noStrike" spc="-1" dirty="0">
                <a:solidFill>
                  <a:srgbClr val="FF0000"/>
                </a:solidFill>
                <a:latin typeface="Courier New"/>
              </a:rPr>
              <a:t>=&gt;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Courier New"/>
              </a:rPr>
              <a:t>latchedBits</a:t>
            </a:r>
            <a:r>
              <a:rPr lang="en-US" sz="1400" b="0" strike="noStrike" spc="-1" dirty="0">
                <a:solidFill>
                  <a:srgbClr val="FF0000"/>
                </a:solidFill>
                <a:latin typeface="Courier New"/>
              </a:rPr>
              <a:t>(7 </a:t>
            </a:r>
            <a:r>
              <a:rPr lang="en-US" sz="1400" b="0" strike="noStrike" spc="-1" dirty="0" err="1">
                <a:solidFill>
                  <a:srgbClr val="FF0000"/>
                </a:solidFill>
                <a:latin typeface="Courier New"/>
              </a:rPr>
              <a:t>downto</a:t>
            </a:r>
            <a:r>
              <a:rPr lang="en-US" sz="1400" b="0" strike="noStrike" spc="-1" dirty="0">
                <a:solidFill>
                  <a:srgbClr val="FF0000"/>
                </a:solidFill>
                <a:latin typeface="Courier New"/>
              </a:rPr>
              <a:t> 5</a:t>
            </a:r>
            <a:r>
              <a:rPr lang="en-US" sz="1400" b="0" strike="noStrike" spc="-1" dirty="0" smtClean="0">
                <a:solidFill>
                  <a:srgbClr val="FF0000"/>
                </a:solidFill>
                <a:latin typeface="Courier New"/>
              </a:rPr>
              <a:t>), -- added to select tone</a:t>
            </a:r>
            <a:endParaRPr lang="en-US" sz="1400" b="0" strike="noStrike" spc="-1" dirty="0">
              <a:solidFill>
                <a:srgbClr val="FF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b="0" strike="noStrike" spc="-1" dirty="0" smtClean="0">
                <a:solidFill>
                  <a:srgbClr val="000000"/>
                </a:solidFill>
                <a:latin typeface="Courier New"/>
              </a:rPr>
              <a:t>  Q </a:t>
            </a: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=&gt; buzz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400" b="0" strike="noStrike" spc="-1" dirty="0">
                <a:solidFill>
                  <a:srgbClr val="000000"/>
                </a:solidFill>
                <a:latin typeface="Courier New"/>
              </a:rPr>
              <a:t>);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1400" b="0" strike="noStrike" spc="-1" dirty="0">
              <a:solidFill>
                <a:srgbClr val="000000"/>
              </a:solidFill>
              <a:latin typeface="Courier New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Accessing sounds from BASIC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TextShape 2"/>
          <p:cNvSpPr txBox="1"/>
          <p:nvPr/>
        </p:nvSpPr>
        <p:spPr>
          <a:xfrm>
            <a:off x="457560" y="160056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Use existing Control Register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D0-D3 are LEDs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D4 is enable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D5-D7 are Frequency Tap Selectors</a:t>
            </a:r>
            <a:endParaRPr lang="en-US" sz="24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BASIC Commands (from the 6502)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POKE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65492,48  (16 to turn on, 32 for tone)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POKE 65492,80 (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16 to turn on, 64 for tone)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POKE 65492,144 (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16 to turn on, 128 for tone)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icrosoft YaHei"/>
              </a:rPr>
              <a:t>POKE 65492,0 (to turn off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  <a:ea typeface="Microsoft YaHei"/>
              </a:rPr>
              <a:t>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  <a:ea typeface="Microsoft YaHei"/>
              </a:rPr>
              <a:t>(Doesn’t need a mute control)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Results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works!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Limitations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Binary counter every bit is ½ or 2x the previous bit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This is one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octave per select bit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Steps very small at low frequencies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Steps very big at higher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frequencies</a:t>
            </a:r>
          </a:p>
          <a:p>
            <a:pPr marL="685800" lvl="1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Can accidentally select multiple bits which has</a:t>
            </a:r>
            <a:br>
              <a:rPr lang="en-US" sz="2400" spc="-1" dirty="0" smtClean="0">
                <a:solidFill>
                  <a:srgbClr val="000000"/>
                </a:solidFill>
                <a:latin typeface="Calibri"/>
              </a:rPr>
            </a:b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strange combinations of sounds</a:t>
            </a:r>
          </a:p>
          <a:p>
            <a:pPr marL="1143000" lvl="2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Could do select with two bits and decode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Part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Review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Part 1 – Made single sound with mute control from the CPU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Part 2 – Made three different sounds with frequency select from the CPU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Goals of Part 3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92500" lnSpcReduction="10000"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Create Middle C note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Middle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 is 261.6265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Hz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50,000,000 </a:t>
            </a:r>
            <a:r>
              <a:rPr lang="en-US" sz="2800" b="0" strike="noStrike" spc="-1" dirty="0" err="1">
                <a:solidFill>
                  <a:srgbClr val="000000"/>
                </a:solidFill>
                <a:latin typeface="Calibri"/>
              </a:rPr>
              <a:t>clks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/sec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divided-by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261.6265 Hz = 191,112.13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clocks (.13 clocks = close enough)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Next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bit up - 2^18 =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262,144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Use the 18-bit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counter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Starting count = 262,144 – 191,112 = 72032</a:t>
            </a: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</a:rPr>
              <a:t>0x11578 = 1 0001 0101 0111 1000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Count up to Terminal Count and then reload 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counter</a:t>
            </a:r>
          </a:p>
          <a:p>
            <a:pPr marL="685800" lvl="1" indent="-22824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Use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Most Significant Counter bit as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/>
            </a:r>
            <a:b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</a:b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sound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out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50565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“Middle C” Block Diagram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7044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Up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07044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 flipV="1">
            <a:off x="3603600" y="4178520"/>
            <a:ext cx="36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4156920" y="3188520"/>
            <a:ext cx="9482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105520" y="2362320"/>
            <a:ext cx="1371240" cy="129492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Compar-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267080" y="25146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All 1’s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477120" y="3012120"/>
            <a:ext cx="68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9"/>
          <p:cNvSpPr/>
          <p:nvPr/>
        </p:nvSpPr>
        <p:spPr>
          <a:xfrm>
            <a:off x="6477120" y="266688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3603600" y="1523880"/>
            <a:ext cx="36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3641760" y="169524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LOAD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1447800" y="3188520"/>
            <a:ext cx="16222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0xx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..xx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1487950" y="2887393"/>
            <a:ext cx="1560050" cy="1075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Fixed Value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Starting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3603600" y="47239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6" name="CustomShape 17"/>
          <p:cNvSpPr/>
          <p:nvPr/>
        </p:nvSpPr>
        <p:spPr>
          <a:xfrm>
            <a:off x="4631040" y="4114800"/>
            <a:ext cx="23788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7" name="Line 18"/>
          <p:cNvSpPr/>
          <p:nvPr/>
        </p:nvSpPr>
        <p:spPr>
          <a:xfrm flipV="1">
            <a:off x="4600080" y="3396240"/>
            <a:ext cx="360" cy="7185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9"/>
          <p:cNvSpPr/>
          <p:nvPr/>
        </p:nvSpPr>
        <p:spPr>
          <a:xfrm>
            <a:off x="5486400" y="375552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MSB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7010280" y="380160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Sound Out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to Buzzer</a:t>
            </a:r>
            <a:endParaRPr lang="en-US" sz="1800" b="0" strike="noStrike" spc="-1">
              <a:latin typeface="Arial"/>
            </a:endParaRPr>
          </a:p>
        </p:txBody>
      </p:sp>
      <p:pic>
        <p:nvPicPr>
          <p:cNvPr id="22" name="Picture 21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3593702" y="46020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Changes to Counter Entity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entity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Counter_Middle_C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is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port(</a:t>
            </a:r>
            <a:r>
              <a:rPr lang="en-US" sz="1200" spc="-1" dirty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200" spc="-1" dirty="0">
                <a:solidFill>
                  <a:srgbClr val="000000"/>
                </a:solidFill>
                <a:latin typeface="Courier New"/>
              </a:rPr>
            </a:br>
            <a:r>
              <a:rPr lang="en-US" sz="1200" spc="-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clock:      in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std_logic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;	-- 50 MHz clock</a:t>
            </a:r>
            <a:r>
              <a:rPr lang="en-US" sz="1200" spc="-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200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spc="-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: in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std_logic_vector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(2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downto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0);  -- Using 1 bit to mute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soundOut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:   out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std_logic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	-- Most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Signif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Bit of counter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);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end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Counter_Middle_C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architecture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behv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of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Counter_Middle_C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is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signal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: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std_logic_vector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(17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downto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0);	-- 18-bits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begin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process(clock,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loadVal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,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)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begin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  if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rising_edge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(clock) then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    if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=  "111111111111111111" then</a:t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     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&lt;=  "010001010101111000";	-- Starting over count</a:t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    else</a:t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     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&lt;=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+ 1;		-- Increment counter</a:t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     end if;</a:t>
            </a:r>
            <a:b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  end if;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  end process;	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-- concurrent assignment statement</a:t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soundOut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 &lt;=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Pre_Q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(17) and </a:t>
            </a:r>
            <a:r>
              <a:rPr lang="en-US" sz="1200" b="0" strike="noStrike" spc="-1" dirty="0" err="1" smtClean="0">
                <a:solidFill>
                  <a:srgbClr val="FF0000"/>
                </a:solidFill>
                <a:latin typeface="Courier New"/>
              </a:rPr>
              <a:t>selectTap</a:t>
            </a:r>
            <a:r>
              <a:rPr lang="en-US" sz="1200" b="0" strike="noStrike" spc="-1" dirty="0" smtClean="0">
                <a:solidFill>
                  <a:srgbClr val="FF0000"/>
                </a:solidFill>
                <a:latin typeface="Courier New"/>
              </a:rPr>
              <a:t>(0);	-- Mute control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/>
            </a:r>
            <a:b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</a:b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end </a:t>
            </a:r>
            <a:r>
              <a:rPr lang="en-US" sz="1200" b="0" strike="noStrike" spc="-1" dirty="0" err="1" smtClean="0">
                <a:solidFill>
                  <a:srgbClr val="000000"/>
                </a:solidFill>
                <a:latin typeface="Courier New"/>
              </a:rPr>
              <a:t>behv</a:t>
            </a:r>
            <a:r>
              <a:rPr lang="en-US" sz="1200" b="0" strike="noStrike" spc="-1" dirty="0" smtClean="0">
                <a:solidFill>
                  <a:srgbClr val="000000"/>
                </a:solidFill>
                <a:latin typeface="Courier New"/>
              </a:rPr>
              <a:t>;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7722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Scope Trace for Middle C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18698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Results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works!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Produced Middle C note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More than accurate enough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Not very loud on tiny buzzer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Buzzer works better at higher frequencies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Behaves like a very small tweeter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12949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Limitations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</a:rPr>
              <a:t>Using Most Significant Bit as output is asymmetric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MSB symmetry is (131072-74032)/262,144 = 22% low/78% high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Prefer 50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%/50%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symmetry?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4846320" cy="465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Unmod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. commercial FPGA card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FPGA 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: Cypress EP4CE5E22C8N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Card has an on-board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piezo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buzzer (speaker)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Running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6502 CPU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19K SRAM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VGA, PS/2, USB Serial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OSI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SuperBoard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II BASIC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FPGA logic is ½ full</a:t>
            </a:r>
          </a:p>
          <a:p>
            <a:pPr marL="1200150" lvl="2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FPGA  - no SRAM space left</a:t>
            </a: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Running on </a:t>
            </a: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Hardware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Users\dgilliland\Documents\GitHub\lb-boards\FPGA Cards\CycloneIV_Dev_Board\Pictures\C4_Dev_687-720px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230563"/>
            <a:ext cx="3657600" cy="2179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2302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Changes for Symmetry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Get symmetry by putting a Toggle Flip Flop on the Terminal Count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Requires a bit for FF, but one less counter bit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Loses 1 bit of resolution on the count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In the case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of Middle C, the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LSbit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 is 0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so there’s no loss of accuracy</a:t>
            </a:r>
            <a:endParaRPr lang="en-US" sz="28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12104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“Middle C” Block Diagram</a:t>
            </a:r>
          </a:p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(modified for symmetry)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307044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Up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2" name="CustomShape 3"/>
          <p:cNvSpPr/>
          <p:nvPr/>
        </p:nvSpPr>
        <p:spPr>
          <a:xfrm>
            <a:off x="307044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3" name="CustomShape 4"/>
          <p:cNvSpPr/>
          <p:nvPr/>
        </p:nvSpPr>
        <p:spPr>
          <a:xfrm flipV="1">
            <a:off x="3603600" y="4178520"/>
            <a:ext cx="36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4" name="CustomShape 5"/>
          <p:cNvSpPr/>
          <p:nvPr/>
        </p:nvSpPr>
        <p:spPr>
          <a:xfrm>
            <a:off x="4156920" y="3188520"/>
            <a:ext cx="9482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17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5105520" y="2362320"/>
            <a:ext cx="1371240" cy="129492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Compar-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6" name="CustomShape 7"/>
          <p:cNvSpPr/>
          <p:nvPr/>
        </p:nvSpPr>
        <p:spPr>
          <a:xfrm>
            <a:off x="4267080" y="25146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All 1’s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7" name="CustomShape 8"/>
          <p:cNvSpPr/>
          <p:nvPr/>
        </p:nvSpPr>
        <p:spPr>
          <a:xfrm>
            <a:off x="6477120" y="3012120"/>
            <a:ext cx="68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8" name="CustomShape 9"/>
          <p:cNvSpPr/>
          <p:nvPr/>
        </p:nvSpPr>
        <p:spPr>
          <a:xfrm>
            <a:off x="6477120" y="266688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49" name="CustomShape 10"/>
          <p:cNvSpPr/>
          <p:nvPr/>
        </p:nvSpPr>
        <p:spPr>
          <a:xfrm>
            <a:off x="3603600" y="1523880"/>
            <a:ext cx="36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0" name="Line 11"/>
          <p:cNvSpPr/>
          <p:nvPr/>
        </p:nvSpPr>
        <p:spPr>
          <a:xfrm flipV="1">
            <a:off x="716256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1" name="Line 12"/>
          <p:cNvSpPr/>
          <p:nvPr/>
        </p:nvSpPr>
        <p:spPr>
          <a:xfrm flipH="1">
            <a:off x="360360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2" name="CustomShape 13"/>
          <p:cNvSpPr/>
          <p:nvPr/>
        </p:nvSpPr>
        <p:spPr>
          <a:xfrm>
            <a:off x="3641760" y="169524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LOAD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3" name="CustomShape 14"/>
          <p:cNvSpPr/>
          <p:nvPr/>
        </p:nvSpPr>
        <p:spPr>
          <a:xfrm>
            <a:off x="1447800" y="3188520"/>
            <a:ext cx="162228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0xx</a:t>
            </a:r>
            <a:r>
              <a:rPr lang="en-US" sz="1800" b="0" strike="noStrike" spc="-1" dirty="0">
                <a:solidFill>
                  <a:srgbClr val="FFFFFF"/>
                </a:solidFill>
                <a:latin typeface="Calibri"/>
              </a:rPr>
              <a:t>..xx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4" name="CustomShape 15"/>
          <p:cNvSpPr/>
          <p:nvPr/>
        </p:nvSpPr>
        <p:spPr>
          <a:xfrm>
            <a:off x="1487950" y="2887393"/>
            <a:ext cx="1560050" cy="10750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Fixed Value</a:t>
            </a:r>
          </a:p>
          <a:p>
            <a:pPr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Starting 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Count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5" name="CustomShape 16"/>
          <p:cNvSpPr/>
          <p:nvPr/>
        </p:nvSpPr>
        <p:spPr>
          <a:xfrm>
            <a:off x="3603600" y="47239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57" name="Line 18"/>
          <p:cNvSpPr/>
          <p:nvPr/>
        </p:nvSpPr>
        <p:spPr>
          <a:xfrm flipV="1">
            <a:off x="4600440" y="3396240"/>
            <a:ext cx="0" cy="11751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8" name="CustomShape 19"/>
          <p:cNvSpPr/>
          <p:nvPr/>
        </p:nvSpPr>
        <p:spPr>
          <a:xfrm>
            <a:off x="4648200" y="4266620"/>
            <a:ext cx="837840" cy="6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Term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Count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59" name="CustomShape 20"/>
          <p:cNvSpPr/>
          <p:nvPr/>
        </p:nvSpPr>
        <p:spPr>
          <a:xfrm>
            <a:off x="6781800" y="423722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Sound Out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to Buzzer</a:t>
            </a:r>
            <a:endParaRPr lang="en-US" sz="1800" b="0" strike="noStrike" spc="-1" dirty="0">
              <a:latin typeface="Arial"/>
            </a:endParaRPr>
          </a:p>
        </p:txBody>
      </p:sp>
      <p:pic>
        <p:nvPicPr>
          <p:cNvPr id="22" name="Picture 21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 flipV="1">
            <a:off x="3593702" y="4648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stomShape 3"/>
          <p:cNvSpPr/>
          <p:nvPr/>
        </p:nvSpPr>
        <p:spPr>
          <a:xfrm>
            <a:off x="5560850" y="410904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Toggle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F-F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4600440" y="4573760"/>
            <a:ext cx="972780" cy="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47220" y="4570190"/>
            <a:ext cx="972780" cy="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3657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Add </a:t>
            </a:r>
            <a:r>
              <a:rPr lang="en-US" sz="4400" b="0" strike="noStrike" spc="-1" smtClean="0">
                <a:solidFill>
                  <a:srgbClr val="000000"/>
                </a:solidFill>
                <a:latin typeface="Calibri"/>
              </a:rPr>
              <a:t>Toggle F-F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Add signal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2000" b="0" strike="noStrike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signal </a:t>
            </a:r>
            <a:r>
              <a:rPr lang="en-US" sz="2000" b="0" strike="noStrike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toggleBit</a:t>
            </a:r>
            <a:r>
              <a:rPr lang="en-US" sz="2000" b="0" strike="noStrike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=: </a:t>
            </a:r>
            <a:r>
              <a:rPr lang="en-US" sz="2000" b="0" strike="noStrike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std_logic</a:t>
            </a:r>
            <a:r>
              <a:rPr lang="en-US" sz="2000" b="0" strike="noStrike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Shorten counter/terminal count by 1 and add toggle bit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spc="-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rising_edge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(clock) then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1400" spc="-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Pre_Q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11111111111111111" then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spc="-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Pre_Q</a:t>
            </a: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  "01000101010111100";	-- Starting over count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toggleBit</a:t>
            </a:r>
            <a:r>
              <a:rPr lang="en-US" sz="1400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pc="-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 not </a:t>
            </a:r>
            <a:r>
              <a:rPr lang="en-US" sz="1400" spc="-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toggleBit</a:t>
            </a:r>
            <a:r>
              <a:rPr lang="en-US" sz="1400" spc="-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else</a:t>
            </a:r>
            <a:endParaRPr lang="en-US" sz="1400" spc="-1" dirty="0">
              <a:solidFill>
                <a:srgbClr val="000000"/>
              </a:solidFill>
              <a:latin typeface="Courier New" pitchFamily="49" charset="0"/>
              <a:cs typeface="Courier New" pitchFamily="49" charset="0"/>
            </a:endParaRP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spc="-1" dirty="0" err="1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Pre_Q</a:t>
            </a: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&lt;= </a:t>
            </a:r>
            <a:r>
              <a:rPr lang="en-US" sz="1400" spc="-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Pre_Q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+ 1;		-- Increment counter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end 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400" spc="-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-- concurrent assignment statement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soundOut</a:t>
            </a:r>
            <a:r>
              <a:rPr lang="en-US" sz="1400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sz="1400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toggleBit</a:t>
            </a:r>
            <a:r>
              <a:rPr lang="en-US" sz="1400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400" spc="-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selectTap</a:t>
            </a:r>
            <a:r>
              <a:rPr lang="en-US" sz="1400" spc="-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(0);</a:t>
            </a:r>
            <a:endParaRPr lang="en-US" sz="1400" spc="-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15990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Results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It works!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Produced Middle C note with symmetry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More or less bits moves up or down a full octave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441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Part 4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Review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Part 1 – Made single sound with mute control from the CPU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 smtClean="0">
                <a:solidFill>
                  <a:srgbClr val="000000"/>
                </a:solidFill>
                <a:latin typeface="Calibri"/>
              </a:rPr>
              <a:t>Part 2 – Made three different sounds with frequency select from the CPU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Part 3 – Made symmetric Middle C note</a:t>
            </a: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999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Goal of this part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Build on previous but with a much more ambitious goal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Produce full octave of sounds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Can then play single octave music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Mary had a little lamb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842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Basic Music Theory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The space betwee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n the same keys on a piano is an octave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7 White keys (A-G), 5 black keys (sharps)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C:\Users\dgilliland\Documents\GitHub\MultiComp\MultiComp (VHDL Template)\Components\SoundGen\Documentation\PianoKeys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980" y="3352800"/>
            <a:ext cx="47625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88596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More Basic Music Theory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Each octave is 2x the frequency of the lower octave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2x lends itself well to digital manipulation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b="0" strike="noStrike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C:\Users\dgilliland\Documents\GitHub\MultiComp\MultiComp (VHDL Template)\Components\SoundGen\Documentation\GrandPian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3352800"/>
            <a:ext cx="5418668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94213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Make an Octave of music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4529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Need to create 12 frequencies (options)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Could load the pre-load value from the CPU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Three writes to set three parts of the counter pre-load – could be skewed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Alternately, could use a 4-bit register to select between 12 frequencies and do a single write from the CPU to play the note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Better choice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682293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Octave Controller Design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4529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Register control from CPU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Write 4 bit register with the note number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Values 0-11 are “real” notes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Notes 12-15 can be used as mute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Will need are ROM Look-Up table to get the counter start value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30213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7772400" cy="465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Coding VHDL in VHDL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Altera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Quartus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II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 am a novice VHDL programmer (20 years ago I was low intermediate level VHDL hack)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Software examples should run on any BASIC but the card is running the OSI </a:t>
            </a: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SuperBoard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II dialect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6502/6809 use PEEK and POKE to access I/O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Z80 BASIC uses INP and OUT to access I/O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400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Some utilities in Python (format converters)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400" spc="-1" dirty="0" err="1" smtClean="0">
                <a:solidFill>
                  <a:srgbClr val="000000"/>
                </a:solidFill>
                <a:latin typeface="Calibri"/>
              </a:rPr>
              <a:t>LibreOffice</a:t>
            </a: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 or EXCEL to make tables</a:t>
            </a: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Development Envir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onment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130575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Octave Controller Block Diagram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stomShape 2"/>
          <p:cNvSpPr/>
          <p:nvPr/>
        </p:nvSpPr>
        <p:spPr>
          <a:xfrm>
            <a:off x="390653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Up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6" name="CustomShape 3"/>
          <p:cNvSpPr/>
          <p:nvPr/>
        </p:nvSpPr>
        <p:spPr>
          <a:xfrm>
            <a:off x="390653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7" name="CustomShape 4"/>
          <p:cNvSpPr/>
          <p:nvPr/>
        </p:nvSpPr>
        <p:spPr>
          <a:xfrm flipV="1">
            <a:off x="4439690" y="4178520"/>
            <a:ext cx="36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5"/>
          <p:cNvSpPr/>
          <p:nvPr/>
        </p:nvSpPr>
        <p:spPr>
          <a:xfrm>
            <a:off x="4993010" y="3188520"/>
            <a:ext cx="94824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" name="CustomShape 6"/>
          <p:cNvSpPr/>
          <p:nvPr/>
        </p:nvSpPr>
        <p:spPr>
          <a:xfrm>
            <a:off x="5941610" y="2362320"/>
            <a:ext cx="1371240" cy="1294920"/>
          </a:xfrm>
          <a:prstGeom prst="homePlate">
            <a:avLst>
              <a:gd name="adj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Compar-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ator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0" name="CustomShape 7"/>
          <p:cNvSpPr/>
          <p:nvPr/>
        </p:nvSpPr>
        <p:spPr>
          <a:xfrm>
            <a:off x="5103170" y="2514600"/>
            <a:ext cx="8377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All 1’s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1" name="CustomShape 8"/>
          <p:cNvSpPr/>
          <p:nvPr/>
        </p:nvSpPr>
        <p:spPr>
          <a:xfrm>
            <a:off x="7313210" y="3012120"/>
            <a:ext cx="685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9"/>
          <p:cNvSpPr/>
          <p:nvPr/>
        </p:nvSpPr>
        <p:spPr>
          <a:xfrm>
            <a:off x="7313210" y="2666880"/>
            <a:ext cx="60912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TC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3" name="CustomShape 10"/>
          <p:cNvSpPr/>
          <p:nvPr/>
        </p:nvSpPr>
        <p:spPr>
          <a:xfrm>
            <a:off x="4439690" y="1523880"/>
            <a:ext cx="360" cy="520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4" name="Line 11"/>
          <p:cNvSpPr/>
          <p:nvPr/>
        </p:nvSpPr>
        <p:spPr>
          <a:xfrm flipV="1">
            <a:off x="7998650" y="1523880"/>
            <a:ext cx="360" cy="1512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Line 12"/>
          <p:cNvSpPr/>
          <p:nvPr/>
        </p:nvSpPr>
        <p:spPr>
          <a:xfrm flipH="1">
            <a:off x="4439690" y="1523880"/>
            <a:ext cx="3558960" cy="36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CustomShape 13"/>
          <p:cNvSpPr/>
          <p:nvPr/>
        </p:nvSpPr>
        <p:spPr>
          <a:xfrm>
            <a:off x="4477850" y="169524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LOAD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9" name="CustomShape 16"/>
          <p:cNvSpPr/>
          <p:nvPr/>
        </p:nvSpPr>
        <p:spPr>
          <a:xfrm>
            <a:off x="4439690" y="47239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4439690" y="463608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stomShape 2"/>
          <p:cNvSpPr/>
          <p:nvPr/>
        </p:nvSpPr>
        <p:spPr>
          <a:xfrm>
            <a:off x="609600" y="2890559"/>
            <a:ext cx="1066320" cy="99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4-bit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Note</a:t>
            </a:r>
          </a:p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Register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6" name="CustomShape 2"/>
          <p:cNvSpPr/>
          <p:nvPr/>
        </p:nvSpPr>
        <p:spPr>
          <a:xfrm>
            <a:off x="2286480" y="2890559"/>
            <a:ext cx="1066320" cy="99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Note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LUT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7" name="Line 18"/>
          <p:cNvSpPr/>
          <p:nvPr/>
        </p:nvSpPr>
        <p:spPr>
          <a:xfrm flipV="1">
            <a:off x="5438640" y="3383840"/>
            <a:ext cx="0" cy="117518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" name="CustomShape 19"/>
          <p:cNvSpPr/>
          <p:nvPr/>
        </p:nvSpPr>
        <p:spPr>
          <a:xfrm>
            <a:off x="5486400" y="4254220"/>
            <a:ext cx="837840" cy="614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Term</a:t>
            </a:r>
          </a:p>
          <a:p>
            <a:pPr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Count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9" name="CustomShape 20"/>
          <p:cNvSpPr/>
          <p:nvPr/>
        </p:nvSpPr>
        <p:spPr>
          <a:xfrm>
            <a:off x="7620000" y="422482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Sound Out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to Buzzer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0" name="CustomShape 3"/>
          <p:cNvSpPr/>
          <p:nvPr/>
        </p:nvSpPr>
        <p:spPr>
          <a:xfrm>
            <a:off x="6399050" y="409664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Toggle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F-F</a:t>
            </a:r>
            <a:endParaRPr lang="en-US" sz="1800" b="0" strike="noStrike" spc="-1" dirty="0">
              <a:latin typeface="Arial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438640" y="4561360"/>
            <a:ext cx="972780" cy="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485420" y="4557790"/>
            <a:ext cx="972780" cy="1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stomShape 5"/>
          <p:cNvSpPr/>
          <p:nvPr/>
        </p:nvSpPr>
        <p:spPr>
          <a:xfrm>
            <a:off x="3352801" y="3233639"/>
            <a:ext cx="553729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34" name="CustomShape 5"/>
          <p:cNvSpPr/>
          <p:nvPr/>
        </p:nvSpPr>
        <p:spPr>
          <a:xfrm>
            <a:off x="1699360" y="3233759"/>
            <a:ext cx="58712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>
                <a:solidFill>
                  <a:srgbClr val="FFFFFF"/>
                </a:solidFill>
                <a:latin typeface="Calibri"/>
              </a:rPr>
              <a:t>4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5" name="CustomShape 2"/>
          <p:cNvSpPr/>
          <p:nvPr/>
        </p:nvSpPr>
        <p:spPr>
          <a:xfrm>
            <a:off x="2286481" y="4228560"/>
            <a:ext cx="1066320" cy="99072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FFFFFF"/>
                </a:solidFill>
                <a:latin typeface="Calibri"/>
              </a:rPr>
              <a:t>Mute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Code</a:t>
            </a:r>
            <a:endParaRPr lang="en-US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Arial"/>
              </a:rPr>
              <a:t>Detect</a:t>
            </a:r>
            <a:endParaRPr lang="en-US" spc="-1" dirty="0" smtClean="0">
              <a:solidFill>
                <a:srgbClr val="FFFFFF"/>
              </a:solidFill>
              <a:latin typeface="Calibri"/>
            </a:endParaRPr>
          </a:p>
        </p:txBody>
      </p:sp>
      <p:sp>
        <p:nvSpPr>
          <p:cNvPr id="36" name="CustomShape 5"/>
          <p:cNvSpPr/>
          <p:nvPr/>
        </p:nvSpPr>
        <p:spPr>
          <a:xfrm>
            <a:off x="1905000" y="4635360"/>
            <a:ext cx="353384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FFFFFF"/>
                </a:solidFill>
                <a:latin typeface="Calibri"/>
              </a:rPr>
              <a:t>2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52600" y="3459135"/>
            <a:ext cx="152400" cy="14093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6932210" y="4964494"/>
            <a:ext cx="0" cy="13601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Line 18"/>
          <p:cNvSpPr/>
          <p:nvPr/>
        </p:nvSpPr>
        <p:spPr>
          <a:xfrm flipV="1">
            <a:off x="2813531" y="5219280"/>
            <a:ext cx="0" cy="110532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18"/>
          <p:cNvSpPr/>
          <p:nvPr/>
        </p:nvSpPr>
        <p:spPr>
          <a:xfrm flipV="1">
            <a:off x="2819640" y="6324600"/>
            <a:ext cx="4112569" cy="0"/>
          </a:xfrm>
          <a:prstGeom prst="line">
            <a:avLst/>
          </a:prstGeom>
          <a:ln>
            <a:solidFill>
              <a:srgbClr val="4A7EB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9"/>
          <p:cNvSpPr/>
          <p:nvPr/>
        </p:nvSpPr>
        <p:spPr>
          <a:xfrm>
            <a:off x="5418935" y="6017460"/>
            <a:ext cx="837840" cy="3071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MUTE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125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Creating Octave Look-Up Table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452937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Table has 4 inputs that select one of 12 values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Table has n-bits output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Use frequency table from Wikip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edia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9484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Wikipedia Frequency Table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17526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Table has 4 inputs that select one of 12 values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Table has n-bits output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Use frequency table from Wikip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edia (low </a:t>
            </a:r>
            <a:r>
              <a:rPr lang="en-US" sz="3200" spc="-1" dirty="0" err="1" smtClean="0">
                <a:solidFill>
                  <a:srgbClr val="000000"/>
                </a:solidFill>
                <a:latin typeface="Calibri"/>
              </a:rPr>
              <a:t>vals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)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776882"/>
              </p:ext>
            </p:extLst>
          </p:nvPr>
        </p:nvGraphicFramePr>
        <p:xfrm>
          <a:off x="2514600" y="3581400"/>
          <a:ext cx="3377046" cy="29984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4041"/>
                <a:gridCol w="1364237"/>
                <a:gridCol w="1028768"/>
              </a:tblGrid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 smtClean="0">
                          <a:effectLst/>
                        </a:rPr>
                        <a:t>Key_Num</a:t>
                      </a:r>
                      <a:endParaRPr lang="en-US" sz="1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Note</a:t>
                      </a:r>
                      <a:endParaRPr lang="en-US" sz="1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Freq</a:t>
                      </a:r>
                      <a:endParaRPr lang="en-US" sz="1400" b="1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A0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27.5</a:t>
                      </a:r>
                      <a:endParaRPr lang="en-US" sz="1400" b="1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A♯0/B♭0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29.13524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B0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30.86771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323850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C1 Pedal C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32.7032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5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C♯1/D♭1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34.64783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6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36.7081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7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D♯1/E♭1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38.89087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8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E1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41.20344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9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43.65353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10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F♯1/G♭1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46.2493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48.99943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12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G♯1/A♭1</a:t>
                      </a:r>
                      <a:endParaRPr lang="en-US" sz="1400" b="0" i="0" u="none" strike="noStrike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51.91309</a:t>
                      </a:r>
                      <a:endParaRPr lang="en-US" sz="1400" b="0" i="0" u="none" strike="noStrike" dirty="0">
                        <a:effectLst/>
                        <a:latin typeface="Times New Roman"/>
                      </a:endParaRPr>
                    </a:p>
                  </a:txBody>
                  <a:tcPr marL="9525" marR="9525" marT="952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321813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FPGA ROM Table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6482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FPGA tries to put tables into RAM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We want all our RAM for the CPU</a:t>
            </a: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Can force the FPGA to generate logic instead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Any (n-input/m-output) combinatorial function can be replaced by a PROM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The reverse is also true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Using logic takes up more FPGA logic resources</a:t>
            </a:r>
          </a:p>
          <a:p>
            <a:pPr marL="1257480" lvl="2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Plenty left over in this FPGA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60822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Forcing 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Table into </a:t>
            </a: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ROM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6482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Grant’s UK101 Character ROM shows how this is done</a:t>
            </a: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ENTITY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CharRom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IS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 PORT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 (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   address : in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std_logic_vector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(10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downto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0);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   q : out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std_logic_vector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(7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downto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0)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 );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END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CharRom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architecture behavior of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CharRom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is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type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romtable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is array (0 to 2047) of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std_logic_vector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(7 </a:t>
            </a:r>
            <a:r>
              <a:rPr lang="en-US" sz="1400" spc="-1" dirty="0" err="1" smtClean="0">
                <a:solidFill>
                  <a:srgbClr val="000000"/>
                </a:solidFill>
                <a:latin typeface="Calibri"/>
              </a:rPr>
              <a:t>downto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 0);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FF0000"/>
                </a:solidFill>
                <a:latin typeface="Calibri"/>
              </a:rPr>
              <a:t>constant </a:t>
            </a:r>
            <a:r>
              <a:rPr lang="en-US" sz="1400" spc="-1" dirty="0" err="1" smtClean="0">
                <a:solidFill>
                  <a:srgbClr val="FF0000"/>
                </a:solidFill>
                <a:latin typeface="Calibri"/>
              </a:rPr>
              <a:t>romdata</a:t>
            </a:r>
            <a:r>
              <a:rPr lang="en-US" sz="1400" spc="-1" dirty="0" smtClean="0">
                <a:solidFill>
                  <a:srgbClr val="FF0000"/>
                </a:solidFill>
                <a:latin typeface="Calibri"/>
              </a:rPr>
              <a:t> : </a:t>
            </a:r>
            <a:r>
              <a:rPr lang="en-US" sz="1400" spc="-1" dirty="0" err="1" smtClean="0">
                <a:solidFill>
                  <a:srgbClr val="FF0000"/>
                </a:solidFill>
                <a:latin typeface="Calibri"/>
              </a:rPr>
              <a:t>romtable</a:t>
            </a:r>
            <a:r>
              <a:rPr lang="en-US" sz="1400" spc="-1" dirty="0" smtClean="0">
                <a:solidFill>
                  <a:srgbClr val="FF0000"/>
                </a:solidFill>
                <a:latin typeface="Calibri"/>
              </a:rPr>
              <a:t> :</a:t>
            </a: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=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(</a:t>
            </a:r>
          </a:p>
          <a:p>
            <a:pPr marL="457560" lvl="1">
              <a:spcBef>
                <a:spcPts val="641"/>
              </a:spcBef>
              <a:buClr>
                <a:srgbClr val="000000"/>
              </a:buClr>
            </a:pPr>
            <a:r>
              <a:rPr lang="en-US" sz="1400" spc="-1" dirty="0" smtClean="0">
                <a:solidFill>
                  <a:srgbClr val="000000"/>
                </a:solidFill>
                <a:latin typeface="Calibri"/>
              </a:rPr>
              <a:t>x"5A",x"7E“…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2559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spc="-1" dirty="0" smtClean="0">
                <a:solidFill>
                  <a:srgbClr val="000000"/>
                </a:solidFill>
                <a:latin typeface="Calibri"/>
              </a:rPr>
              <a:t>Python Script to Generate Table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199"/>
            <a:ext cx="8229240" cy="4648201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Made Python Script </a:t>
            </a:r>
            <a:r>
              <a:rPr lang="en-US" sz="3200" spc="-1" smtClean="0">
                <a:solidFill>
                  <a:srgbClr val="000000"/>
                </a:solidFill>
                <a:latin typeface="Calibri"/>
              </a:rPr>
              <a:t>to generate </a:t>
            </a: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table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Build tables in </a:t>
            </a:r>
            <a:r>
              <a:rPr lang="en-US" sz="2800" spc="-1" dirty="0" err="1" smtClean="0">
                <a:solidFill>
                  <a:srgbClr val="000000"/>
                </a:solidFill>
                <a:latin typeface="Calibri"/>
              </a:rPr>
              <a:t>LibreOffice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or 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EXCEL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Save table as .CSV (comma separate file) with separate lines for each element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No header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3200" spc="-1" dirty="0">
              <a:solidFill>
                <a:srgbClr val="000000"/>
              </a:solidFill>
              <a:latin typeface="Calibri"/>
            </a:endParaRPr>
          </a:p>
          <a:p>
            <a:pPr marL="343080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 smtClean="0">
                <a:solidFill>
                  <a:srgbClr val="000000"/>
                </a:solidFill>
                <a:latin typeface="Calibri"/>
              </a:rPr>
              <a:t>Script: In </a:t>
            </a:r>
            <a:r>
              <a:rPr lang="en-US" sz="3200" spc="-1" dirty="0" err="1" smtClean="0">
                <a:solidFill>
                  <a:srgbClr val="000000"/>
                </a:solidFill>
                <a:latin typeface="Calibri"/>
              </a:rPr>
              <a:t>GitHub</a:t>
            </a:r>
            <a:endParaRPr lang="en-US" sz="3200" spc="-1" dirty="0" smtClean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R</a:t>
            </a: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equires Python 2.7</a:t>
            </a:r>
          </a:p>
          <a:p>
            <a:pPr marL="800280" lvl="1" indent="-34272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lang="en-US" sz="1400" spc="-1" dirty="0" smtClean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183885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Sending Output to I/O Pin</a:t>
            </a:r>
          </a:p>
        </p:txBody>
      </p:sp>
      <p:sp>
        <p:nvSpPr>
          <p:cNvPr id="16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Using a LSB of the VGA output for testing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These FPGA retrocomputers use 2:2:2 (R:G:B) outputs to resistor networks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Lowest bit shouldn’t be “missed” in this application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Third Cut</a:t>
            </a:r>
          </a:p>
        </p:txBody>
      </p:sp>
      <p:sp>
        <p:nvSpPr>
          <p:cNvPr id="16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same long counter chain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Don’t do a pre-load (do full range count)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mux to select counter output bits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Control select mux with register from CPU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Only allows 2X frequencies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50,000,000 MHz / 262,144 = 190.7 Hz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2x = 381.4 Hz, 4X = 762.9 Hz, 8X = 1,525.h Hz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Third Cut (cont’d)</a:t>
            </a:r>
          </a:p>
        </p:txBody>
      </p:sp>
      <p:sp>
        <p:nvSpPr>
          <p:cNvPr id="16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Sounds on keyboards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190.7 Hz = ~ G3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381.4 Hz = ~ G4 (above middle C)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762.9 Hz = ~ G5 (next up)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1,525.h Hz = ~ G6 (next up)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Third Cut (cont’d)</a:t>
            </a:r>
          </a:p>
        </p:txBody>
      </p:sp>
      <p:sp>
        <p:nvSpPr>
          <p:cNvPr id="169" name="CustomShape 2"/>
          <p:cNvSpPr/>
          <p:nvPr/>
        </p:nvSpPr>
        <p:spPr>
          <a:xfrm>
            <a:off x="3070440" y="204552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18-bit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0" name="CustomShape 3"/>
          <p:cNvSpPr/>
          <p:nvPr/>
        </p:nvSpPr>
        <p:spPr>
          <a:xfrm>
            <a:off x="4636080" y="2045520"/>
            <a:ext cx="76176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4:1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Mux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1" name="CustomShape 4"/>
          <p:cNvSpPr/>
          <p:nvPr/>
        </p:nvSpPr>
        <p:spPr>
          <a:xfrm>
            <a:off x="3070440" y="509328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2" name="CustomShape 5"/>
          <p:cNvSpPr/>
          <p:nvPr/>
        </p:nvSpPr>
        <p:spPr>
          <a:xfrm>
            <a:off x="5889600" y="204552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Toggle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F-F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3" name="CustomShape 6"/>
          <p:cNvSpPr/>
          <p:nvPr/>
        </p:nvSpPr>
        <p:spPr>
          <a:xfrm>
            <a:off x="1903320" y="2045520"/>
            <a:ext cx="68544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Data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Latch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4" name="CustomShape 7"/>
          <p:cNvSpPr/>
          <p:nvPr/>
        </p:nvSpPr>
        <p:spPr>
          <a:xfrm>
            <a:off x="7413840" y="203616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Buzzer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5" name="CustomShape 8"/>
          <p:cNvSpPr/>
          <p:nvPr/>
        </p:nvSpPr>
        <p:spPr>
          <a:xfrm>
            <a:off x="838080" y="2036160"/>
            <a:ext cx="58536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CPU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6" name="CustomShape 9"/>
          <p:cNvSpPr/>
          <p:nvPr/>
        </p:nvSpPr>
        <p:spPr>
          <a:xfrm>
            <a:off x="1423800" y="234396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7" name="CustomShape 10"/>
          <p:cNvSpPr/>
          <p:nvPr/>
        </p:nvSpPr>
        <p:spPr>
          <a:xfrm>
            <a:off x="2589120" y="234396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8" name="CustomShape 11"/>
          <p:cNvSpPr/>
          <p:nvPr/>
        </p:nvSpPr>
        <p:spPr>
          <a:xfrm>
            <a:off x="4156920" y="2353320"/>
            <a:ext cx="479160" cy="304560"/>
          </a:xfrm>
          <a:prstGeom prst="rightArrow">
            <a:avLst>
              <a:gd name="adj1" fmla="val 50000"/>
              <a:gd name="adj2" fmla="val 50000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179" name="CustomShape 12"/>
          <p:cNvSpPr/>
          <p:nvPr/>
        </p:nvSpPr>
        <p:spPr>
          <a:xfrm>
            <a:off x="5398200" y="2505600"/>
            <a:ext cx="4910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0" name="CustomShape 13"/>
          <p:cNvSpPr/>
          <p:nvPr/>
        </p:nvSpPr>
        <p:spPr>
          <a:xfrm flipV="1">
            <a:off x="6956640" y="2486520"/>
            <a:ext cx="456840" cy="9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1" name="CustomShape 14"/>
          <p:cNvSpPr/>
          <p:nvPr/>
        </p:nvSpPr>
        <p:spPr>
          <a:xfrm flipV="1">
            <a:off x="3603600" y="4178520"/>
            <a:ext cx="36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6" name="Picture 1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 flipV="1">
            <a:off x="3603600" y="460206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stomShape 16"/>
          <p:cNvSpPr/>
          <p:nvPr/>
        </p:nvSpPr>
        <p:spPr>
          <a:xfrm>
            <a:off x="3603600" y="469458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640080" y="1747800"/>
            <a:ext cx="7772400" cy="46530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Expect this video series to start off way too simple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Expect creeping elegance (Wikipedia)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2400" i="1" dirty="0" smtClean="0"/>
              <a:t>In software development, </a:t>
            </a:r>
            <a:r>
              <a:rPr lang="en-US" sz="2400" b="1" i="1" dirty="0" smtClean="0"/>
              <a:t>creeping elegance</a:t>
            </a:r>
            <a:r>
              <a:rPr lang="en-US" sz="2400" i="1" dirty="0" smtClean="0"/>
              <a:t>, related to </a:t>
            </a:r>
            <a:r>
              <a:rPr lang="en-US" sz="2400" i="1" dirty="0" smtClean="0">
                <a:hlinkClick r:id="rId2" tooltip="Creeping featurism"/>
              </a:rPr>
              <a:t>creeping featurism</a:t>
            </a:r>
            <a:r>
              <a:rPr lang="en-US" sz="2400" i="1" dirty="0" smtClean="0"/>
              <a:t> and </a:t>
            </a:r>
            <a:r>
              <a:rPr lang="en-US" sz="2400" i="1" dirty="0" smtClean="0">
                <a:hlinkClick r:id="rId3" tooltip="Second-system effect"/>
              </a:rPr>
              <a:t>second-system effect</a:t>
            </a:r>
            <a:r>
              <a:rPr lang="en-US" sz="2400" i="1" dirty="0" smtClean="0"/>
              <a:t>, is the tendency of </a:t>
            </a:r>
            <a:r>
              <a:rPr lang="en-US" sz="2400" i="1" dirty="0" smtClean="0">
                <a:hlinkClick r:id="rId4" tooltip="Programmer"/>
              </a:rPr>
              <a:t>programmers</a:t>
            </a:r>
            <a:r>
              <a:rPr lang="en-US" sz="2400" i="1" dirty="0" smtClean="0"/>
              <a:t> to disproportionately emphasize </a:t>
            </a:r>
            <a:r>
              <a:rPr lang="en-US" sz="2400" i="1" dirty="0" smtClean="0">
                <a:hlinkClick r:id="rId5" tooltip="Elegance"/>
              </a:rPr>
              <a:t>elegance</a:t>
            </a:r>
            <a:r>
              <a:rPr lang="en-US" sz="2400" i="1" dirty="0" smtClean="0"/>
              <a:t> in </a:t>
            </a:r>
            <a:r>
              <a:rPr lang="en-US" sz="2400" i="1" dirty="0" smtClean="0">
                <a:hlinkClick r:id="rId6" tooltip="Software"/>
              </a:rPr>
              <a:t>software</a:t>
            </a:r>
            <a:r>
              <a:rPr lang="en-US" sz="2400" i="1" dirty="0" smtClean="0"/>
              <a:t> at the expense of other requirements such as functionality, shipping schedule, and usability. </a:t>
            </a:r>
            <a:endParaRPr lang="en-US" sz="2400" i="1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endParaRPr lang="en-US" sz="2800" spc="-1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I will make stupid mistakes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Setting Expectations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" name="Picture 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264581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Fourth Cut</a:t>
            </a:r>
          </a:p>
        </p:txBody>
      </p:sp>
      <p:sp>
        <p:nvSpPr>
          <p:cNvPr id="1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counter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Load counter with starting value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Count from the value to terminal count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Toggle the output every time terminal count is reached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Fourth Cut (cont’d)</a:t>
            </a:r>
          </a:p>
        </p:txBody>
      </p:sp>
      <p:sp>
        <p:nvSpPr>
          <p:cNvPr id="1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Loadable counter entity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entity counterLoadable is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port(	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clock:	in std_logic;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clear:   in std_logic;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loadVal: in std_logic_vector(7 downto 0);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soundOut: out std_logic;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	Q:	out std_logic_vector(18 downto 0)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);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  <a:p>
            <a:pPr marL="399960">
              <a:lnSpc>
                <a:spcPct val="100000"/>
              </a:lnSpc>
              <a:spcBef>
                <a:spcPts val="320"/>
              </a:spcBef>
            </a:pPr>
            <a:r>
              <a:rPr lang="en-US" sz="1600" b="1" strike="noStrike" spc="-1">
                <a:solidFill>
                  <a:srgbClr val="000000"/>
                </a:solidFill>
                <a:latin typeface="Courier New"/>
              </a:rPr>
              <a:t>end counterLoadable;</a:t>
            </a:r>
            <a:endParaRPr lang="en-US" sz="16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Fourth Cut</a:t>
            </a:r>
          </a:p>
        </p:txBody>
      </p:sp>
      <p:sp>
        <p:nvSpPr>
          <p:cNvPr id="1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Use DDS to generate precise frequencies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50,000,000 Hz clock is 20 nS accuracy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12 notes per octave on a piano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Every octave doubles the frequency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Fourth Cut (cont’d)</a:t>
            </a:r>
          </a:p>
        </p:txBody>
      </p:sp>
      <p:sp>
        <p:nvSpPr>
          <p:cNvPr id="1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Improving “Fidelity”</a:t>
            </a:r>
          </a:p>
        </p:txBody>
      </p:sp>
      <p:sp>
        <p:nvSpPr>
          <p:cNvPr id="19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Square waves are very harsh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Rising/falling edges have a lot of harmonics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Need to soften the edges or make the steps smaller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Smaller steps with the buzzer reduce the volume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Smoothing the edges</a:t>
            </a:r>
          </a:p>
        </p:txBody>
      </p:sp>
      <p:sp>
        <p:nvSpPr>
          <p:cNvPr id="19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No real options on the card for smoothing the sharp edges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Reduce drive current from 8 mA?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Buzzer has 100 ohm series resistor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Buzzer impedance is </a:t>
            </a:r>
            <a:r>
              <a:rPr lang="en-US" sz="3200" b="0" strike="noStrike" spc="-1">
                <a:solidFill>
                  <a:srgbClr val="FF0000"/>
                </a:solidFill>
                <a:latin typeface="Calibri"/>
              </a:rPr>
              <a:t>TBD</a:t>
            </a: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Characterizing the Buzzer</a:t>
            </a:r>
          </a:p>
        </p:txBody>
      </p:sp>
      <p:sp>
        <p:nvSpPr>
          <p:cNvPr id="1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Buzzers are very small tweeters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OK at high frequencies but still low volume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Very poor at low frequencies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Volume vs frequency curve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External Solutions?</a:t>
            </a:r>
          </a:p>
        </p:txBody>
      </p:sp>
      <p:sp>
        <p:nvSpPr>
          <p:cNvPr id="19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I/O connector limitation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All 26-pins are either VGA digital, PS/2 or Power/Ground connections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Overcoming limitations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Could steal lower video bits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Sound with slightly disturb video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Green has 6 bits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Steal least significant bit from Red, Green and Blue</a:t>
            </a: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Calibri"/>
              </a:rPr>
              <a:t>Won’t affect video noticeably in the 2:2:2 Retro-computer case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"/>
              </a:rPr>
              <a:t>3-bit D/A</a:t>
            </a:r>
          </a:p>
        </p:txBody>
      </p:sp>
      <p:sp>
        <p:nvSpPr>
          <p:cNvPr id="19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Digitize sine wave</a:t>
            </a:r>
          </a:p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>
                <a:solidFill>
                  <a:srgbClr val="000000"/>
                </a:solidFill>
                <a:latin typeface="Calibri"/>
              </a:rPr>
              <a:t>Counter start/stop count</a:t>
            </a: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457200" y="609600"/>
            <a:ext cx="8229240" cy="5516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1" strike="noStrike" spc="-1" dirty="0" smtClean="0">
                <a:solidFill>
                  <a:srgbClr val="000000"/>
                </a:solidFill>
                <a:latin typeface="Calibri"/>
              </a:rPr>
              <a:t>Part One - Produce Sound on the Buzzer</a:t>
            </a:r>
            <a:endParaRPr lang="en-US" sz="3200" b="1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FPGA is clocked at 50 MHz </a:t>
            </a: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Way t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oo high for sound</a:t>
            </a: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Make a counter to create lower frequency</a:t>
            </a: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spc="-1" dirty="0" smtClean="0">
                <a:solidFill>
                  <a:srgbClr val="000000"/>
                </a:solidFill>
                <a:latin typeface="Calibri"/>
              </a:rPr>
              <a:t>16-bit counter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200240" lvl="2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MSB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= 50,000,000 / 2^16 = 762.93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Hz </a:t>
            </a:r>
          </a:p>
          <a:p>
            <a:pPr marL="1657440" lvl="3" indent="-28548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spc="-1" dirty="0" smtClean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2400" b="0" strike="noStrike" spc="-1" dirty="0" smtClean="0">
                <a:solidFill>
                  <a:srgbClr val="000000"/>
                </a:solidFill>
                <a:latin typeface="Calibri"/>
              </a:rPr>
              <a:t>n the audio range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Counting through all of the bits results in a symmetric 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waveform since there’s a full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count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2"/>
          <p:cNvSpPr/>
          <p:nvPr/>
        </p:nvSpPr>
        <p:spPr>
          <a:xfrm>
            <a:off x="3314880" y="1600200"/>
            <a:ext cx="1066320" cy="25905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16-bit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Up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Counter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3314880" y="4648320"/>
            <a:ext cx="1066320" cy="920160"/>
          </a:xfrm>
          <a:prstGeom prst="rect">
            <a:avLst/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50 MHz</a:t>
            </a: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FFFFFF"/>
                </a:solidFill>
                <a:latin typeface="Calibri"/>
              </a:rPr>
              <a:t>Clock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95" name="CustomShape 4"/>
          <p:cNvSpPr/>
          <p:nvPr/>
        </p:nvSpPr>
        <p:spPr>
          <a:xfrm flipV="1">
            <a:off x="3848040" y="3733560"/>
            <a:ext cx="360" cy="45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6" name="CustomShape 5"/>
          <p:cNvSpPr/>
          <p:nvPr/>
        </p:nvSpPr>
        <p:spPr>
          <a:xfrm>
            <a:off x="3848040" y="4237020"/>
            <a:ext cx="777600" cy="364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CLK50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7" name="CustomShape 6"/>
          <p:cNvSpPr/>
          <p:nvPr/>
        </p:nvSpPr>
        <p:spPr>
          <a:xfrm>
            <a:off x="4381560" y="2895480"/>
            <a:ext cx="1189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>
            <a:solidFill>
              <a:srgbClr val="4A7EBB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8" name="CustomShape 7"/>
          <p:cNvSpPr/>
          <p:nvPr/>
        </p:nvSpPr>
        <p:spPr>
          <a:xfrm>
            <a:off x="4497240" y="2570714"/>
            <a:ext cx="912960" cy="7058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 dirty="0" smtClean="0">
                <a:solidFill>
                  <a:srgbClr val="000000"/>
                </a:solidFill>
                <a:latin typeface="Calibri"/>
              </a:rPr>
              <a:t>MSB</a:t>
            </a: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latin typeface="Calibri"/>
              </a:rPr>
              <a:t>762 Hz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99" name="CustomShape 8"/>
          <p:cNvSpPr/>
          <p:nvPr/>
        </p:nvSpPr>
        <p:spPr>
          <a:xfrm>
            <a:off x="5730840" y="2582640"/>
            <a:ext cx="1447560" cy="63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Sound Out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to Buzzer</a:t>
            </a:r>
            <a:endParaRPr lang="en-US" sz="1800" b="0" strike="noStrike" spc="-1">
              <a:latin typeface="Arial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3844110" y="41904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Block Diagram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6" name="Picture 15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Shape 1"/>
          <p:cNvSpPr txBox="1"/>
          <p:nvPr/>
        </p:nvSpPr>
        <p:spPr>
          <a:xfrm>
            <a:off x="640080" y="1747800"/>
            <a:ext cx="7772400" cy="48054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600" b="1" strike="noStrike" spc="-1" dirty="0" smtClean="0">
                <a:latin typeface="Courier New"/>
              </a:rPr>
              <a:t>entity </a:t>
            </a:r>
            <a:r>
              <a:rPr lang="en-US" sz="1600" b="1" strike="noStrike" spc="-1" dirty="0">
                <a:latin typeface="Courier New"/>
              </a:rPr>
              <a:t>Counter16Bit is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port</a:t>
            </a:r>
            <a:r>
              <a:rPr lang="en-US" sz="1600" b="1" strike="noStrike" spc="-1" dirty="0" smtClean="0">
                <a:latin typeface="Courier New"/>
              </a:rPr>
              <a:t>(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pc="-1" dirty="0">
                <a:latin typeface="Courier New"/>
              </a:rPr>
              <a:t> </a:t>
            </a:r>
            <a:r>
              <a:rPr lang="en-US" sz="1600" b="1" spc="-1" dirty="0" smtClean="0">
                <a:latin typeface="Courier New"/>
              </a:rPr>
              <a:t> </a:t>
            </a:r>
            <a:r>
              <a:rPr lang="en-US" sz="1600" b="1" strike="noStrike" spc="-1" dirty="0" smtClean="0">
                <a:latin typeface="Courier New"/>
              </a:rPr>
              <a:t>clock: in </a:t>
            </a:r>
            <a:r>
              <a:rPr lang="en-US" sz="1600" b="1" strike="noStrike" spc="-1" dirty="0" err="1">
                <a:latin typeface="Courier New"/>
              </a:rPr>
              <a:t>std_logic</a:t>
            </a:r>
            <a:r>
              <a:rPr lang="en-US" sz="1600" b="1" strike="noStrike" spc="-1" dirty="0">
                <a:latin typeface="Courier New"/>
              </a:rPr>
              <a:t>;	</a:t>
            </a:r>
            <a:r>
              <a:rPr lang="en-US" sz="1600" b="1" strike="noStrike" spc="-1" dirty="0" smtClean="0">
                <a:latin typeface="Courier New"/>
              </a:rPr>
              <a:t> -- </a:t>
            </a:r>
            <a:r>
              <a:rPr lang="en-US" sz="1600" b="1" strike="noStrike" spc="-1" dirty="0">
                <a:latin typeface="Courier New"/>
              </a:rPr>
              <a:t>50 MHz clock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pc="-1" dirty="0">
                <a:latin typeface="Courier New"/>
              </a:rPr>
              <a:t> </a:t>
            </a:r>
            <a:r>
              <a:rPr lang="en-US" sz="1600" b="1" spc="-1" dirty="0" smtClean="0">
                <a:latin typeface="Courier New"/>
              </a:rPr>
              <a:t> </a:t>
            </a:r>
            <a:r>
              <a:rPr lang="en-US" sz="1600" b="1" strike="noStrike" spc="-1" dirty="0" smtClean="0">
                <a:latin typeface="Courier New"/>
              </a:rPr>
              <a:t>Q</a:t>
            </a:r>
            <a:r>
              <a:rPr lang="en-US" sz="1600" b="1" strike="noStrike" spc="-1" dirty="0">
                <a:latin typeface="Courier New"/>
              </a:rPr>
              <a:t>:	</a:t>
            </a:r>
            <a:r>
              <a:rPr lang="en-US" sz="1600" b="1" strike="noStrike" spc="-1" dirty="0" smtClean="0">
                <a:latin typeface="Courier New"/>
              </a:rPr>
              <a:t>  out </a:t>
            </a:r>
            <a:r>
              <a:rPr lang="en-US" sz="1600" b="1" strike="noStrike" spc="-1" dirty="0" err="1" smtClean="0">
                <a:latin typeface="Courier New"/>
              </a:rPr>
              <a:t>std_logic</a:t>
            </a:r>
            <a:r>
              <a:rPr lang="en-US" sz="1600" b="1" strike="noStrike" spc="-1" dirty="0" smtClean="0">
                <a:latin typeface="Courier New"/>
              </a:rPr>
              <a:t> -- </a:t>
            </a:r>
            <a:r>
              <a:rPr lang="en-US" sz="1600" b="1" strike="noStrike" spc="-1" dirty="0">
                <a:latin typeface="Courier New"/>
              </a:rPr>
              <a:t>Most </a:t>
            </a:r>
            <a:r>
              <a:rPr lang="en-US" sz="1600" b="1" strike="noStrike" spc="-1" dirty="0" err="1">
                <a:latin typeface="Courier New"/>
              </a:rPr>
              <a:t>Signif</a:t>
            </a:r>
            <a:r>
              <a:rPr lang="en-US" sz="1600" b="1" strike="noStrike" spc="-1" dirty="0">
                <a:latin typeface="Courier New"/>
              </a:rPr>
              <a:t> Bit of counter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);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end Counter16Bit;</a:t>
            </a:r>
            <a:endParaRPr lang="en-US" sz="1600" b="0" strike="noStrike" spc="-1" dirty="0">
              <a:latin typeface="Arial"/>
            </a:endParaRPr>
          </a:p>
          <a:p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architecture </a:t>
            </a:r>
            <a:r>
              <a:rPr lang="en-US" sz="1600" b="1" strike="noStrike" spc="-1" dirty="0" err="1">
                <a:latin typeface="Courier New"/>
              </a:rPr>
              <a:t>behv</a:t>
            </a:r>
            <a:r>
              <a:rPr lang="en-US" sz="1600" b="1" strike="noStrike" spc="-1" dirty="0">
                <a:latin typeface="Courier New"/>
              </a:rPr>
              <a:t> of Counter16Bit </a:t>
            </a:r>
            <a:r>
              <a:rPr lang="en-US" sz="1600" b="1" strike="noStrike" spc="-1" dirty="0" smtClean="0">
                <a:latin typeface="Courier New"/>
              </a:rPr>
              <a:t>is</a:t>
            </a:r>
            <a:endParaRPr lang="en-US" sz="1600" spc="-1" dirty="0">
              <a:latin typeface="Arial"/>
            </a:endParaRPr>
          </a:p>
          <a:p>
            <a:r>
              <a:rPr lang="en-US" sz="1600" b="1" strike="noStrike" spc="-1" dirty="0">
                <a:latin typeface="Arial"/>
              </a:rPr>
              <a:t> </a:t>
            </a:r>
            <a:r>
              <a:rPr lang="en-US" sz="1600" b="1" strike="noStrike" spc="-1" dirty="0" smtClean="0">
                <a:latin typeface="Arial"/>
              </a:rPr>
              <a:t> </a:t>
            </a:r>
            <a:r>
              <a:rPr lang="en-US" sz="1600" b="1" strike="noStrike" spc="-1" dirty="0" smtClean="0">
                <a:latin typeface="Courier New"/>
              </a:rPr>
              <a:t>signal </a:t>
            </a:r>
            <a:r>
              <a:rPr lang="en-US" sz="1600" b="1" strike="noStrike" spc="-1" dirty="0" err="1">
                <a:latin typeface="Courier New"/>
              </a:rPr>
              <a:t>Pre_Q</a:t>
            </a:r>
            <a:r>
              <a:rPr lang="en-US" sz="1600" b="1" strike="noStrike" spc="-1" dirty="0">
                <a:latin typeface="Courier New"/>
              </a:rPr>
              <a:t>: </a:t>
            </a:r>
            <a:r>
              <a:rPr lang="en-US" sz="1600" b="1" strike="noStrike" spc="-1" dirty="0" err="1">
                <a:latin typeface="Courier New"/>
              </a:rPr>
              <a:t>std_logic_vector</a:t>
            </a:r>
            <a:r>
              <a:rPr lang="en-US" sz="1600" b="1" strike="noStrike" spc="-1" dirty="0">
                <a:latin typeface="Courier New"/>
              </a:rPr>
              <a:t>(15 </a:t>
            </a:r>
            <a:r>
              <a:rPr lang="en-US" sz="1600" b="1" strike="noStrike" spc="-1" dirty="0" err="1">
                <a:latin typeface="Courier New"/>
              </a:rPr>
              <a:t>downto</a:t>
            </a:r>
            <a:r>
              <a:rPr lang="en-US" sz="1600" b="1" strike="noStrike" spc="-1" dirty="0">
                <a:latin typeface="Courier New"/>
              </a:rPr>
              <a:t> 0);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 smtClean="0">
                <a:latin typeface="Courier New"/>
              </a:rPr>
              <a:t>  process(clock</a:t>
            </a:r>
            <a:r>
              <a:rPr lang="en-US" sz="1600" b="1" strike="noStrike" spc="-1" dirty="0">
                <a:latin typeface="Courier New"/>
              </a:rPr>
              <a:t>, </a:t>
            </a:r>
            <a:r>
              <a:rPr lang="en-US" sz="1600" b="1" strike="noStrike" spc="-1" dirty="0" err="1" smtClean="0">
                <a:latin typeface="Courier New"/>
              </a:rPr>
              <a:t>Pre_Q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pc="-1" dirty="0">
                <a:latin typeface="Courier New"/>
              </a:rPr>
              <a:t> </a:t>
            </a:r>
            <a:r>
              <a:rPr lang="en-US" sz="1600" b="1" spc="-1" dirty="0" smtClean="0">
                <a:latin typeface="Courier New"/>
              </a:rPr>
              <a:t> </a:t>
            </a:r>
            <a:r>
              <a:rPr lang="en-US" sz="1600" b="1" strike="noStrike" spc="-1" dirty="0" smtClean="0">
                <a:latin typeface="Courier New"/>
              </a:rPr>
              <a:t>begin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 smtClean="0">
                <a:latin typeface="Courier New"/>
              </a:rPr>
              <a:t>    if </a:t>
            </a:r>
            <a:r>
              <a:rPr lang="en-US" sz="1600" b="1" strike="noStrike" spc="-1" dirty="0" err="1">
                <a:latin typeface="Courier New"/>
              </a:rPr>
              <a:t>rising_edge</a:t>
            </a:r>
            <a:r>
              <a:rPr lang="en-US" sz="1600" b="1" strike="noStrike" spc="-1" dirty="0">
                <a:latin typeface="Courier New"/>
              </a:rPr>
              <a:t>(clock) then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 smtClean="0">
                <a:latin typeface="Courier New"/>
              </a:rPr>
              <a:t>      </a:t>
            </a:r>
            <a:r>
              <a:rPr lang="en-US" sz="1600" b="1" strike="noStrike" spc="-1" dirty="0" err="1" smtClean="0">
                <a:latin typeface="Courier New"/>
              </a:rPr>
              <a:t>Pre_Q</a:t>
            </a:r>
            <a:r>
              <a:rPr lang="en-US" sz="1600" b="1" strike="noStrike" spc="-1" dirty="0" smtClean="0">
                <a:latin typeface="Courier New"/>
              </a:rPr>
              <a:t> </a:t>
            </a:r>
            <a:r>
              <a:rPr lang="en-US" sz="1600" b="1" strike="noStrike" spc="-1" dirty="0">
                <a:latin typeface="Courier New"/>
              </a:rPr>
              <a:t>&lt;= </a:t>
            </a:r>
            <a:r>
              <a:rPr lang="en-US" sz="1600" b="1" strike="noStrike" spc="-1" dirty="0" err="1">
                <a:latin typeface="Courier New"/>
              </a:rPr>
              <a:t>Pre_Q</a:t>
            </a:r>
            <a:r>
              <a:rPr lang="en-US" sz="1600" b="1" strike="noStrike" spc="-1" dirty="0">
                <a:latin typeface="Courier New"/>
              </a:rPr>
              <a:t> + 1;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 smtClean="0">
                <a:latin typeface="Courier New"/>
              </a:rPr>
              <a:t>    end if;</a:t>
            </a:r>
            <a:endParaRPr lang="en-US" sz="1600" spc="-1" dirty="0">
              <a:latin typeface="Arial"/>
            </a:endParaRPr>
          </a:p>
          <a:p>
            <a:r>
              <a:rPr lang="en-US" sz="1600" b="1" strike="noStrike" spc="-1" dirty="0">
                <a:latin typeface="Arial"/>
              </a:rPr>
              <a:t> </a:t>
            </a:r>
            <a:r>
              <a:rPr lang="en-US" sz="1600" b="1" strike="noStrike" spc="-1" dirty="0" smtClean="0">
                <a:latin typeface="Arial"/>
              </a:rPr>
              <a:t>   </a:t>
            </a:r>
            <a:r>
              <a:rPr lang="en-US" sz="1600" b="1" strike="noStrike" spc="-1" dirty="0" smtClean="0">
                <a:latin typeface="Courier New"/>
              </a:rPr>
              <a:t>end </a:t>
            </a:r>
            <a:r>
              <a:rPr lang="en-US" sz="1600" b="1" strike="noStrike" spc="-1" dirty="0">
                <a:latin typeface="Courier New"/>
              </a:rPr>
              <a:t>process;	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 smtClean="0">
                <a:latin typeface="Courier New"/>
              </a:rPr>
              <a:t>  Q </a:t>
            </a:r>
            <a:r>
              <a:rPr lang="en-US" sz="1600" b="1" strike="noStrike" spc="-1" dirty="0">
                <a:latin typeface="Courier New"/>
              </a:rPr>
              <a:t>&lt;= </a:t>
            </a:r>
            <a:r>
              <a:rPr lang="en-US" sz="1600" b="1" strike="noStrike" spc="-1" dirty="0" err="1">
                <a:latin typeface="Courier New"/>
              </a:rPr>
              <a:t>Pre_Q</a:t>
            </a:r>
            <a:r>
              <a:rPr lang="en-US" sz="1600" b="1" strike="noStrike" spc="-1" dirty="0">
                <a:latin typeface="Courier New"/>
              </a:rPr>
              <a:t>(15</a:t>
            </a:r>
            <a:r>
              <a:rPr lang="en-US" sz="1600" b="1" strike="noStrike" spc="-1" dirty="0" smtClean="0">
                <a:latin typeface="Courier New"/>
              </a:rPr>
              <a:t>);</a:t>
            </a:r>
            <a:r>
              <a:rPr lang="en-US" sz="1600" b="1" spc="-1" dirty="0">
                <a:latin typeface="Courier New"/>
              </a:rPr>
              <a:t> </a:t>
            </a:r>
            <a:r>
              <a:rPr lang="en-US" sz="1600" b="1" spc="-1" dirty="0" smtClean="0">
                <a:latin typeface="Courier New"/>
              </a:rPr>
              <a:t>-- </a:t>
            </a:r>
            <a:r>
              <a:rPr lang="en-US" sz="1600" b="1" strike="noStrike" spc="-1" dirty="0" smtClean="0">
                <a:latin typeface="Courier New"/>
              </a:rPr>
              <a:t>MSB </a:t>
            </a:r>
            <a:r>
              <a:rPr lang="en-US" sz="1600" b="1" strike="noStrike" spc="-1" dirty="0">
                <a:latin typeface="Courier New"/>
              </a:rPr>
              <a:t>of counter goes out</a:t>
            </a:r>
            <a:endParaRPr lang="en-US" sz="1600" b="0" strike="noStrike" spc="-1" dirty="0">
              <a:latin typeface="Arial"/>
            </a:endParaRPr>
          </a:p>
          <a:p>
            <a:r>
              <a:rPr lang="en-US" sz="1600" b="1" strike="noStrike" spc="-1" dirty="0">
                <a:latin typeface="Courier New"/>
              </a:rPr>
              <a:t>end </a:t>
            </a:r>
            <a:r>
              <a:rPr lang="en-US" sz="1600" b="1" strike="noStrike" spc="-1" dirty="0" err="1">
                <a:latin typeface="Courier New"/>
              </a:rPr>
              <a:t>behv</a:t>
            </a:r>
            <a:r>
              <a:rPr lang="en-US" sz="1600" b="1" strike="noStrike" spc="-1" dirty="0" smtClean="0">
                <a:latin typeface="Courier New"/>
              </a:rPr>
              <a:t>;</a:t>
            </a:r>
            <a:endParaRPr lang="en-US" sz="1600" spc="-1" dirty="0">
              <a:latin typeface="Courier New"/>
            </a:endParaRPr>
          </a:p>
          <a:p>
            <a:endParaRPr lang="en-US" sz="1400" b="0" strike="noStrike" spc="-1" dirty="0">
              <a:latin typeface="Arial"/>
            </a:endParaRPr>
          </a:p>
        </p:txBody>
      </p:sp>
      <p:sp>
        <p:nvSpPr>
          <p:cNvPr id="107" name="TextShape 2"/>
          <p:cNvSpPr txBox="1"/>
          <p:nvPr/>
        </p:nvSpPr>
        <p:spPr>
          <a:xfrm>
            <a:off x="45756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 smtClean="0">
                <a:solidFill>
                  <a:srgbClr val="000000"/>
                </a:solidFill>
                <a:latin typeface="Calibri"/>
              </a:rPr>
              <a:t>Counter16 VHDL Code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2"/>
          <p:cNvSpPr txBox="1"/>
          <p:nvPr/>
        </p:nvSpPr>
        <p:spPr>
          <a:xfrm>
            <a:off x="457200" y="609600"/>
            <a:ext cx="8229240" cy="55161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3080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Code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: </a:t>
            </a:r>
            <a:r>
              <a:rPr lang="en-US" sz="2800" b="0" strike="noStrike" spc="-1" dirty="0" smtClean="0">
                <a:solidFill>
                  <a:srgbClr val="000000"/>
                </a:solidFill>
                <a:latin typeface="Calibri"/>
              </a:rPr>
              <a:t>Counter16Bit.vhd at: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800280" lvl="1" indent="-342720">
              <a:spcBef>
                <a:spcPts val="1417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https://github.com/douggilliland/MultiComp/tree/master/MultiComp%20(VHDL%20Template)/Components/SoundGen</a:t>
            </a:r>
          </a:p>
        </p:txBody>
      </p:sp>
      <p:pic>
        <p:nvPicPr>
          <p:cNvPr id="4" name="Picture 3" descr="C:\Users\dgilliland\Documents\GitHub\lb-corporate-Identity\lb-logos\logo-135p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5410200"/>
            <a:ext cx="1285875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39192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2043</Words>
  <Application>Microsoft Office PowerPoint</Application>
  <PresentationFormat>On-screen Show (4:3)</PresentationFormat>
  <Paragraphs>521</Paragraphs>
  <Slides>58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58</vt:i4>
      </vt:variant>
    </vt:vector>
  </HeadingPairs>
  <TitlesOfParts>
    <vt:vector size="60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Sound Generator</dc:title>
  <dc:creator>Gilliland, Doug</dc:creator>
  <cp:lastModifiedBy>Gilliland, Doug</cp:lastModifiedBy>
  <cp:revision>74</cp:revision>
  <dcterms:created xsi:type="dcterms:W3CDTF">2019-04-22T12:05:50Z</dcterms:created>
  <dcterms:modified xsi:type="dcterms:W3CDTF">2019-04-23T20:19:14Z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HP Inc.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3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23</vt:i4>
  </property>
</Properties>
</file>