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5" r:id="rId4"/>
    <p:sldId id="277" r:id="rId5"/>
    <p:sldId id="274" r:id="rId6"/>
    <p:sldId id="276" r:id="rId7"/>
    <p:sldId id="278" r:id="rId8"/>
    <p:sldId id="257" r:id="rId9"/>
    <p:sldId id="272" r:id="rId10"/>
    <p:sldId id="270" r:id="rId11"/>
    <p:sldId id="271" r:id="rId12"/>
    <p:sldId id="258" r:id="rId13"/>
    <p:sldId id="259" r:id="rId14"/>
    <p:sldId id="264" r:id="rId15"/>
    <p:sldId id="263" r:id="rId16"/>
    <p:sldId id="262" r:id="rId17"/>
    <p:sldId id="260" r:id="rId18"/>
    <p:sldId id="261" r:id="rId19"/>
    <p:sldId id="265" r:id="rId20"/>
    <p:sldId id="267" r:id="rId21"/>
    <p:sldId id="266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1DD5-BBF4-47E0-8059-373EC95119BA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444F8-DF4C-4923-A11B-C9998A9E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4F8-DF4C-4923-A11B-C9998A9E34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4F8-DF4C-4923-A11B-C9998A9E34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444F8-DF4C-4923-A11B-C9998A9E34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VHDL Sound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</a:t>
            </a:r>
            <a:r>
              <a:rPr lang="en-US" dirty="0" smtClean="0"/>
              <a:t>Cut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Most Significant </a:t>
            </a:r>
            <a:r>
              <a:rPr lang="en-US" dirty="0" smtClean="0"/>
              <a:t>Bit </a:t>
            </a:r>
            <a:r>
              <a:rPr lang="en-US" dirty="0"/>
              <a:t>as output </a:t>
            </a:r>
            <a:r>
              <a:rPr lang="en-US" dirty="0" smtClean="0"/>
              <a:t>is asymmetric</a:t>
            </a:r>
            <a:endParaRPr lang="en-US" dirty="0"/>
          </a:p>
          <a:p>
            <a:pPr lvl="1"/>
            <a:r>
              <a:rPr lang="en-US" dirty="0" smtClean="0"/>
              <a:t>MSB symmetry </a:t>
            </a:r>
            <a:r>
              <a:rPr lang="en-US" dirty="0"/>
              <a:t>is (131072-74032)/262,144 = 22% low/78% </a:t>
            </a:r>
            <a:r>
              <a:rPr lang="en-US" dirty="0" smtClean="0"/>
              <a:t>high</a:t>
            </a:r>
          </a:p>
          <a:p>
            <a:pPr lvl="1"/>
            <a:r>
              <a:rPr lang="en-US" dirty="0" smtClean="0"/>
              <a:t>Desirable </a:t>
            </a:r>
            <a:r>
              <a:rPr lang="en-US" dirty="0"/>
              <a:t>is 50%/50% symmetry</a:t>
            </a:r>
          </a:p>
          <a:p>
            <a:r>
              <a:rPr lang="en-US" dirty="0" smtClean="0"/>
              <a:t>Get symmetry by putting a Toggle Flip Flop on the Terminal Count</a:t>
            </a:r>
          </a:p>
          <a:p>
            <a:pPr lvl="1"/>
            <a:r>
              <a:rPr lang="en-US" dirty="0" smtClean="0"/>
              <a:t>Requires a bit for FF, but one less counter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Output to I/O 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LSB of the VGA output for testing</a:t>
            </a:r>
          </a:p>
          <a:p>
            <a:r>
              <a:rPr lang="en-US" dirty="0" smtClean="0"/>
              <a:t>These FPGA </a:t>
            </a:r>
            <a:r>
              <a:rPr lang="en-US" dirty="0" err="1" smtClean="0"/>
              <a:t>retrocomputers</a:t>
            </a:r>
            <a:r>
              <a:rPr lang="en-US" dirty="0" smtClean="0"/>
              <a:t> use 2:2:2 (R:G:B) outputs to resistor networks</a:t>
            </a:r>
          </a:p>
          <a:p>
            <a:r>
              <a:rPr lang="en-US" dirty="0" smtClean="0"/>
              <a:t>Lowest bit shouldn’t be “missed” in this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0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same long counter chain</a:t>
            </a:r>
          </a:p>
          <a:p>
            <a:r>
              <a:rPr lang="en-US" dirty="0" smtClean="0"/>
              <a:t>Don’t do a pre-load (do full range count)</a:t>
            </a:r>
          </a:p>
          <a:p>
            <a:r>
              <a:rPr lang="en-US" dirty="0" smtClean="0"/>
              <a:t>Use mux to select counter output bits</a:t>
            </a:r>
          </a:p>
          <a:p>
            <a:r>
              <a:rPr lang="en-US" dirty="0" smtClean="0"/>
              <a:t>Control select mux with register from CPU</a:t>
            </a:r>
          </a:p>
          <a:p>
            <a:r>
              <a:rPr lang="en-US" dirty="0" smtClean="0"/>
              <a:t>Only allows 2X frequencies</a:t>
            </a:r>
          </a:p>
          <a:p>
            <a:pPr lvl="1"/>
            <a:r>
              <a:rPr lang="en-US" dirty="0" smtClean="0"/>
              <a:t>50,000,000 MHz / 262,144 = 190.7 Hz</a:t>
            </a:r>
          </a:p>
          <a:p>
            <a:pPr lvl="1"/>
            <a:r>
              <a:rPr lang="en-US" dirty="0" smtClean="0"/>
              <a:t>2x = 381.4 Hz, 4X = 762.9 Hz, 8X = 1,525.h Hz</a:t>
            </a:r>
          </a:p>
        </p:txBody>
      </p:sp>
    </p:spTree>
    <p:extLst>
      <p:ext uri="{BB962C8B-B14F-4D97-AF65-F5344CB8AC3E}">
        <p14:creationId xmlns:p14="http://schemas.microsoft.com/office/powerpoint/2010/main" val="117564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Cut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 on keyboards</a:t>
            </a:r>
          </a:p>
          <a:p>
            <a:pPr lvl="1"/>
            <a:r>
              <a:rPr lang="en-US" dirty="0" smtClean="0"/>
              <a:t>190.7 Hz = ~ G3</a:t>
            </a:r>
          </a:p>
          <a:p>
            <a:pPr lvl="1"/>
            <a:r>
              <a:rPr lang="en-US" dirty="0" smtClean="0"/>
              <a:t>381.4 Hz = ~ G4 (above middle C)</a:t>
            </a:r>
          </a:p>
          <a:p>
            <a:pPr lvl="1"/>
            <a:r>
              <a:rPr lang="en-US" dirty="0" smtClean="0"/>
              <a:t>762.9 Hz = ~ G5 (next up)</a:t>
            </a:r>
          </a:p>
          <a:p>
            <a:pPr lvl="1"/>
            <a:r>
              <a:rPr lang="en-US" dirty="0" smtClean="0"/>
              <a:t>1,525.h Hz = ~ G6 (next up)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Cut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0261" y="2045411"/>
            <a:ext cx="1066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18-bit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6214" y="2045411"/>
            <a:ext cx="762000" cy="92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4:1</a:t>
            </a:r>
          </a:p>
          <a:p>
            <a:pPr algn="ctr"/>
            <a:r>
              <a:rPr lang="en-US" dirty="0" smtClean="0"/>
              <a:t>Mux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0261" y="5093411"/>
            <a:ext cx="1066800" cy="92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 MHz</a:t>
            </a:r>
          </a:p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9661" y="2045411"/>
            <a:ext cx="1066800" cy="92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Toggle</a:t>
            </a:r>
          </a:p>
          <a:p>
            <a:pPr algn="ctr"/>
            <a:r>
              <a:rPr lang="en-US" dirty="0" smtClean="0"/>
              <a:t>F-F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3288" y="2045411"/>
            <a:ext cx="685800" cy="92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Latch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13661" y="2035992"/>
            <a:ext cx="1066800" cy="92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035993"/>
            <a:ext cx="585627" cy="92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23827" y="2343788"/>
            <a:ext cx="47946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589088" y="2343788"/>
            <a:ext cx="47946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156753" y="2353207"/>
            <a:ext cx="47946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5398214" y="2505608"/>
            <a:ext cx="4914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9" idx="1"/>
          </p:cNvCxnSpPr>
          <p:nvPr/>
        </p:nvCxnSpPr>
        <p:spPr>
          <a:xfrm flipV="1">
            <a:off x="6956461" y="2496189"/>
            <a:ext cx="457200" cy="9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4" idx="2"/>
          </p:cNvCxnSpPr>
          <p:nvPr/>
        </p:nvCxnSpPr>
        <p:spPr>
          <a:xfrm flipV="1">
            <a:off x="3603661" y="4636211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counter</a:t>
            </a:r>
          </a:p>
          <a:p>
            <a:r>
              <a:rPr lang="en-US" dirty="0" smtClean="0"/>
              <a:t>Load counter with starting value</a:t>
            </a:r>
          </a:p>
          <a:p>
            <a:r>
              <a:rPr lang="en-US" dirty="0" smtClean="0"/>
              <a:t>Count from the value to terminal count</a:t>
            </a:r>
          </a:p>
          <a:p>
            <a:r>
              <a:rPr lang="en-US" dirty="0" smtClean="0"/>
              <a:t>Toggle the output every time terminal count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5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Cut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Loadable counter entity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entity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counterLoadable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is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port(	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clock:	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clear:  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loadVal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(7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soundOut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out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Q:	out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(18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counterLoadable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89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DDS to generate precise frequencies</a:t>
            </a:r>
          </a:p>
          <a:p>
            <a:r>
              <a:rPr lang="en-US" dirty="0" smtClean="0"/>
              <a:t>50,000,000 Hz clock is 20 </a:t>
            </a:r>
            <a:r>
              <a:rPr lang="en-US" dirty="0" err="1" smtClean="0"/>
              <a:t>nS</a:t>
            </a:r>
            <a:r>
              <a:rPr lang="en-US" dirty="0" smtClean="0"/>
              <a:t> accuracy</a:t>
            </a:r>
          </a:p>
          <a:p>
            <a:r>
              <a:rPr lang="en-US" dirty="0" smtClean="0"/>
              <a:t>12 notes per octave on a piano</a:t>
            </a:r>
          </a:p>
          <a:p>
            <a:r>
              <a:rPr lang="en-US" dirty="0" smtClean="0"/>
              <a:t>Every octave doubles the frequency</a:t>
            </a:r>
          </a:p>
        </p:txBody>
      </p:sp>
    </p:spTree>
    <p:extLst>
      <p:ext uri="{BB962C8B-B14F-4D97-AF65-F5344CB8AC3E}">
        <p14:creationId xmlns:p14="http://schemas.microsoft.com/office/powerpoint/2010/main" val="185605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Cut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“Fidelity”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 waves are very harsh</a:t>
            </a:r>
          </a:p>
          <a:p>
            <a:r>
              <a:rPr lang="en-US" dirty="0" smtClean="0"/>
              <a:t>Rising/falling edges have a lot of harmonics</a:t>
            </a:r>
          </a:p>
          <a:p>
            <a:r>
              <a:rPr lang="en-US" dirty="0" smtClean="0"/>
              <a:t>Need to soften the edges or make the steps smaller</a:t>
            </a:r>
          </a:p>
          <a:p>
            <a:r>
              <a:rPr lang="en-US" dirty="0" smtClean="0"/>
              <a:t>Smaller steps with the buzzer reduce the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7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Tone</a:t>
            </a:r>
          </a:p>
          <a:p>
            <a:r>
              <a:rPr lang="en-US" dirty="0" smtClean="0"/>
              <a:t>Ex:</a:t>
            </a:r>
          </a:p>
          <a:p>
            <a:pPr lvl="1"/>
            <a:r>
              <a:rPr lang="en-US" dirty="0" smtClean="0"/>
              <a:t>16-bit counter</a:t>
            </a:r>
          </a:p>
          <a:p>
            <a:pPr lvl="1"/>
            <a:r>
              <a:rPr lang="en-US" dirty="0" smtClean="0"/>
              <a:t>Clocked at 50 MHz</a:t>
            </a:r>
          </a:p>
          <a:p>
            <a:pPr lvl="1"/>
            <a:r>
              <a:rPr lang="en-US" dirty="0" smtClean="0"/>
              <a:t>MSB = 50,000,000 / 2^16 = 762.93 Hz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857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the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 options on the card for smoothing the sharp edges</a:t>
            </a:r>
          </a:p>
          <a:p>
            <a:r>
              <a:rPr lang="en-US" dirty="0" smtClean="0"/>
              <a:t>Reduce drive current from 8 mA?</a:t>
            </a:r>
          </a:p>
          <a:p>
            <a:r>
              <a:rPr lang="en-US" dirty="0" smtClean="0"/>
              <a:t>Buzzer has 100 ohm series resistor</a:t>
            </a:r>
          </a:p>
          <a:p>
            <a:r>
              <a:rPr lang="en-US" dirty="0" smtClean="0"/>
              <a:t>Buzzer impedance is </a:t>
            </a:r>
            <a:r>
              <a:rPr lang="en-US" dirty="0" smtClean="0">
                <a:solidFill>
                  <a:srgbClr val="FF0000"/>
                </a:solidFill>
              </a:rPr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8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the Buzzer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Buzzers are very small tweeters</a:t>
            </a:r>
          </a:p>
          <a:p>
            <a:r>
              <a:rPr lang="en-US" dirty="0" smtClean="0"/>
              <a:t>OK at high frequencies but still low volume</a:t>
            </a:r>
          </a:p>
          <a:p>
            <a:r>
              <a:rPr lang="en-US" dirty="0" smtClean="0"/>
              <a:t>Very poor at low frequencies</a:t>
            </a:r>
          </a:p>
          <a:p>
            <a:r>
              <a:rPr lang="en-US" dirty="0" smtClean="0"/>
              <a:t>Volume </a:t>
            </a:r>
            <a:r>
              <a:rPr lang="en-US" dirty="0" err="1" smtClean="0"/>
              <a:t>vs</a:t>
            </a:r>
            <a:r>
              <a:rPr lang="en-US" dirty="0" smtClean="0"/>
              <a:t> frequency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I/O connector limitation</a:t>
            </a:r>
          </a:p>
          <a:p>
            <a:pPr lvl="1"/>
            <a:r>
              <a:rPr lang="en-US" dirty="0" smtClean="0"/>
              <a:t>All 26-pins are either VGA digital, PS/2 or Power/Ground connections</a:t>
            </a:r>
          </a:p>
          <a:p>
            <a:pPr lvl="1"/>
            <a:r>
              <a:rPr lang="en-US" dirty="0" smtClean="0"/>
              <a:t>Overcoming limitations</a:t>
            </a:r>
          </a:p>
          <a:p>
            <a:pPr lvl="2"/>
            <a:r>
              <a:rPr lang="en-US" dirty="0" smtClean="0"/>
              <a:t>Could steal lower video bits</a:t>
            </a:r>
          </a:p>
          <a:p>
            <a:pPr lvl="2"/>
            <a:r>
              <a:rPr lang="en-US" dirty="0" smtClean="0"/>
              <a:t>Sound with slightly disturb video</a:t>
            </a:r>
          </a:p>
          <a:p>
            <a:pPr lvl="2"/>
            <a:r>
              <a:rPr lang="en-US" dirty="0" smtClean="0"/>
              <a:t>Green has 6 bits</a:t>
            </a:r>
          </a:p>
          <a:p>
            <a:pPr lvl="2"/>
            <a:r>
              <a:rPr lang="en-US" dirty="0" smtClean="0"/>
              <a:t>Steal least significant bit from Red, Green and Blue</a:t>
            </a:r>
          </a:p>
          <a:p>
            <a:pPr lvl="2"/>
            <a:r>
              <a:rPr lang="en-US" dirty="0" smtClean="0"/>
              <a:t>Won’t affect video noticeably in the 2:2:2 Retro-computer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45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3-bit D/A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Digitize sine wave</a:t>
            </a:r>
          </a:p>
          <a:p>
            <a:r>
              <a:rPr lang="en-US" dirty="0" smtClean="0"/>
              <a:t>Counter </a:t>
            </a:r>
            <a:r>
              <a:rPr lang="en-US" smtClean="0"/>
              <a:t>start/stop count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smtClean="0"/>
              <a:t>Cut (</a:t>
            </a:r>
            <a:r>
              <a:rPr lang="en-US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0261" y="1600200"/>
            <a:ext cx="1066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16-bit</a:t>
            </a:r>
            <a:endParaRPr lang="en-US" dirty="0" smtClean="0"/>
          </a:p>
          <a:p>
            <a:pPr algn="ctr"/>
            <a:r>
              <a:rPr lang="en-US" dirty="0" smtClean="0"/>
              <a:t>Up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0261" y="4648200"/>
            <a:ext cx="1066800" cy="92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 MHz</a:t>
            </a:r>
          </a:p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0"/>
            <a:endCxn id="4" idx="2"/>
          </p:cNvCxnSpPr>
          <p:nvPr/>
        </p:nvCxnSpPr>
        <p:spPr>
          <a:xfrm flipV="1">
            <a:off x="3603661" y="4191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03661" y="4278868"/>
            <a:ext cx="7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CLK50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37061" y="2895600"/>
            <a:ext cx="1189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13607" y="25364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86400" y="258257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 Out</a:t>
            </a:r>
          </a:p>
          <a:p>
            <a:r>
              <a:rPr lang="en-US" dirty="0" smtClean="0"/>
              <a:t>to Buzzer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3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Cut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No muting sound</a:t>
            </a:r>
          </a:p>
          <a:p>
            <a:pPr lvl="1"/>
            <a:r>
              <a:rPr lang="en-US" dirty="0" smtClean="0"/>
              <a:t>Fixed Frequency</a:t>
            </a:r>
          </a:p>
          <a:p>
            <a:pPr lvl="1"/>
            <a:r>
              <a:rPr lang="en-US" dirty="0" smtClean="0"/>
              <a:t>Square Wave sounds annoying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Add counter taps</a:t>
            </a:r>
          </a:p>
          <a:p>
            <a:pPr lvl="2"/>
            <a:r>
              <a:rPr lang="en-US" dirty="0" smtClean="0"/>
              <a:t>Select tap with control register</a:t>
            </a:r>
          </a:p>
        </p:txBody>
      </p:sp>
    </p:spTree>
    <p:extLst>
      <p:ext uri="{BB962C8B-B14F-4D97-AF65-F5344CB8AC3E}">
        <p14:creationId xmlns:p14="http://schemas.microsoft.com/office/powerpoint/2010/main" val="317216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</a:t>
            </a:r>
            <a:r>
              <a:rPr lang="en-US" dirty="0" smtClean="0"/>
              <a:t>Cut w/ Taps (</a:t>
            </a:r>
            <a:r>
              <a:rPr lang="en-US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9943" y="3451356"/>
            <a:ext cx="1066800" cy="94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18-bit</a:t>
            </a:r>
          </a:p>
          <a:p>
            <a:pPr algn="ctr"/>
            <a:r>
              <a:rPr lang="en-US" dirty="0" smtClean="0"/>
              <a:t>Up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9943" y="4788933"/>
            <a:ext cx="1066800" cy="92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 MHz</a:t>
            </a:r>
          </a:p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0"/>
            <a:endCxn id="4" idx="2"/>
          </p:cNvCxnSpPr>
          <p:nvPr/>
        </p:nvCxnSpPr>
        <p:spPr>
          <a:xfrm flipV="1">
            <a:off x="3123343" y="4394258"/>
            <a:ext cx="0" cy="39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3343" y="4419601"/>
            <a:ext cx="7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CLK50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723775" y="3269551"/>
            <a:ext cx="11896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00321" y="291035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913438" y="2956523"/>
            <a:ext cx="139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 Out</a:t>
            </a:r>
          </a:p>
          <a:p>
            <a:r>
              <a:rPr lang="en-US" dirty="0" smtClean="0"/>
              <a:t>to Buzzer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89943" y="2133601"/>
            <a:ext cx="1066800" cy="96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bits</a:t>
            </a:r>
          </a:p>
          <a:p>
            <a:pPr algn="ctr"/>
            <a:r>
              <a:rPr lang="en-US" dirty="0" smtClean="0"/>
              <a:t>Control</a:t>
            </a:r>
            <a:endParaRPr lang="en-US" dirty="0" smtClean="0"/>
          </a:p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29983" y="2133600"/>
            <a:ext cx="1066800" cy="965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110482" y="2470928"/>
            <a:ext cx="47946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661451" y="3759229"/>
            <a:ext cx="10090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3667444" y="2463828"/>
            <a:ext cx="100900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76453" y="2133601"/>
            <a:ext cx="1066800" cy="226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AND-OR</a:t>
            </a:r>
          </a:p>
          <a:p>
            <a:pPr algn="ctr"/>
            <a:r>
              <a:rPr lang="en-US" dirty="0" smtClean="0"/>
              <a:t>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6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Cut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Binary counter every bit is ½ or 2x the previous bit</a:t>
            </a:r>
          </a:p>
          <a:p>
            <a:pPr lvl="2"/>
            <a:r>
              <a:rPr lang="en-US" dirty="0"/>
              <a:t>This is one octave</a:t>
            </a:r>
          </a:p>
          <a:p>
            <a:pPr lvl="2"/>
            <a:r>
              <a:rPr lang="en-US" dirty="0"/>
              <a:t>Steps very small at low frequencies</a:t>
            </a:r>
          </a:p>
          <a:p>
            <a:pPr lvl="2"/>
            <a:r>
              <a:rPr lang="en-US"/>
              <a:t>Steps very big at higher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1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Square </a:t>
            </a:r>
            <a:r>
              <a:rPr lang="en-US" dirty="0" smtClean="0"/>
              <a:t>Wave output</a:t>
            </a:r>
          </a:p>
          <a:p>
            <a:r>
              <a:rPr lang="en-US" dirty="0" smtClean="0"/>
              <a:t>Fixed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Middle C is 261.6265 Hz</a:t>
            </a:r>
          </a:p>
          <a:p>
            <a:pPr lvl="1"/>
            <a:r>
              <a:rPr lang="en-US" dirty="0" smtClean="0"/>
              <a:t>50,000,000 </a:t>
            </a:r>
            <a:r>
              <a:rPr lang="en-US" dirty="0" err="1" smtClean="0"/>
              <a:t>clks</a:t>
            </a:r>
            <a:r>
              <a:rPr lang="en-US" dirty="0" smtClean="0"/>
              <a:t>/sec </a:t>
            </a:r>
            <a:r>
              <a:rPr lang="en-US" dirty="0" smtClean="0"/>
              <a:t>/ 261.6265 Hz = </a:t>
            </a:r>
            <a:r>
              <a:rPr lang="en-US" dirty="0" smtClean="0"/>
              <a:t>191,112.13 clocks</a:t>
            </a:r>
            <a:endParaRPr lang="en-US" dirty="0" smtClean="0"/>
          </a:p>
          <a:p>
            <a:pPr lvl="1"/>
            <a:r>
              <a:rPr lang="en-US" dirty="0" smtClean="0"/>
              <a:t>Next bit up - 2^18 = 262,144</a:t>
            </a:r>
            <a:endParaRPr lang="en-US" dirty="0" smtClean="0"/>
          </a:p>
          <a:p>
            <a:pPr lvl="1"/>
            <a:r>
              <a:rPr lang="en-US" dirty="0" smtClean="0"/>
              <a:t>Use an 18-bit counter</a:t>
            </a:r>
          </a:p>
          <a:p>
            <a:pPr lvl="2"/>
            <a:r>
              <a:rPr lang="en-US" dirty="0" smtClean="0"/>
              <a:t>Starting count = 262,144 </a:t>
            </a:r>
            <a:r>
              <a:rPr lang="en-US" dirty="0" smtClean="0"/>
              <a:t>– 191,112 = 72032</a:t>
            </a:r>
          </a:p>
          <a:p>
            <a:pPr lvl="3"/>
            <a:r>
              <a:rPr lang="en-US" dirty="0" smtClean="0"/>
              <a:t>0x11578 = 1 0001 0101 0111 1000</a:t>
            </a:r>
          </a:p>
          <a:p>
            <a:pPr lvl="2"/>
            <a:r>
              <a:rPr lang="en-US" dirty="0" smtClean="0"/>
              <a:t>Count up to Terminal </a:t>
            </a:r>
            <a:r>
              <a:rPr lang="en-US" dirty="0" smtClean="0"/>
              <a:t>Count and then reload </a:t>
            </a:r>
          </a:p>
          <a:p>
            <a:pPr lvl="1"/>
            <a:r>
              <a:rPr lang="en-US" dirty="0" smtClean="0"/>
              <a:t>Use Most Significant Counter bit as sound 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6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</a:t>
            </a:r>
            <a:r>
              <a:rPr lang="en-US" dirty="0" smtClean="0"/>
              <a:t>Cut (</a:t>
            </a:r>
            <a:r>
              <a:rPr lang="en-US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70261" y="2045411"/>
            <a:ext cx="1066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18-bit</a:t>
            </a:r>
          </a:p>
          <a:p>
            <a:pPr algn="ctr"/>
            <a:r>
              <a:rPr lang="en-US" dirty="0" smtClean="0"/>
              <a:t>Up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0261" y="5093411"/>
            <a:ext cx="1066800" cy="92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 MHz</a:t>
            </a:r>
          </a:p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0"/>
            <a:endCxn id="4" idx="2"/>
          </p:cNvCxnSpPr>
          <p:nvPr/>
        </p:nvCxnSpPr>
        <p:spPr>
          <a:xfrm flipV="1">
            <a:off x="3603661" y="4636211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156753" y="3188411"/>
            <a:ext cx="9486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5105400" y="2362200"/>
            <a:ext cx="1371600" cy="1295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Compar</a:t>
            </a:r>
            <a:r>
              <a:rPr lang="en-US" dirty="0" smtClean="0"/>
              <a:t>-</a:t>
            </a:r>
          </a:p>
          <a:p>
            <a:pPr algn="ctr"/>
            <a:r>
              <a:rPr lang="en-US" dirty="0" err="1" smtClean="0"/>
              <a:t>ator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267200" y="2514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1’s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477000" y="3012285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70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4" idx="0"/>
          </p:cNvCxnSpPr>
          <p:nvPr/>
        </p:nvCxnSpPr>
        <p:spPr>
          <a:xfrm>
            <a:off x="3603661" y="1524000"/>
            <a:ext cx="0" cy="521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62800" y="1524000"/>
            <a:ext cx="0" cy="151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603662" y="1524000"/>
            <a:ext cx="3559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41760" y="1695129"/>
            <a:ext cx="7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914400" y="3188411"/>
            <a:ext cx="215586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1xx..xx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44580" y="29464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Count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03661" y="4724079"/>
            <a:ext cx="77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CLK50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31076" y="4114800"/>
            <a:ext cx="23793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600254" y="3396413"/>
            <a:ext cx="0" cy="71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86400" y="37556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MSB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010400" y="380177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 Out</a:t>
            </a:r>
          </a:p>
          <a:p>
            <a:r>
              <a:rPr lang="en-US" dirty="0" smtClean="0"/>
              <a:t>to Buzzer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2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653</Words>
  <Application>Microsoft Office PowerPoint</Application>
  <PresentationFormat>On-screen Show (4:3)</PresentationFormat>
  <Paragraphs>174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VHDL Sound Generator</vt:lpstr>
      <vt:lpstr>First Cut</vt:lpstr>
      <vt:lpstr>First Cut (cont’d)</vt:lpstr>
      <vt:lpstr>First Cut (cont’d)</vt:lpstr>
      <vt:lpstr>Second Cut</vt:lpstr>
      <vt:lpstr>Second Cut w/ Taps (cont’d)</vt:lpstr>
      <vt:lpstr>Second Cut (Cont’d)</vt:lpstr>
      <vt:lpstr>Third Cut</vt:lpstr>
      <vt:lpstr>Third Cut (cont’d)</vt:lpstr>
      <vt:lpstr>Second Cut (Cont’d)</vt:lpstr>
      <vt:lpstr>Sending Output to I/O Pin</vt:lpstr>
      <vt:lpstr>Third Cut</vt:lpstr>
      <vt:lpstr>Third Cut (cont’d)</vt:lpstr>
      <vt:lpstr>Third Cut (cont’d)</vt:lpstr>
      <vt:lpstr>Fourth Cut</vt:lpstr>
      <vt:lpstr>Fourth Cut (cont’d)</vt:lpstr>
      <vt:lpstr>Fourth Cut</vt:lpstr>
      <vt:lpstr>Fourth Cut (cont’d)</vt:lpstr>
      <vt:lpstr>Improving “Fidelity”</vt:lpstr>
      <vt:lpstr>Smoothing the edges</vt:lpstr>
      <vt:lpstr>Characterizing the Buzzer</vt:lpstr>
      <vt:lpstr>External Solutions?</vt:lpstr>
      <vt:lpstr>3-bit D/A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Generator</dc:title>
  <dc:creator>Gilliland, Doug</dc:creator>
  <cp:lastModifiedBy>Gilliland, Doug</cp:lastModifiedBy>
  <cp:revision>16</cp:revision>
  <dcterms:created xsi:type="dcterms:W3CDTF">2019-04-22T12:05:50Z</dcterms:created>
  <dcterms:modified xsi:type="dcterms:W3CDTF">2019-04-22T21:12:22Z</dcterms:modified>
</cp:coreProperties>
</file>