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0" r:id="rId9"/>
    <p:sldId id="261" r:id="rId10"/>
    <p:sldId id="265" r:id="rId11"/>
    <p:sldId id="267" r:id="rId12"/>
    <p:sldId id="266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66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0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82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7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5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65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1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9524-B63F-4DB1-BA15-4957845100ED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67E3B-06B0-4C5D-B998-7490865F7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1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Sound Generator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46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Improving “Fidelity”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Square waves are very harsh</a:t>
            </a:r>
          </a:p>
          <a:p>
            <a:r>
              <a:rPr lang="en-US" dirty="0" smtClean="0"/>
              <a:t>Rising/falling edges have a lot of harmonics</a:t>
            </a:r>
          </a:p>
          <a:p>
            <a:r>
              <a:rPr lang="en-US" dirty="0" smtClean="0"/>
              <a:t>Need to soften the edges or make the steps smaller</a:t>
            </a:r>
          </a:p>
          <a:p>
            <a:r>
              <a:rPr lang="en-US" dirty="0" smtClean="0"/>
              <a:t>Smaller steps with the buzzer reduce the volume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7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Smoothing the edges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real options on the card for smoothing the sharp edges</a:t>
            </a:r>
          </a:p>
          <a:p>
            <a:r>
              <a:rPr lang="en-US" dirty="0" smtClean="0"/>
              <a:t>Reduce drive current from 8 mA?</a:t>
            </a:r>
          </a:p>
          <a:p>
            <a:r>
              <a:rPr lang="en-US" dirty="0" smtClean="0"/>
              <a:t>Buzzer has 100 ohm series resistor</a:t>
            </a:r>
          </a:p>
          <a:p>
            <a:r>
              <a:rPr lang="en-US" dirty="0" smtClean="0"/>
              <a:t>Buzzer impedance is </a:t>
            </a:r>
            <a:r>
              <a:rPr lang="en-US" dirty="0" smtClean="0">
                <a:solidFill>
                  <a:srgbClr val="FF0000"/>
                </a:solidFill>
              </a:rPr>
              <a:t>TBD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8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Characterizing the Buzzer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Buzzers are very small tweeters</a:t>
            </a:r>
          </a:p>
          <a:p>
            <a:r>
              <a:rPr lang="en-US" dirty="0" smtClean="0"/>
              <a:t>OK at high frequencies but still low volume</a:t>
            </a:r>
          </a:p>
          <a:p>
            <a:r>
              <a:rPr lang="en-US" dirty="0" smtClean="0"/>
              <a:t>Very poor at low frequencies</a:t>
            </a:r>
          </a:p>
          <a:p>
            <a:r>
              <a:rPr lang="en-US" dirty="0" smtClean="0"/>
              <a:t>Volume </a:t>
            </a:r>
            <a:r>
              <a:rPr lang="en-US" dirty="0" err="1" smtClean="0"/>
              <a:t>vs</a:t>
            </a:r>
            <a:r>
              <a:rPr lang="en-US" dirty="0" smtClean="0"/>
              <a:t> frequency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44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Solutions?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I/O connector limitation</a:t>
            </a:r>
          </a:p>
          <a:p>
            <a:pPr lvl="1"/>
            <a:r>
              <a:rPr lang="en-US" dirty="0" smtClean="0"/>
              <a:t>All 26-pins are either VGA digital, PS/2 or Power/Ground connections</a:t>
            </a:r>
          </a:p>
          <a:p>
            <a:pPr lvl="1"/>
            <a:r>
              <a:rPr lang="en-US" dirty="0" smtClean="0"/>
              <a:t>Overcoming limitations</a:t>
            </a:r>
          </a:p>
          <a:p>
            <a:pPr lvl="2"/>
            <a:r>
              <a:rPr lang="en-US" dirty="0" smtClean="0"/>
              <a:t>Could steal lower video bits</a:t>
            </a:r>
          </a:p>
          <a:p>
            <a:pPr lvl="2"/>
            <a:r>
              <a:rPr lang="en-US" dirty="0" smtClean="0"/>
              <a:t>Sound with slightly disturb video</a:t>
            </a:r>
          </a:p>
          <a:p>
            <a:pPr lvl="2"/>
            <a:r>
              <a:rPr lang="en-US" dirty="0" smtClean="0"/>
              <a:t>Green has 6 bits</a:t>
            </a:r>
          </a:p>
          <a:p>
            <a:pPr lvl="2"/>
            <a:r>
              <a:rPr lang="en-US" dirty="0" smtClean="0"/>
              <a:t>Steal least significant bit from Red, Green and Blue</a:t>
            </a:r>
          </a:p>
          <a:p>
            <a:pPr lvl="2"/>
            <a:r>
              <a:rPr lang="en-US" dirty="0" smtClean="0"/>
              <a:t>Won’t affect video noticeably in the 2:2:2 Retro-computer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44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3-bit D/A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Digitize sine wave</a:t>
            </a:r>
          </a:p>
          <a:p>
            <a:r>
              <a:rPr lang="en-US" dirty="0" smtClean="0"/>
              <a:t>Counter </a:t>
            </a:r>
            <a:r>
              <a:rPr lang="en-US" smtClean="0"/>
              <a:t>start/stop count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1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Square Wave at fixed frequency</a:t>
            </a:r>
          </a:p>
          <a:p>
            <a:pPr lvl="1"/>
            <a:r>
              <a:rPr lang="en-US" dirty="0" smtClean="0"/>
              <a:t>Middle C is 261.6265 Hz</a:t>
            </a:r>
          </a:p>
          <a:p>
            <a:pPr lvl="1"/>
            <a:r>
              <a:rPr lang="en-US" dirty="0" smtClean="0"/>
              <a:t>50,000,000 MHz / 261.6265 Hz = 191,112.13</a:t>
            </a:r>
          </a:p>
          <a:p>
            <a:pPr lvl="1"/>
            <a:r>
              <a:rPr lang="en-US" dirty="0" smtClean="0"/>
              <a:t>2^18 is 262,144</a:t>
            </a:r>
          </a:p>
          <a:p>
            <a:pPr lvl="1"/>
            <a:r>
              <a:rPr lang="en-US" dirty="0" smtClean="0"/>
              <a:t>Use an 18-bit counter</a:t>
            </a:r>
          </a:p>
          <a:p>
            <a:pPr lvl="2"/>
            <a:r>
              <a:rPr lang="en-US" dirty="0" smtClean="0"/>
              <a:t>Preload to 262,144 – 191,112 = 72032</a:t>
            </a:r>
          </a:p>
          <a:p>
            <a:pPr lvl="3"/>
            <a:r>
              <a:rPr lang="en-US" dirty="0" smtClean="0"/>
              <a:t>0x11578 = 1 0001 0101 0111 1000</a:t>
            </a:r>
          </a:p>
          <a:p>
            <a:pPr lvl="2"/>
            <a:r>
              <a:rPr lang="en-US" dirty="0" smtClean="0"/>
              <a:t>Count up to Terminal Count</a:t>
            </a:r>
          </a:p>
          <a:p>
            <a:pPr lvl="2"/>
            <a:r>
              <a:rPr lang="en-US" dirty="0" smtClean="0"/>
              <a:t>Use Most Significant bit as output</a:t>
            </a:r>
          </a:p>
          <a:p>
            <a:pPr lvl="3"/>
            <a:r>
              <a:rPr lang="en-US" dirty="0" smtClean="0"/>
              <a:t>Not symmetric, but “OK” for easy</a:t>
            </a:r>
          </a:p>
        </p:txBody>
      </p:sp>
    </p:spTree>
    <p:extLst>
      <p:ext uri="{BB962C8B-B14F-4D97-AF65-F5344CB8AC3E}">
        <p14:creationId xmlns:p14="http://schemas.microsoft.com/office/powerpoint/2010/main" val="31446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same long counter chain</a:t>
            </a:r>
          </a:p>
          <a:p>
            <a:r>
              <a:rPr lang="en-US" dirty="0" smtClean="0"/>
              <a:t>Don’t do a pre-load (do full range count)</a:t>
            </a:r>
          </a:p>
          <a:p>
            <a:r>
              <a:rPr lang="en-US" dirty="0" smtClean="0"/>
              <a:t>Use mux to select counter output bits</a:t>
            </a:r>
          </a:p>
          <a:p>
            <a:r>
              <a:rPr lang="en-US" dirty="0" smtClean="0"/>
              <a:t>Control select mux with register from CPU</a:t>
            </a:r>
          </a:p>
          <a:p>
            <a:r>
              <a:rPr lang="en-US" dirty="0" smtClean="0"/>
              <a:t>Only allows 2X frequencies</a:t>
            </a:r>
          </a:p>
          <a:p>
            <a:pPr lvl="1"/>
            <a:r>
              <a:rPr lang="en-US" dirty="0" smtClean="0"/>
              <a:t>50,000,000 MHz / 262,144 = 190.7 Hz</a:t>
            </a:r>
          </a:p>
          <a:p>
            <a:pPr lvl="1"/>
            <a:r>
              <a:rPr lang="en-US" dirty="0" smtClean="0"/>
              <a:t>2x = 381.4 Hz, 4X = 762.9 Hz, 8X = 1,525.h Hz</a:t>
            </a:r>
          </a:p>
        </p:txBody>
      </p:sp>
    </p:spTree>
    <p:extLst>
      <p:ext uri="{BB962C8B-B14F-4D97-AF65-F5344CB8AC3E}">
        <p14:creationId xmlns:p14="http://schemas.microsoft.com/office/powerpoint/2010/main" val="1175646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Cut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Sounds on keyboards</a:t>
            </a:r>
          </a:p>
          <a:p>
            <a:pPr lvl="1"/>
            <a:r>
              <a:rPr lang="en-US" dirty="0" smtClean="0"/>
              <a:t>190.7 Hz = ~ G3</a:t>
            </a:r>
          </a:p>
          <a:p>
            <a:pPr lvl="1"/>
            <a:r>
              <a:rPr lang="en-US" dirty="0" smtClean="0"/>
              <a:t>381.4 Hz = ~ G4 (above middle C)</a:t>
            </a:r>
          </a:p>
          <a:p>
            <a:pPr lvl="1"/>
            <a:r>
              <a:rPr lang="en-US" dirty="0" smtClean="0"/>
              <a:t>762.9 Hz = ~ G5 (next up)</a:t>
            </a:r>
          </a:p>
          <a:p>
            <a:pPr lvl="1"/>
            <a:r>
              <a:rPr lang="en-US" dirty="0" smtClean="0"/>
              <a:t>1,525.h Hz = ~ G6 (next up)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8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Cut (cont’d)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938373" y="2035992"/>
            <a:ext cx="7542088" cy="3977812"/>
            <a:chOff x="938373" y="2035992"/>
            <a:chExt cx="7542088" cy="3977812"/>
          </a:xfrm>
        </p:grpSpPr>
        <p:sp>
          <p:nvSpPr>
            <p:cNvPr id="4" name="Rectangle 3"/>
            <p:cNvSpPr/>
            <p:nvPr/>
          </p:nvSpPr>
          <p:spPr>
            <a:xfrm>
              <a:off x="3070261" y="2045411"/>
              <a:ext cx="1066800" cy="2590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18-bit</a:t>
              </a:r>
            </a:p>
            <a:p>
              <a:pPr algn="ctr"/>
              <a:r>
                <a:rPr lang="en-US" dirty="0" smtClean="0"/>
                <a:t>Counter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636214" y="2045411"/>
              <a:ext cx="762000" cy="92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4:1</a:t>
              </a:r>
            </a:p>
            <a:p>
              <a:pPr algn="ctr"/>
              <a:r>
                <a:rPr lang="en-US" dirty="0" smtClean="0"/>
                <a:t>Mux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70261" y="5093411"/>
              <a:ext cx="1066800" cy="92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50 MHz</a:t>
              </a:r>
            </a:p>
            <a:p>
              <a:pPr algn="ctr"/>
              <a:r>
                <a:rPr lang="en-US" dirty="0" smtClean="0"/>
                <a:t>Clock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889661" y="2045411"/>
              <a:ext cx="1066800" cy="92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Toggle</a:t>
              </a:r>
            </a:p>
            <a:p>
              <a:pPr algn="ctr"/>
              <a:r>
                <a:rPr lang="en-US" dirty="0" smtClean="0"/>
                <a:t>F-F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03461" y="2045411"/>
              <a:ext cx="685800" cy="92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</a:t>
              </a:r>
            </a:p>
            <a:p>
              <a:pPr algn="ctr"/>
              <a:r>
                <a:rPr lang="en-US" dirty="0" smtClean="0"/>
                <a:t>Latch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13661" y="2035992"/>
              <a:ext cx="1066800" cy="92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Buzzer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38373" y="2035993"/>
              <a:ext cx="585627" cy="920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CPU</a:t>
              </a:r>
              <a:endParaRPr lang="en-US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524000" y="2343788"/>
              <a:ext cx="47946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689261" y="2343788"/>
              <a:ext cx="47946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156753" y="2353207"/>
              <a:ext cx="47946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cxnSp>
          <p:nvCxnSpPr>
            <p:cNvPr id="16" name="Straight Arrow Connector 15"/>
            <p:cNvCxnSpPr>
              <a:stCxn id="5" idx="3"/>
              <a:endCxn id="7" idx="1"/>
            </p:cNvCxnSpPr>
            <p:nvPr/>
          </p:nvCxnSpPr>
          <p:spPr>
            <a:xfrm>
              <a:off x="5398214" y="2505608"/>
              <a:ext cx="491447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3"/>
              <a:endCxn id="9" idx="1"/>
            </p:cNvCxnSpPr>
            <p:nvPr/>
          </p:nvCxnSpPr>
          <p:spPr>
            <a:xfrm flipV="1">
              <a:off x="6956461" y="2496189"/>
              <a:ext cx="457200" cy="94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6" idx="0"/>
              <a:endCxn id="4" idx="2"/>
            </p:cNvCxnSpPr>
            <p:nvPr/>
          </p:nvCxnSpPr>
          <p:spPr>
            <a:xfrm flipV="1">
              <a:off x="3603661" y="4636211"/>
              <a:ext cx="0" cy="457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counter</a:t>
            </a:r>
          </a:p>
          <a:p>
            <a:r>
              <a:rPr lang="en-US" dirty="0" smtClean="0"/>
              <a:t>Load counter with starting value</a:t>
            </a:r>
          </a:p>
          <a:p>
            <a:r>
              <a:rPr lang="en-US" dirty="0" smtClean="0"/>
              <a:t>Count from the value to terminal count</a:t>
            </a:r>
          </a:p>
          <a:p>
            <a:r>
              <a:rPr lang="en-US" dirty="0" smtClean="0"/>
              <a:t>Toggle the output every time terminal count is reached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758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Cut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Loadable counter entity</a:t>
            </a:r>
          </a:p>
          <a:p>
            <a:endParaRPr lang="en-US" dirty="0" smtClean="0"/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entity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counterLoadable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is</a:t>
            </a:r>
          </a:p>
          <a:p>
            <a:pPr marL="400050" lvl="1" indent="0">
              <a:buNone/>
            </a:pP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port(	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clock:	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clear:  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loadVal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in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(7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0);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soundOut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: out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Q:	out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std_logic_vector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(18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downto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0)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counterLoadable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17898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DDS to generate precise frequencies</a:t>
            </a:r>
          </a:p>
          <a:p>
            <a:r>
              <a:rPr lang="en-US" dirty="0" smtClean="0"/>
              <a:t>50,000,000 Hz clock is 20 </a:t>
            </a:r>
            <a:r>
              <a:rPr lang="en-US" dirty="0" err="1" smtClean="0"/>
              <a:t>nS</a:t>
            </a:r>
            <a:r>
              <a:rPr lang="en-US" dirty="0" smtClean="0"/>
              <a:t> accuracy</a:t>
            </a:r>
          </a:p>
          <a:p>
            <a:r>
              <a:rPr lang="en-US" dirty="0" smtClean="0"/>
              <a:t>12 notes per octave on a piano</a:t>
            </a:r>
          </a:p>
          <a:p>
            <a:r>
              <a:rPr lang="en-US" dirty="0" smtClean="0"/>
              <a:t>Every octave doubles the frequency</a:t>
            </a:r>
          </a:p>
        </p:txBody>
      </p:sp>
    </p:spTree>
    <p:extLst>
      <p:ext uri="{BB962C8B-B14F-4D97-AF65-F5344CB8AC3E}">
        <p14:creationId xmlns:p14="http://schemas.microsoft.com/office/powerpoint/2010/main" val="185605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Cut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70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400</Words>
  <Application>Microsoft Office PowerPoint</Application>
  <PresentationFormat>On-screen Show (4:3)</PresentationFormat>
  <Paragraphs>93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Sound Generator</vt:lpstr>
      <vt:lpstr>First Cut</vt:lpstr>
      <vt:lpstr>Second Cut</vt:lpstr>
      <vt:lpstr>Second Cut (cont’d)</vt:lpstr>
      <vt:lpstr>Second Cut (cont’d)</vt:lpstr>
      <vt:lpstr>Third Cut</vt:lpstr>
      <vt:lpstr>Second Cut (cont’d)</vt:lpstr>
      <vt:lpstr>Third Cut</vt:lpstr>
      <vt:lpstr>Third Cut (cont’d)</vt:lpstr>
      <vt:lpstr>Improving “Fidelity”</vt:lpstr>
      <vt:lpstr>Smoothing the edges</vt:lpstr>
      <vt:lpstr>Characterizing the Buzzer</vt:lpstr>
      <vt:lpstr>External Solutions?</vt:lpstr>
      <vt:lpstr>3-bit D/A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Generator</dc:title>
  <dc:creator>Gilliland, Doug</dc:creator>
  <cp:lastModifiedBy>Gilliland, Doug</cp:lastModifiedBy>
  <cp:revision>6</cp:revision>
  <dcterms:created xsi:type="dcterms:W3CDTF">2019-04-22T12:05:50Z</dcterms:created>
  <dcterms:modified xsi:type="dcterms:W3CDTF">2019-04-22T14:27:22Z</dcterms:modified>
</cp:coreProperties>
</file>