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notesSlide18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CDA608E-931C-4DCD-9149-1011E1299932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0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F1F5B15-3EDA-4F5A-814D-6CD7AADFD1C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EA1B2B3-853D-4283-ACE7-22190BA186B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08D997D-0199-4B06-981F-3CBACD75BF4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331D4F1-1E1D-4CC8-A00C-DBC42AF5C93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4/22/19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7D8F662-A06F-4209-8718-2E6C99753DF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9BDD914-F802-4E53-95A0-721D1386E3E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4/22/19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DFE9D0A-CD31-4025-94C6-02801EE52CF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VHDL Sound Generator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First Cut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Result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Single tone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Mutable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Accurate (got the frequency expected)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Good Start!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Second Cut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Improvements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Add 2 extra counter bits (18-bit counter)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Route out three counter bits (Q17 downto Q15)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Add counter taps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Select tap with remaining control register bits (D5-D7)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will give us 3 tones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Select Q15, Q14, Q13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Expect frequencies of 248, 496, and 792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Second Cut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57560" y="16005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POKE 65492,48  (16 to turn on, 32 for tone)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POKE 65492,80 (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16 to turn on, 64 for tone)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POKE 65492,144 (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16 to turn on, 128 for tone)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POKE 65492,0 (to turn off)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Second Cut w/ Taps (cont’d)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2589840" y="3451320"/>
            <a:ext cx="1066320" cy="9424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18-bit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Up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Counter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2589840" y="4789080"/>
            <a:ext cx="1066320" cy="92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50 MHz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Clock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 flipV="1">
            <a:off x="3123360" y="3999240"/>
            <a:ext cx="360" cy="39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5"/>
          <p:cNvSpPr/>
          <p:nvPr/>
        </p:nvSpPr>
        <p:spPr>
          <a:xfrm>
            <a:off x="3123360" y="4419720"/>
            <a:ext cx="777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CLK50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6"/>
          <p:cNvSpPr/>
          <p:nvPr/>
        </p:nvSpPr>
        <p:spPr>
          <a:xfrm>
            <a:off x="5723640" y="3269520"/>
            <a:ext cx="1189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7"/>
          <p:cNvSpPr/>
          <p:nvPr/>
        </p:nvSpPr>
        <p:spPr>
          <a:xfrm>
            <a:off x="6000480" y="2910240"/>
            <a:ext cx="609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MSB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8"/>
          <p:cNvSpPr/>
          <p:nvPr/>
        </p:nvSpPr>
        <p:spPr>
          <a:xfrm>
            <a:off x="6913440" y="2956680"/>
            <a:ext cx="1392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Sound Out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to Buzzer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CustomShape 9"/>
          <p:cNvSpPr/>
          <p:nvPr/>
        </p:nvSpPr>
        <p:spPr>
          <a:xfrm>
            <a:off x="2589840" y="2133720"/>
            <a:ext cx="1066320" cy="96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N bits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Control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Register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10"/>
          <p:cNvSpPr/>
          <p:nvPr/>
        </p:nvSpPr>
        <p:spPr>
          <a:xfrm>
            <a:off x="1029960" y="2133720"/>
            <a:ext cx="1066320" cy="96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CPU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CustomShape 11"/>
          <p:cNvSpPr/>
          <p:nvPr/>
        </p:nvSpPr>
        <p:spPr>
          <a:xfrm>
            <a:off x="2110320" y="2471040"/>
            <a:ext cx="47916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12"/>
          <p:cNvSpPr/>
          <p:nvPr/>
        </p:nvSpPr>
        <p:spPr>
          <a:xfrm>
            <a:off x="3661560" y="3759120"/>
            <a:ext cx="100872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13"/>
          <p:cNvSpPr/>
          <p:nvPr/>
        </p:nvSpPr>
        <p:spPr>
          <a:xfrm>
            <a:off x="3667320" y="2463840"/>
            <a:ext cx="100872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14"/>
          <p:cNvSpPr/>
          <p:nvPr/>
        </p:nvSpPr>
        <p:spPr>
          <a:xfrm>
            <a:off x="4676400" y="2133720"/>
            <a:ext cx="1066320" cy="2260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AND-OR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Gates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Second Cut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In Microprocessor entity</a:t>
            </a:r>
            <a:endParaRPr b="0" lang="en-US" sz="1400" spc="-1" strike="noStrike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400" spc="-1" strike="noStrike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buzzCounter: entity work.Counter16Bit</a:t>
            </a:r>
            <a:endParaRPr b="0" lang="en-US" sz="1400" spc="-1" strike="noStrike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port map(</a:t>
            </a:r>
            <a:endParaRPr b="0" lang="en-US" sz="1400" spc="-1" strike="noStrike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clock =&gt; clk,</a:t>
            </a:r>
            <a:endParaRPr b="0" lang="en-US" sz="1400" spc="-1" strike="noStrike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selectTap =&gt; latchedBits(7 downto 5),</a:t>
            </a:r>
            <a:endParaRPr b="0" lang="en-US" sz="1400" spc="-1" strike="noStrike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Q =&gt; buzz</a:t>
            </a:r>
            <a:endParaRPr b="0" lang="en-US" sz="1400" spc="-1" strike="noStrike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n-US" sz="1400" spc="-1" strike="noStrike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400" spc="-1" strike="noStrike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400" spc="-1" strike="noStrike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400" spc="-1" strike="noStrike">
              <a:solidFill>
                <a:srgbClr val="000000"/>
              </a:solidFill>
              <a:latin typeface="Courier New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Second Cut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In Counter18Bit entity</a:t>
            </a:r>
            <a:endParaRPr b="0" lang="en-US" sz="1400" spc="-1" strike="noStrike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400" spc="-1" strike="noStrike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entity Counter18Bit is</a:t>
            </a:r>
            <a:endParaRPr b="0" lang="en-US" sz="1400" spc="-1" strike="noStrike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400" spc="-1" strike="noStrike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port(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n-US" sz="1400" spc="-1" strike="noStrike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clock: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in std_logic;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-- 50 MHz clock</a:t>
            </a:r>
            <a:endParaRPr b="0" lang="en-US" sz="1400" spc="-1" strike="noStrike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selectTap: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in std_logic_vector(2 downto 0);</a:t>
            </a:r>
            <a:endParaRPr b="0" lang="en-US" sz="1400" spc="-1" strike="noStrike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Q: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out std_logic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-- Most Signif Bit of counter</a:t>
            </a:r>
            <a:endParaRPr b="0" lang="en-US" sz="1400" spc="-1" strike="noStrike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n-US" sz="1400" spc="-1" strike="noStrike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end Counter18Bit;</a:t>
            </a:r>
            <a:endParaRPr b="0" lang="en-US" sz="1400" spc="-1" strike="noStrike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400" spc="-1" strike="noStrike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-- concurrent assignment statement</a:t>
            </a:r>
            <a:endParaRPr b="0" lang="en-US" sz="1400" spc="-1" strike="noStrike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Q &lt;= ((Pre_Q(15) and selectTap(2)) or (Pre_Q(16) and selectTap(1)) or (Pre_Q(17) and selectTap(0)));</a:t>
            </a:r>
            <a:endParaRPr b="0" lang="en-US" sz="1400" spc="-1" strike="noStrike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400" spc="-1" strike="noStrike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400" spc="-1" strike="noStrike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400" spc="-1" strike="noStrike">
              <a:solidFill>
                <a:srgbClr val="000000"/>
              </a:solidFill>
              <a:latin typeface="Courier New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Second Cut (Cont’d)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Limitations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Binary counter every bit is ½ or 2x the previous bit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is one octave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Steps very small at low frequencies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Steps very big at higher frequencies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Third Cut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Square Wave output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Fixed frequency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Middle C is 261.6265 Hz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50,000,000 clks/sec / 261.6265 Hz = 191,112.13 clocks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Next bit up - 2^18 = 262,144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 an 18-bit counter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Starting count = 262,144 – 191,112 = 72032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0x11578 = 1 0001 0101 0111 1000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Count up to Terminal Count and then reload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 Most Significant Counter bit as sound out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Third Cut (cont’d)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070440" y="2045520"/>
            <a:ext cx="1066320" cy="2590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18-bit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Up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Counter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070440" y="5093280"/>
            <a:ext cx="1066320" cy="92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50 MHz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Clock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 flipV="1">
            <a:off x="3603600" y="4178520"/>
            <a:ext cx="36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5"/>
          <p:cNvSpPr/>
          <p:nvPr/>
        </p:nvSpPr>
        <p:spPr>
          <a:xfrm>
            <a:off x="4156920" y="3188520"/>
            <a:ext cx="94824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18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5105520" y="2362320"/>
            <a:ext cx="1371240" cy="1294920"/>
          </a:xfrm>
          <a:prstGeom prst="homePlate">
            <a:avLst>
              <a:gd name="adj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Compar-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ator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4267080" y="2514600"/>
            <a:ext cx="83772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All 1’s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CustomShape 8"/>
          <p:cNvSpPr/>
          <p:nvPr/>
        </p:nvSpPr>
        <p:spPr>
          <a:xfrm>
            <a:off x="6477120" y="3012120"/>
            <a:ext cx="685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9"/>
          <p:cNvSpPr/>
          <p:nvPr/>
        </p:nvSpPr>
        <p:spPr>
          <a:xfrm>
            <a:off x="6477120" y="2666880"/>
            <a:ext cx="609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10"/>
          <p:cNvSpPr/>
          <p:nvPr/>
        </p:nvSpPr>
        <p:spPr>
          <a:xfrm>
            <a:off x="3603600" y="1523880"/>
            <a:ext cx="360" cy="52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Line 11"/>
          <p:cNvSpPr/>
          <p:nvPr/>
        </p:nvSpPr>
        <p:spPr>
          <a:xfrm flipV="1">
            <a:off x="7162560" y="1523880"/>
            <a:ext cx="360" cy="1512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Line 12"/>
          <p:cNvSpPr/>
          <p:nvPr/>
        </p:nvSpPr>
        <p:spPr>
          <a:xfrm flipH="1">
            <a:off x="3603600" y="1523880"/>
            <a:ext cx="355896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3"/>
          <p:cNvSpPr/>
          <p:nvPr/>
        </p:nvSpPr>
        <p:spPr>
          <a:xfrm>
            <a:off x="3641760" y="1695240"/>
            <a:ext cx="777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LOAD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14"/>
          <p:cNvSpPr/>
          <p:nvPr/>
        </p:nvSpPr>
        <p:spPr>
          <a:xfrm>
            <a:off x="914400" y="3188520"/>
            <a:ext cx="215568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1xx..xx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15"/>
          <p:cNvSpPr/>
          <p:nvPr/>
        </p:nvSpPr>
        <p:spPr>
          <a:xfrm>
            <a:off x="944640" y="2946600"/>
            <a:ext cx="1752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Starting Count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CustomShape 16"/>
          <p:cNvSpPr/>
          <p:nvPr/>
        </p:nvSpPr>
        <p:spPr>
          <a:xfrm>
            <a:off x="3603600" y="4723920"/>
            <a:ext cx="777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CLK50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17"/>
          <p:cNvSpPr/>
          <p:nvPr/>
        </p:nvSpPr>
        <p:spPr>
          <a:xfrm>
            <a:off x="4631040" y="4114800"/>
            <a:ext cx="237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Line 18"/>
          <p:cNvSpPr/>
          <p:nvPr/>
        </p:nvSpPr>
        <p:spPr>
          <a:xfrm flipV="1">
            <a:off x="4600080" y="3396240"/>
            <a:ext cx="360" cy="7185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19"/>
          <p:cNvSpPr/>
          <p:nvPr/>
        </p:nvSpPr>
        <p:spPr>
          <a:xfrm>
            <a:off x="5486400" y="3755520"/>
            <a:ext cx="609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MSB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CustomShape 20"/>
          <p:cNvSpPr/>
          <p:nvPr/>
        </p:nvSpPr>
        <p:spPr>
          <a:xfrm>
            <a:off x="7010280" y="3801600"/>
            <a:ext cx="1447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Sound Out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to Buzzer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Second Cut (Cont’d)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Using Most Significant Bit as output is asymmetric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MSB symmetry is (131072-74032)/262,144 = 22% low/78% high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Desirable is 50%/50% symmetry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Get symmetry by putting a Toggle Flip Flop on the Terminal Count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Requires a bit for FF, but one less counter bit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First Cut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Single Tone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16-bit counter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Clocked at 50 MHz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MSB = 50,000,000 / 2^16 = 762.93 Hz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Symmetric waveform since there’s a full count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Code: Counter16Bit.vhd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Sending Output to I/O Pin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Using a LSB of the VGA output for testing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These FPGA retrocomputers use 2:2:2 (R:G:B) outputs to resistor networks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Lowest bit shouldn’t be “missed” in this application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Third Cut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Use same long counter chain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Don’t do a pre-load (do full range count)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Use mux to select counter output bits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Control select mux with register from CPU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Only allows 2X frequencies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50,000,000 MHz / 262,144 = 190.7 Hz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2x = 381.4 Hz, 4X = 762.9 Hz, 8X = 1,525.h Hz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Third Cut (cont’d)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Sounds on keyboards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190.7 Hz = ~ G3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381.4 Hz = ~ G4 (above middle C)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762.9 Hz = ~ G5 (next up)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1,525.h Hz = ~ G6 (next up)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Third Cut (cont’d)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070440" y="2045520"/>
            <a:ext cx="1066320" cy="2590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18-bit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Counter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4636080" y="2045520"/>
            <a:ext cx="761760" cy="92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4:1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Mux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3070440" y="5093280"/>
            <a:ext cx="1066320" cy="92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50 MHz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Clock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5889600" y="2045520"/>
            <a:ext cx="1066320" cy="92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Toggle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F-F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1903320" y="2045520"/>
            <a:ext cx="685440" cy="92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Latch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7413840" y="2036160"/>
            <a:ext cx="1066320" cy="92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Buzzer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CustomShape 8"/>
          <p:cNvSpPr/>
          <p:nvPr/>
        </p:nvSpPr>
        <p:spPr>
          <a:xfrm>
            <a:off x="838080" y="2036160"/>
            <a:ext cx="585360" cy="92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CPU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CustomShape 9"/>
          <p:cNvSpPr/>
          <p:nvPr/>
        </p:nvSpPr>
        <p:spPr>
          <a:xfrm>
            <a:off x="1423800" y="2343960"/>
            <a:ext cx="47916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CustomShape 10"/>
          <p:cNvSpPr/>
          <p:nvPr/>
        </p:nvSpPr>
        <p:spPr>
          <a:xfrm>
            <a:off x="2589120" y="2343960"/>
            <a:ext cx="47916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11"/>
          <p:cNvSpPr/>
          <p:nvPr/>
        </p:nvSpPr>
        <p:spPr>
          <a:xfrm>
            <a:off x="4156920" y="2353320"/>
            <a:ext cx="47916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12"/>
          <p:cNvSpPr/>
          <p:nvPr/>
        </p:nvSpPr>
        <p:spPr>
          <a:xfrm>
            <a:off x="5398200" y="2505600"/>
            <a:ext cx="491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13"/>
          <p:cNvSpPr/>
          <p:nvPr/>
        </p:nvSpPr>
        <p:spPr>
          <a:xfrm flipV="1">
            <a:off x="6956640" y="2486520"/>
            <a:ext cx="456840" cy="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14"/>
          <p:cNvSpPr/>
          <p:nvPr/>
        </p:nvSpPr>
        <p:spPr>
          <a:xfrm flipV="1">
            <a:off x="3603600" y="4178520"/>
            <a:ext cx="36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Fourth Cut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Use counter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Load counter with starting value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Count from the value to terminal count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Toggle the output every time terminal count is reached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Fourth Cut (cont’d)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Loadable counter entity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entity counterLoadable is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port(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clock: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in std_logic;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clear:   in std_logic;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loadVal: in std_logic_vector(7 downto 0);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soundOut: out std_logic;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Q: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out std_logic_vector(18 downto 0)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end counterLoadable;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Fourth Cut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Use DDS to generate precise frequencies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50,000,000 Hz clock is 20 nS accuracy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12 notes per octave on a piano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Every octave doubles the frequency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Fourth Cut (cont’d)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Improving “Fidelity”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Square waves are very harsh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Rising/falling edges have a lot of harmonics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Need to soften the edges or make the steps smaller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Smaller steps with the buzzer reduce the volume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Smoothing the edges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No real options on the card for smoothing the sharp edges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Reduce drive current from 8 mA?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Buzzer has 100 ohm series resistor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Buzzer impedance is 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TBD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First Cut (cont’d)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070440" y="1600200"/>
            <a:ext cx="1066320" cy="2590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16-bit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Up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Counter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3070440" y="4648320"/>
            <a:ext cx="1066320" cy="92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50 MHz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Clock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 flipV="1">
            <a:off x="3603600" y="3733560"/>
            <a:ext cx="36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5"/>
          <p:cNvSpPr/>
          <p:nvPr/>
        </p:nvSpPr>
        <p:spPr>
          <a:xfrm>
            <a:off x="3603600" y="4278960"/>
            <a:ext cx="777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CLK50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4137120" y="2895480"/>
            <a:ext cx="1189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7"/>
          <p:cNvSpPr/>
          <p:nvPr/>
        </p:nvSpPr>
        <p:spPr>
          <a:xfrm>
            <a:off x="4413600" y="2536560"/>
            <a:ext cx="609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MSB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8"/>
          <p:cNvSpPr/>
          <p:nvPr/>
        </p:nvSpPr>
        <p:spPr>
          <a:xfrm>
            <a:off x="5486400" y="2582640"/>
            <a:ext cx="1447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Sound Out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to Buzzer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Characterizing the Buzzer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Buzzers are very small tweeters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OK at high frequencies but still low volume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Very poor at low frequencies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Volume vs frequency curve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External Solutions?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I/O connector limitation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 26-pins are either VGA digital, PS/2 or Power/Ground connections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Overcoming limitations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Could steal lower video bits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Sound with slightly disturb video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Green has 6 bits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Steal least significant bit from Red, Green and Blue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Won’t affect video noticeably in the 2:2:2 Retro-computer case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3-bit D/A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Digitize sine wave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Counter start/stop count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First Cut (cont’d)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487800" y="1177560"/>
            <a:ext cx="8248320" cy="494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First Cut (cont’d)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Expected 763 Hz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Measured 764 Hz (with cursors)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lot of over/undershoot @ buzzer pin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Limitations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 mute control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Fixed Frequency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Square Wave sounds really annoying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640080" y="1747800"/>
            <a:ext cx="7772400" cy="341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In pin list at top of Microprocessor entity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BUZZER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: out std_logic;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Assign BUZZER to Pin 85 in the Pin Planner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In the architecture of Microprocessor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buzzCounter: entity work.Counter16Bit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port map(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clock =&gt; clk,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Q =&gt; BUZZER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56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First Cut (cont’d)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40080" y="1747800"/>
            <a:ext cx="7772400" cy="468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latin typeface="Arial"/>
              </a:rPr>
              <a:t>Create Counter16.vhd file and include in project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Courier New"/>
              </a:rPr>
              <a:t>entity Counter16Bit is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Courier New"/>
              </a:rPr>
              <a:t>port(</a:t>
            </a:r>
            <a:r>
              <a:rPr b="1" lang="en-US" sz="1600" spc="-1" strike="noStrike">
                <a:latin typeface="Courier New"/>
              </a:rPr>
              <a:t>	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Courier New"/>
              </a:rPr>
              <a:t>	</a:t>
            </a:r>
            <a:r>
              <a:rPr b="1" lang="en-US" sz="1600" spc="-1" strike="noStrike">
                <a:latin typeface="Courier New"/>
              </a:rPr>
              <a:t>clock:</a:t>
            </a:r>
            <a:r>
              <a:rPr b="1" lang="en-US" sz="1600" spc="-1" strike="noStrike">
                <a:latin typeface="Courier New"/>
              </a:rPr>
              <a:t>	</a:t>
            </a:r>
            <a:r>
              <a:rPr b="1" lang="en-US" sz="1600" spc="-1" strike="noStrike">
                <a:latin typeface="Courier New"/>
              </a:rPr>
              <a:t>in std_logic;</a:t>
            </a:r>
            <a:r>
              <a:rPr b="1" lang="en-US" sz="1600" spc="-1" strike="noStrike">
                <a:latin typeface="Courier New"/>
              </a:rPr>
              <a:t>	</a:t>
            </a:r>
            <a:r>
              <a:rPr b="1" lang="en-US" sz="1600" spc="-1" strike="noStrike">
                <a:latin typeface="Courier New"/>
              </a:rPr>
              <a:t>– 50 MHz clock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Courier New"/>
              </a:rPr>
              <a:t>	</a:t>
            </a:r>
            <a:r>
              <a:rPr b="1" lang="en-US" sz="1600" spc="-1" strike="noStrike">
                <a:latin typeface="Courier New"/>
              </a:rPr>
              <a:t>Q:</a:t>
            </a:r>
            <a:r>
              <a:rPr b="1" lang="en-US" sz="1600" spc="-1" strike="noStrike">
                <a:latin typeface="Courier New"/>
              </a:rPr>
              <a:t>	</a:t>
            </a:r>
            <a:r>
              <a:rPr b="1" lang="en-US" sz="1600" spc="-1" strike="noStrike">
                <a:latin typeface="Courier New"/>
              </a:rPr>
              <a:t>out std_logic</a:t>
            </a:r>
            <a:r>
              <a:rPr b="1" lang="en-US" sz="1600" spc="-1" strike="noStrike">
                <a:latin typeface="Courier New"/>
              </a:rPr>
              <a:t>	</a:t>
            </a:r>
            <a:r>
              <a:rPr b="1" lang="en-US" sz="1600" spc="-1" strike="noStrike">
                <a:latin typeface="Courier New"/>
              </a:rPr>
              <a:t>	</a:t>
            </a:r>
            <a:r>
              <a:rPr b="1" lang="en-US" sz="1600" spc="-1" strike="noStrike">
                <a:latin typeface="Courier New"/>
              </a:rPr>
              <a:t>– Most Signif Bit of counter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Courier New"/>
              </a:rPr>
              <a:t>);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Courier New"/>
              </a:rPr>
              <a:t>end Counter16Bit;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Courier New"/>
              </a:rPr>
              <a:t>architecture behv of Counter16Bit is</a:t>
            </a:r>
            <a:r>
              <a:rPr b="1" lang="en-US" sz="1600" spc="-1" strike="noStrike">
                <a:latin typeface="Courier New"/>
              </a:rPr>
              <a:t>	</a:t>
            </a:r>
            <a:r>
              <a:rPr b="1" lang="en-US" sz="1600" spc="-1" strike="noStrike">
                <a:latin typeface="Courier New"/>
              </a:rPr>
              <a:t>	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latin typeface="Courier New"/>
              </a:rPr>
              <a:t>	</a:t>
            </a:r>
            <a:r>
              <a:rPr b="1" lang="en-US" sz="1600" spc="-1" strike="noStrike">
                <a:latin typeface="Courier New"/>
              </a:rPr>
              <a:t>  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Courier New"/>
              </a:rPr>
              <a:t>	</a:t>
            </a:r>
            <a:r>
              <a:rPr b="1" lang="en-US" sz="1600" spc="-1" strike="noStrike">
                <a:latin typeface="Courier New"/>
              </a:rPr>
              <a:t>signal Pre_Q: std_logic_vector(15 downto 0);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Courier New"/>
              </a:rPr>
              <a:t>begin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Courier New"/>
              </a:rPr>
              <a:t>    </a:t>
            </a:r>
            <a:r>
              <a:rPr b="1" lang="en-US" sz="1600" spc="-1" strike="noStrike">
                <a:latin typeface="Courier New"/>
              </a:rPr>
              <a:t>process(clock, Pre_Q)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Courier New"/>
              </a:rPr>
              <a:t>    </a:t>
            </a:r>
            <a:r>
              <a:rPr b="1" lang="en-US" sz="1600" spc="-1" strike="noStrike">
                <a:latin typeface="Courier New"/>
              </a:rPr>
              <a:t>begin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Courier New"/>
              </a:rPr>
              <a:t>	</a:t>
            </a:r>
            <a:r>
              <a:rPr b="1" lang="en-US" sz="1600" spc="-1" strike="noStrike">
                <a:latin typeface="Courier New"/>
              </a:rPr>
              <a:t>	</a:t>
            </a:r>
            <a:r>
              <a:rPr b="1" lang="en-US" sz="1600" spc="-1" strike="noStrike">
                <a:latin typeface="Courier New"/>
              </a:rPr>
              <a:t>if rising_edge(clock) then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Courier New"/>
              </a:rPr>
              <a:t>	</a:t>
            </a:r>
            <a:r>
              <a:rPr b="1" lang="en-US" sz="1600" spc="-1" strike="noStrike">
                <a:latin typeface="Courier New"/>
              </a:rPr>
              <a:t>	</a:t>
            </a:r>
            <a:r>
              <a:rPr b="1" lang="en-US" sz="1600" spc="-1" strike="noStrike">
                <a:latin typeface="Courier New"/>
              </a:rPr>
              <a:t>	</a:t>
            </a:r>
            <a:r>
              <a:rPr b="1" lang="en-US" sz="1600" spc="-1" strike="noStrike">
                <a:latin typeface="Courier New"/>
              </a:rPr>
              <a:t>	</a:t>
            </a:r>
            <a:r>
              <a:rPr b="1" lang="en-US" sz="1600" spc="-1" strike="noStrike">
                <a:latin typeface="Courier New"/>
              </a:rPr>
              <a:t>Pre_Q &lt;= Pre_Q + 1;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Courier New"/>
              </a:rPr>
              <a:t>	</a:t>
            </a:r>
            <a:r>
              <a:rPr b="1" lang="en-US" sz="1600" spc="-1" strike="noStrike">
                <a:latin typeface="Courier New"/>
              </a:rPr>
              <a:t>	</a:t>
            </a:r>
            <a:r>
              <a:rPr b="1" lang="en-US" sz="1600" spc="-1" strike="noStrike">
                <a:latin typeface="Courier New"/>
              </a:rPr>
              <a:t>end if;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Courier New"/>
              </a:rPr>
              <a:t>    </a:t>
            </a:r>
            <a:r>
              <a:rPr b="1" lang="en-US" sz="1600" spc="-1" strike="noStrike">
                <a:latin typeface="Courier New"/>
              </a:rPr>
              <a:t>end process;</a:t>
            </a:r>
            <a:r>
              <a:rPr b="1" lang="en-US" sz="1600" spc="-1" strike="noStrike">
                <a:latin typeface="Courier New"/>
              </a:rPr>
              <a:t>	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Courier New"/>
              </a:rPr>
              <a:t>    </a:t>
            </a:r>
            <a:r>
              <a:rPr b="1" lang="en-US" sz="1600" spc="-1" strike="noStrike">
                <a:latin typeface="Courier New"/>
              </a:rPr>
              <a:t>Q &lt;= Pre_Q(15);</a:t>
            </a:r>
            <a:r>
              <a:rPr b="1" lang="en-US" sz="1600" spc="-1" strike="noStrike">
                <a:latin typeface="Courier New"/>
              </a:rPr>
              <a:t>	</a:t>
            </a:r>
            <a:r>
              <a:rPr b="1" lang="en-US" sz="1600" spc="-1" strike="noStrike">
                <a:latin typeface="Courier New"/>
              </a:rPr>
              <a:t>– MSB of counter goes out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Courier New"/>
              </a:rPr>
              <a:t>end behv;</a:t>
            </a:r>
            <a:r>
              <a:rPr b="0" lang="en-US" sz="1600" spc="-1" strike="noStrike">
                <a:latin typeface="Courier New"/>
              </a:rPr>
              <a:t>	</a:t>
            </a:r>
            <a:r>
              <a:rPr b="0" lang="en-US" sz="1600" spc="-1" strike="noStrike">
                <a:latin typeface="Courier New"/>
              </a:rPr>
              <a:t>	</a:t>
            </a:r>
            <a:r>
              <a:rPr b="0" lang="en-US" sz="1600" spc="-1" strike="noStrike">
                <a:latin typeface="Courier New"/>
              </a:rPr>
              <a:t>	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56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First Cut (cont’d)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First Cut (cont’d)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Add mute control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Use extra bit in the 8 bit register that controls the LEDs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Use D4 bit of register (D0-D3 are LEDs)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Register bit is low at power up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Mute sound when low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Turn on sound with POKE 65492,16 (6502/6809) or OUT 132,16 (Z80)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First Cut (cont’d)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Add signal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signal buzz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: std_logic;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Change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entity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callout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Microprocessor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buzzCounter: entity work.Counter16Bit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port map(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clock =&gt; clk,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Q =&gt; buzz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– Changed to signal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);</a:t>
            </a:r>
            <a:br/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Add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control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BUZZER &lt;= buzz and latchedBits(4);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Application>LibreOffice/6.0.5.2$Windows_X86_64 LibreOffice_project/54c8cbb85f300ac59db32fe8a675ff7683cd5a16</Application>
  <Words>653</Words>
  <Paragraphs>174</Paragraphs>
  <Company>HP Inc.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2019-04-22T12:05:50Z</dcterms:created>
  <dc:creator>Gilliland, Doug</dc:creator>
  <dc:description/>
  <dc:language>en-US</dc:language>
  <cp:lastModifiedBy/>
  <dcterms:modified xsi:type="dcterms:W3CDTF">2019-04-22T23:13:10Z</dcterms:modified>
  <cp:revision>24</cp:revision>
  <dc:subject/>
  <dc:title>Sound Generator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HP Inc.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23</vt:i4>
  </property>
</Properties>
</file>