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08788" cy="98234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4">
          <p15:clr>
            <a:srgbClr val="000000"/>
          </p15:clr>
        </p15:guide>
        <p15:guide id="2" pos="2145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xaCT4RG0z/yQaPRE2Hii0YciD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94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3856037" y="0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9" name="Google Shape;1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6" name="Google Shape;1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13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8" name="Google Shape;148;p15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54" name="Google Shape;1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36600"/>
            <a:ext cx="4913312" cy="3684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21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2" name="Google Shape;222;p22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fb94965176_0_0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00" cy="4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  <p:sp>
        <p:nvSpPr>
          <p:cNvPr id="235" name="Google Shape;235;g2fb949651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400" cy="36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fb94965176_0_0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800" cy="442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fb94965176_0_0:notes"/>
          <p:cNvSpPr txBox="1">
            <a:spLocks noGrp="1"/>
          </p:cNvSpPr>
          <p:nvPr>
            <p:ph type="sldNum" idx="3"/>
          </p:nvPr>
        </p:nvSpPr>
        <p:spPr>
          <a:xfrm>
            <a:off x="3856037" y="9331325"/>
            <a:ext cx="2951100" cy="4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42" name="Google Shape;2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3" name="Google Shape;243;p24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0" name="Google Shape;250;p25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56" name="Google Shape;2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7" name="Google Shape;257;p26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4" name="Google Shape;264;p27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70" name="Google Shape;2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1" name="Google Shape;271;p28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77" name="Google Shape;2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Google Shape;278;p29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84" name="Google Shape;2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5" name="Google Shape;285;p30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92" name="Google Shape;2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3" name="Google Shape;293;p31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0" name="Google Shape;300;p32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" name="Google Shape;307;p33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4" name="Google Shape;314;p34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1" name="Google Shape;321;p35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8" name="Google Shape;328;p36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5" name="Google Shape;335;p37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b325b2b3b_0_0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00" cy="4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  <p:sp>
        <p:nvSpPr>
          <p:cNvPr id="58" name="Google Shape;58;g2fb325b2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400" cy="368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b325b2b3b_0_0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800" cy="442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2fb325b2b3b_0_0:notes"/>
          <p:cNvSpPr txBox="1">
            <a:spLocks noGrp="1"/>
          </p:cNvSpPr>
          <p:nvPr>
            <p:ph type="sldNum" idx="3"/>
          </p:nvPr>
        </p:nvSpPr>
        <p:spPr>
          <a:xfrm>
            <a:off x="3856037" y="9331325"/>
            <a:ext cx="2951100" cy="49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2" name="Google Shape;342;p38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9" name="Google Shape;349;p39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359" name="Google Shape;3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0" name="Google Shape;360;p40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1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377" name="Google Shape;3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8" name="Google Shape;378;p41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392" name="Google Shape;39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3" name="Google Shape;393;p42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428" name="Google Shape;4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9" name="Google Shape;429;p43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" name="Google Shape;68;p4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sldNum" idx="12"/>
          </p:nvPr>
        </p:nvSpPr>
        <p:spPr>
          <a:xfrm>
            <a:off x="3856037" y="9331325"/>
            <a:ext cx="2951162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7737" y="736600"/>
            <a:ext cx="4913312" cy="3684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1037" y="4665662"/>
            <a:ext cx="5446712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5"/>
          <p:cNvSpPr/>
          <p:nvPr/>
        </p:nvSpPr>
        <p:spPr>
          <a:xfrm>
            <a:off x="685800" y="2393950"/>
            <a:ext cx="7772400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on left, text on right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/>
          <p:nvPr/>
        </p:nvSpPr>
        <p:spPr>
          <a:xfrm>
            <a:off x="609600" y="1566862"/>
            <a:ext cx="7958137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44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" name="Google Shape;15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.x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lang="en-US" sz="40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Компьютерные сети</a:t>
            </a:r>
            <a:r>
              <a:rPr lang="en-US" sz="40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41" name="Google Shape;41;p1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Общая характеристика и классификация компьютерных сетей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Другие классификационные признаки компьютерных сетей </a:t>
            </a: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сфере функционирования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(банковские сети, сети научных учреждений, университетские сети);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форме функционирования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(коммерческие сети и бесплатные сети, корпоративные и сети общего пользования);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характеру реализуемых функций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(вычислительные, информационные, смешанные);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Другие классификационные признаки компьютерных сетей</a:t>
            </a:r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1"/>
          </p:nvPr>
        </p:nvSpPr>
        <p:spPr>
          <a:xfrm>
            <a:off x="468312" y="1557337"/>
            <a:ext cx="82296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способу управления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(сети с децентрализованным, централизованным и смешанным управлением);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совместимости программного обеспечения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бывают сети однородными или гомогенными ( состоящие из программно-совместимых компьютеров) и неоднородными или гетерогенными (компьютеры, входящие в сеть, программно несовместимы).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Топология сети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Топология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определяет геометрическое размещение (конфигурацию) узлов сети и способ соединений между ними в среде передачи данных.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базовых вида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топологии сети: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«шина», «звезда», «кольцо».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Шинная топология </a:t>
            </a:r>
            <a:endParaRPr/>
          </a:p>
        </p:txBody>
      </p:sp>
      <p:sp>
        <p:nvSpPr>
          <p:cNvPr id="127" name="Google Shape;127;p12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шинной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(линейной) топологии все компьютеры подключены к одному общему кабелю, называемому шиной или магистралью.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(+) распространенность и популярность, низкая стоимость, высокая гибкость и скорость передачи данных, легкость расширения сети;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(–) уязвимость в отношении физических повреждений кабеля, т.к. место неисправности трудно обнаружить. </a:t>
            </a:r>
            <a:endParaRPr/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5229225"/>
            <a:ext cx="5875337" cy="86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Кольцевая топология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кольцевая,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когда все узлы сети подключаются к одному замкнутому кольцевому каналу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Информация по кольцу может передаваться только в одном направлении и все подключенные ЭВМ могут участвовать в ее приеме и передаче.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(+) простота реализации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устройств,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(–) низкая надежность</a:t>
            </a:r>
            <a:r>
              <a:rPr lang="en-US" sz="21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162" y="3716337"/>
            <a:ext cx="3227387" cy="24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Топология «звезда»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звездообразная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когда все узлы сети подключаются к одному центральному узлу, называемому хостом или хабом.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(+) высокий уровень защиты данных в центральном узле, упрощение поиска по локализации неисправности.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(–)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значительное потребление 			кабеля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625" y="3781425"/>
            <a:ext cx="32829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Характеристика канала связи</a:t>
            </a:r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577262" cy="470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Пропускная способность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канала связи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это скорость передачи информации по сети, определяемая типом используемых сетевых адаптеров и кабелей. Измеряется в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бодах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(бит/секунду).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дальние каналы (спутниковые, оптоволоконные) имеют пропускную способность 2 млн. бод или выше.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выделенная линия (обычная медная пара телефонного провода, идущая без коммутаторов от машины к машине) может передать, в зависимости от длины (не более нескольких километров), от 64 до 256 Кбод.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коммутируемые (обычные телефонные линии) имеют разную пропускную способность, а также линии мобильных телефонов позволяют работать модему на скорости не выше 9600 бод</a:t>
            </a:r>
            <a:r>
              <a:rPr lang="en-US" sz="21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 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4D37F-3F94-4026-BF1D-9E23D2A9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2C55C2-CA48-47FF-872E-DF8B7C6A3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AEE5CC-9AE9-4B2F-8B77-119D436113E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34" y="0"/>
            <a:ext cx="662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88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Уровни</a:t>
            </a:r>
            <a:r>
              <a:rPr lang="en-US" sz="34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4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взаимодействия</a:t>
            </a:r>
            <a:r>
              <a:rPr lang="en-US" sz="34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400" b="0" i="0" u="none" dirty="0" err="1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компьютеров</a:t>
            </a:r>
            <a:r>
              <a:rPr lang="en-US" sz="3400" b="0" i="0" u="none" dirty="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(OSI)</a:t>
            </a:r>
            <a:endParaRPr dirty="0"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574675" y="1737919"/>
            <a:ext cx="4679950" cy="4506912"/>
            <a:chOff x="1066" y="935"/>
            <a:chExt cx="3130" cy="3248"/>
          </a:xfrm>
        </p:grpSpPr>
        <p:sp>
          <p:nvSpPr>
            <p:cNvPr id="159" name="Google Shape;159;p16"/>
            <p:cNvSpPr txBox="1"/>
            <p:nvPr/>
          </p:nvSpPr>
          <p:spPr>
            <a:xfrm>
              <a:off x="1481" y="2327"/>
              <a:ext cx="2715" cy="464"/>
            </a:xfrm>
            <a:prstGeom prst="rect">
              <a:avLst/>
            </a:prstGeom>
            <a:gradFill>
              <a:gsLst>
                <a:gs pos="0">
                  <a:srgbClr val="FCDED0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транспортный</a:t>
              </a:r>
              <a:endParaRPr/>
            </a:p>
          </p:txBody>
        </p:sp>
        <p:sp>
          <p:nvSpPr>
            <p:cNvPr id="160" name="Google Shape;160;p16"/>
            <p:cNvSpPr txBox="1"/>
            <p:nvPr/>
          </p:nvSpPr>
          <p:spPr>
            <a:xfrm>
              <a:off x="1066" y="2327"/>
              <a:ext cx="415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1481" y="2791"/>
              <a:ext cx="2715" cy="464"/>
            </a:xfrm>
            <a:prstGeom prst="rect">
              <a:avLst/>
            </a:prstGeom>
            <a:gradFill>
              <a:gsLst>
                <a:gs pos="0">
                  <a:srgbClr val="FCDED0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сетевой</a:t>
              </a:r>
              <a:endParaRPr/>
            </a:p>
          </p:txBody>
        </p:sp>
        <p:sp>
          <p:nvSpPr>
            <p:cNvPr id="162" name="Google Shape;162;p16"/>
            <p:cNvSpPr txBox="1"/>
            <p:nvPr/>
          </p:nvSpPr>
          <p:spPr>
            <a:xfrm>
              <a:off x="1066" y="2791"/>
              <a:ext cx="415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163" name="Google Shape;163;p16"/>
            <p:cNvSpPr txBox="1"/>
            <p:nvPr/>
          </p:nvSpPr>
          <p:spPr>
            <a:xfrm>
              <a:off x="1481" y="3255"/>
              <a:ext cx="2715" cy="464"/>
            </a:xfrm>
            <a:prstGeom prst="rect">
              <a:avLst/>
            </a:prstGeom>
            <a:gradFill>
              <a:gsLst>
                <a:gs pos="0">
                  <a:srgbClr val="FCDED0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канальный</a:t>
              </a:r>
              <a:endParaRPr/>
            </a:p>
          </p:txBody>
        </p:sp>
        <p:sp>
          <p:nvSpPr>
            <p:cNvPr id="164" name="Google Shape;164;p16"/>
            <p:cNvSpPr txBox="1"/>
            <p:nvPr/>
          </p:nvSpPr>
          <p:spPr>
            <a:xfrm>
              <a:off x="1066" y="3255"/>
              <a:ext cx="415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1481" y="3719"/>
              <a:ext cx="2715" cy="464"/>
            </a:xfrm>
            <a:prstGeom prst="rect">
              <a:avLst/>
            </a:prstGeom>
            <a:gradFill>
              <a:gsLst>
                <a:gs pos="0">
                  <a:srgbClr val="FCDED0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физический</a:t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1066" y="3719"/>
              <a:ext cx="415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1481" y="1863"/>
              <a:ext cx="2715" cy="464"/>
            </a:xfrm>
            <a:prstGeom prst="rect">
              <a:avLst/>
            </a:prstGeom>
            <a:gradFill>
              <a:gsLst>
                <a:gs pos="0">
                  <a:srgbClr val="FCDED0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сеансовый</a:t>
              </a: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1066" y="1863"/>
              <a:ext cx="415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1481" y="1399"/>
              <a:ext cx="2715" cy="464"/>
            </a:xfrm>
            <a:prstGeom prst="rect">
              <a:avLst/>
            </a:prstGeom>
            <a:gradFill>
              <a:gsLst>
                <a:gs pos="0">
                  <a:srgbClr val="FCDED0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представительский</a:t>
              </a:r>
              <a:endParaRPr/>
            </a:p>
          </p:txBody>
        </p:sp>
        <p:sp>
          <p:nvSpPr>
            <p:cNvPr id="170" name="Google Shape;170;p16"/>
            <p:cNvSpPr txBox="1"/>
            <p:nvPr/>
          </p:nvSpPr>
          <p:spPr>
            <a:xfrm>
              <a:off x="1066" y="1399"/>
              <a:ext cx="415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6</a:t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1481" y="935"/>
              <a:ext cx="2715" cy="464"/>
            </a:xfrm>
            <a:prstGeom prst="rect">
              <a:avLst/>
            </a:prstGeom>
            <a:gradFill>
              <a:gsLst>
                <a:gs pos="0">
                  <a:srgbClr val="FCDED0"/>
                </a:gs>
                <a:gs pos="100000">
                  <a:schemeClr val="lt2"/>
                </a:gs>
              </a:gsLst>
              <a:lin ang="135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Times New Roman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прикладной</a:t>
              </a:r>
              <a:endParaRPr/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1066" y="935"/>
              <a:ext cx="415" cy="4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lang="en-US" sz="26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7</a:t>
              </a:r>
              <a:endParaRPr/>
            </a:p>
          </p:txBody>
        </p:sp>
        <p:cxnSp>
          <p:nvCxnSpPr>
            <p:cNvPr id="173" name="Google Shape;173;p16"/>
            <p:cNvCxnSpPr/>
            <p:nvPr/>
          </p:nvCxnSpPr>
          <p:spPr>
            <a:xfrm>
              <a:off x="1066" y="935"/>
              <a:ext cx="3130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1066" y="1399"/>
              <a:ext cx="313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1066" y="1863"/>
              <a:ext cx="313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" name="Google Shape;176;p16"/>
            <p:cNvCxnSpPr/>
            <p:nvPr/>
          </p:nvCxnSpPr>
          <p:spPr>
            <a:xfrm>
              <a:off x="1066" y="2327"/>
              <a:ext cx="313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" name="Google Shape;177;p16"/>
            <p:cNvCxnSpPr/>
            <p:nvPr/>
          </p:nvCxnSpPr>
          <p:spPr>
            <a:xfrm>
              <a:off x="1066" y="4183"/>
              <a:ext cx="3130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" name="Google Shape;178;p16"/>
            <p:cNvCxnSpPr/>
            <p:nvPr/>
          </p:nvCxnSpPr>
          <p:spPr>
            <a:xfrm>
              <a:off x="1066" y="935"/>
              <a:ext cx="0" cy="3248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" name="Google Shape;179;p16"/>
            <p:cNvCxnSpPr/>
            <p:nvPr/>
          </p:nvCxnSpPr>
          <p:spPr>
            <a:xfrm>
              <a:off x="1481" y="935"/>
              <a:ext cx="0" cy="324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4196" y="935"/>
              <a:ext cx="0" cy="3248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1066" y="3719"/>
              <a:ext cx="313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1066" y="3255"/>
              <a:ext cx="313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1066" y="2791"/>
              <a:ext cx="313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1 - Физический уровень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Физический уровень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(Physical Layer) -уровень управления передающей средой. Средой может быть “витая пара”, оптоволокно, коаксиальный кабель, радиоканал, аналоговый телефонный канал и т.д., каждая такая среда определяет свои правила общения с ней.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Основные понятия</a:t>
            </a:r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Компьютерная сеть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способ электронного взаимодействия двух и более компьютеров через среду передачу данных с целью приема и передачи  информации.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Ее назначение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обеспечение совместного доступа к общим ресурсам: аппаратным, программным и информационным.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2 - Канальный уровень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Канальный уровень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(Data Link Layer) управляет передачей данных по каналу связи.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разбиение передаваемых данных на порции, называемые кадрами,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выделение данных из потока бит, передаваемых на физическом уровне, для обработки на сетевом уровне,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обнаружение ошибок передачи;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восстановление неправильно переданных данных.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3 - Сетевой уровень</a:t>
            </a: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Сетевой уровень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(Network Layer) управляет сетью, связью в сети между машинами, здесь решается проблема адресации и маршрутизации данных.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4 - Транспортный уровень</a:t>
            </a: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Транспортный уровень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(Transport Layer) обеспечивает надежную передачу (транспортировку) данных между компьютерными системами сети для вышележащих уровней. Здесь решаются проблемы управлением передачи данных и связанные с этим задачи: локализации и обработки ошибок, и непосредственно передачи данных.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5 - Сеансовый уровень</a:t>
            </a:r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Сеансовый уровень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(Session Layer) обеспечивает взаимодействие программ. При этом решаются проблемы синхронизации передачи данных, подтверждение/установка паролей и т.д.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6 – Представительский уровень</a:t>
            </a:r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представления данных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(Presentation Layer) решает проблему с представлением данных.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преобразование кодов данных,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их шифровка/расшифровка,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сжатие передаваемых данных. </a:t>
            </a:r>
            <a:b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7 - Прикладной уровень</a:t>
            </a:r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Прикладной уровень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(Application Level) решает проблемы стандартизации взаимодействия с прикладными системами.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 функции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сетью;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синхронизация взаимодействующих прикладных задач;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●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выполнение системных прикладных задач (электронной почты, обмена файлами).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g2fb9496517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183" y="760350"/>
            <a:ext cx="4105628" cy="533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Протокол передачи данных</a:t>
            </a:r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Протокол 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это совокупность определений (соглашений, правил), регламентирующих формат и процедуры обмена информацией между двумя или несколькими независимыми устройствами или процессами.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Семейство протоколов Internet</a:t>
            </a:r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32643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принято делить на: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Низкоуровневые (описывающие технические детали представления и передачи информации), </a:t>
            </a: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 протокола TCP/IP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Высокоуровневые (описывающие содержательную интерпретацию этой информации в разных ОС).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Протоколы более высокого уровня 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1"/>
          </p:nvPr>
        </p:nvSpPr>
        <p:spPr>
          <a:xfrm>
            <a:off x="566737" y="1773237"/>
            <a:ext cx="839787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FTP - протокол передачи файлов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 посылает серверу запросы, напоминающие команды работы с файловой структурой OC (каталогами и файлами). Сервер выполняет эти команды (переход из каталога в каталог, просмотр содержимого каталогов, копирование файлов из каталога на машине сервера в текущий каталог на машине клиента и обратно).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 - протокол передачи HTML-файлов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протокол реализует сервис WWW (World Wide Web - "Всемирная паутина"). HTML (HyperText Markup Language) означает "язык гипертекстовой разметки".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Основные понятия</a:t>
            </a: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body" idx="1"/>
          </p:nvPr>
        </p:nvSpPr>
        <p:spPr>
          <a:xfrm>
            <a:off x="250825" y="1752600"/>
            <a:ext cx="8893175" cy="4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Компьютер, имеющий доступ к совместно используемым ресурсам, называется </a:t>
            </a:r>
            <a:r>
              <a:rPr lang="en-US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клиентом</a:t>
            </a:r>
            <a:r>
              <a:rPr lang="en-US" sz="2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Рабочая группа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несколько компьютеров, работающих над одним проектом в рамках локальной</a:t>
            </a:r>
            <a:r>
              <a:rPr lang="en-US" sz="2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сети, в число которых включен выделенный сервер.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(host-компьютер)</a:t>
            </a:r>
            <a:r>
              <a:rPr lang="en-US" sz="26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достаточно мощный компьютер, на котором располагаются все совместно используемые ресурсы и специальное программное обеспечение для управления доступом ко всей сети.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Internet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объединение транснациональных компьютерных сетей, работающих по различным протоколам, связывающих всевозможные типы компьютеров, физически передающих данные по всем доступным типам линий – от витой пары и телефонных проводов до оптоволокна и спутниковых каналов. Можно сказать, что Internet</a:t>
            </a: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это сеть сетей, опутывающая весь земной шар.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Адресация в сети</a:t>
            </a:r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326437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IP-адрес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который состоит из четырех чисел от 0 до 255.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128.250.33.190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Самое правое число обозначает номер конкретного компьютера. Остальные числа в зависимости от класса адреса соответствуют  номерам сетей и локальных подсетей. По первому числу IP-адреса компьютера определяют его принадлежность к сети того или иного класса: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адреса класса А - число от 0 до 127;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адреса класса В - число от 128 до 191;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адреса класса С - число от 192 до 223.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Адресация в сети</a:t>
            </a:r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(domain name system) - система доменных имен.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win.smtp.dol.ru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Самым первым слева в имени стоит имя реального компьютера, имеющего IP-адрес, далее следует имя группы, присвоившей имя этому компьютеру, затем имя более крупной группы и т.д. Доменная система имен имеет иерархическую структуру.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Домены верхнего уровня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бывают двух типов: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1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географические</a:t>
            </a:r>
            <a:r>
              <a:rPr lang="en-US" sz="26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(двухбуквенные)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1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административные</a:t>
            </a:r>
            <a:r>
              <a:rPr lang="en-US" sz="26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(трех-, четырехбуквенные)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Универсальный указатель ресурсов (URL)</a:t>
            </a:r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326437" cy="426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(Universal Resource Locator) - адрес веб-страницы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включает в себя протокол доступа к документу, доменное имя или IP-адрес сервера, на котором находится документ, а также путь к файлу и собственно имя файла:  protocol://domain name/path/filename.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Например, http://schools.keldysh.ru/info2000/index.htm </a:t>
            </a:r>
            <a:endParaRPr/>
          </a:p>
        </p:txBody>
      </p:sp>
      <p:sp>
        <p:nvSpPr>
          <p:cNvPr id="289" name="Google Shape;289;p30"/>
          <p:cNvSpPr/>
          <p:nvPr/>
        </p:nvSpPr>
        <p:spPr>
          <a:xfrm>
            <a:off x="8496300" y="62103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5000" y="37000"/>
                </a:moveTo>
                <a:lnTo>
                  <a:pt x="15000" y="54813"/>
                </a:lnTo>
                <a:lnTo>
                  <a:pt x="21063" y="54813"/>
                </a:lnTo>
                <a:lnTo>
                  <a:pt x="22938" y="52779"/>
                </a:lnTo>
                <a:lnTo>
                  <a:pt x="24688" y="52779"/>
                </a:lnTo>
                <a:lnTo>
                  <a:pt x="24688" y="79967"/>
                </a:lnTo>
                <a:lnTo>
                  <a:pt x="85875" y="79967"/>
                </a:lnTo>
                <a:lnTo>
                  <a:pt x="85875" y="70592"/>
                </a:lnTo>
                <a:lnTo>
                  <a:pt x="95563" y="70592"/>
                </a:lnTo>
                <a:lnTo>
                  <a:pt x="100813" y="75750"/>
                </a:lnTo>
                <a:lnTo>
                  <a:pt x="105000" y="75750"/>
                </a:lnTo>
                <a:lnTo>
                  <a:pt x="105000" y="42625"/>
                </a:lnTo>
                <a:lnTo>
                  <a:pt x="100813" y="42625"/>
                </a:lnTo>
                <a:lnTo>
                  <a:pt x="97188" y="46217"/>
                </a:lnTo>
                <a:lnTo>
                  <a:pt x="85875" y="46217"/>
                </a:lnTo>
                <a:lnTo>
                  <a:pt x="85875" y="42625"/>
                </a:lnTo>
                <a:lnTo>
                  <a:pt x="82313" y="38875"/>
                </a:lnTo>
                <a:lnTo>
                  <a:pt x="22938" y="38875"/>
                </a:lnTo>
                <a:lnTo>
                  <a:pt x="21063" y="37000"/>
                </a:lnTo>
                <a:close/>
              </a:path>
              <a:path w="120000" h="120000" fill="darken" extrusionOk="0">
                <a:moveTo>
                  <a:pt x="15000" y="37000"/>
                </a:moveTo>
                <a:lnTo>
                  <a:pt x="15000" y="54813"/>
                </a:lnTo>
                <a:lnTo>
                  <a:pt x="21063" y="54813"/>
                </a:lnTo>
                <a:lnTo>
                  <a:pt x="22938" y="52779"/>
                </a:lnTo>
                <a:lnTo>
                  <a:pt x="24688" y="52779"/>
                </a:lnTo>
                <a:lnTo>
                  <a:pt x="24688" y="79967"/>
                </a:lnTo>
                <a:lnTo>
                  <a:pt x="85875" y="79967"/>
                </a:lnTo>
                <a:lnTo>
                  <a:pt x="85875" y="70592"/>
                </a:lnTo>
                <a:lnTo>
                  <a:pt x="95563" y="70592"/>
                </a:lnTo>
                <a:lnTo>
                  <a:pt x="100813" y="75750"/>
                </a:lnTo>
                <a:lnTo>
                  <a:pt x="105000" y="75750"/>
                </a:lnTo>
                <a:lnTo>
                  <a:pt x="105000" y="42625"/>
                </a:lnTo>
                <a:lnTo>
                  <a:pt x="100813" y="42625"/>
                </a:lnTo>
                <a:lnTo>
                  <a:pt x="97188" y="46217"/>
                </a:lnTo>
                <a:lnTo>
                  <a:pt x="85875" y="46217"/>
                </a:lnTo>
                <a:lnTo>
                  <a:pt x="85875" y="42625"/>
                </a:lnTo>
                <a:lnTo>
                  <a:pt x="82313" y="38875"/>
                </a:lnTo>
                <a:lnTo>
                  <a:pt x="22938" y="38875"/>
                </a:lnTo>
                <a:lnTo>
                  <a:pt x="21063" y="37000"/>
                </a:lnTo>
                <a:close/>
              </a:path>
              <a:path w="120000" h="120000" fill="none" extrusionOk="0">
                <a:moveTo>
                  <a:pt x="15000" y="37000"/>
                </a:moveTo>
                <a:lnTo>
                  <a:pt x="21063" y="37000"/>
                </a:lnTo>
                <a:lnTo>
                  <a:pt x="22938" y="38875"/>
                </a:lnTo>
                <a:lnTo>
                  <a:pt x="82313" y="38875"/>
                </a:lnTo>
                <a:lnTo>
                  <a:pt x="85875" y="42625"/>
                </a:lnTo>
                <a:lnTo>
                  <a:pt x="85875" y="46217"/>
                </a:lnTo>
                <a:lnTo>
                  <a:pt x="97188" y="46217"/>
                </a:lnTo>
                <a:lnTo>
                  <a:pt x="100813" y="42625"/>
                </a:lnTo>
                <a:lnTo>
                  <a:pt x="105000" y="42625"/>
                </a:lnTo>
                <a:lnTo>
                  <a:pt x="105000" y="75750"/>
                </a:lnTo>
                <a:lnTo>
                  <a:pt x="100813" y="75750"/>
                </a:lnTo>
                <a:lnTo>
                  <a:pt x="95563" y="70592"/>
                </a:lnTo>
                <a:lnTo>
                  <a:pt x="85875" y="70592"/>
                </a:lnTo>
                <a:lnTo>
                  <a:pt x="85875" y="79967"/>
                </a:lnTo>
                <a:lnTo>
                  <a:pt x="24688" y="79967"/>
                </a:lnTo>
                <a:lnTo>
                  <a:pt x="24688" y="52779"/>
                </a:lnTo>
                <a:lnTo>
                  <a:pt x="22938" y="52779"/>
                </a:lnTo>
                <a:lnTo>
                  <a:pt x="21063" y="54813"/>
                </a:lnTo>
                <a:lnTo>
                  <a:pt x="15000" y="54813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Службы Интернета</a:t>
            </a:r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Служба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это пара программ, взаимодействующих между собой согласно определенным правилам, называемым протоколами. Одна из программ этой пары называется сервером, а другая – клиентом. Соответствующая технология называется «</a:t>
            </a: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клиент-сервер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1.</a:t>
            </a:r>
            <a:r>
              <a:rPr lang="en-US" sz="3800" b="0" i="1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Электронная почта (e-mail)</a:t>
            </a:r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397875" cy="470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Предусматривает передачу сообщений от одного пользователя, имеющего определенный компьютерный адрес, к другому.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 электронной почты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состоит из двух частей, разделенных символом @: username@servername.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Почтовая служба основана на двух протоколах: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SMTP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происходит отправка корреспонденции с компьютера на сервер,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POP3 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прием поступивших сообщений.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Программы для работы с электронной почтой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Microsoft Outlook Express, Netscape Messenger,</a:t>
            </a:r>
            <a:r>
              <a:rPr lang="en-US" sz="2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Bat! Почтовый сервис на Яндекс, Рамблер, Мейл.</a:t>
            </a:r>
            <a:endParaRPr/>
          </a:p>
          <a:p>
            <a:pPr marL="469900" marR="0" lvl="0" indent="-3048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2. World Wide Web (WWW) </a:t>
            </a:r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250825" y="1752600"/>
            <a:ext cx="8893175" cy="477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Служба WWW – это единое информационное пространство, состоящее из сотен миллионов взаимосвязанных электронных документов, хранящихся на веб-серверах. Отдельные документы, называются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веб-страницами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Группы тематически объединенных веб-страниц называют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веб-сайтами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Целенаправленное перемещение между  веб-документами называют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веб-навигацией.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Программы для просмотра веб-страниц называют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браузерами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Основная функция веб-браузера – отображение гипертекста.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Гипертекст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позволяет структурировать документ путем выделения в нем слов-ссылок (гиперссылок).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Примеры браузеров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Internet Explorer, Opera, Netscape Navigator, Safari, FireFox.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3. Файловые архивы</a:t>
            </a: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□"/>
            </a:pPr>
            <a:r>
              <a:rPr lang="en-US" sz="25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Служба FTP занимается приемом и передачей файлов больших объемов. Она имеет свои серверы в мировой сети, на которых хранятся архивы данных. Эти архивы могут быть коммерческого или ограниченного доступа, либо могут быть общедоступными.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None/>
            </a:pPr>
            <a:r>
              <a:rPr lang="en-US" sz="25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Файлы становятся доступными для работы (чтение, исполнение) только после копирования на собственный компьютер. </a:t>
            </a:r>
            <a:endParaRPr/>
          </a:p>
          <a:p>
            <a:pPr marL="469900" marR="0" lvl="0" indent="-4699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None/>
            </a:pPr>
            <a:r>
              <a:rPr lang="en-US" sz="25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Серверы файловых архивов: freeware.ru, www.freesoft.ru, www.download.ru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 Телеконференции (Usenet)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body" idx="1"/>
          </p:nvPr>
        </p:nvSpPr>
        <p:spPr>
          <a:xfrm>
            <a:off x="395287" y="1628775"/>
            <a:ext cx="8569325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Usenet – это всемирный дискуссионный клуб. Он состоит из набора конференций, имена которых организованы иерархически в соответствии с обсуждаемыми темами.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Сообщения посылаются в эти конференции пользователями посредством специального ПО. После посылки сообщения рассылаются на серверы новостей и становятся доступными для прочтения другими пользователями.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прочтения и отправки сообщений используются программы чтения новостей: Netscape News или Internet News.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5. Служба IRC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IRC (Internet Relay Chat) - ретранслируемый интернет-чат, предназначен для прямого общения нескольких человек в режиме реального времени. Эту службу также называют </a:t>
            </a: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чатом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распространенные программы-клиенты:  mIRC, Pirch, MS Сhat и Virc для Windows и Homer или Ircle для Macintosh.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325b2b3b_0_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Основные понятия</a:t>
            </a:r>
            <a:endParaRPr/>
          </a:p>
        </p:txBody>
      </p:sp>
      <p:sp>
        <p:nvSpPr>
          <p:cNvPr id="63" name="Google Shape;63;g2fb325b2b3b_0_0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g2fb325b2b3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1752588"/>
            <a:ext cx="54768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6. Поиск во Всемирной паутине</a:t>
            </a:r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Поисковые серверы Интернета разделяются на две группы: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поисковые системы общего назначения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(базы данных, содержащие тематически сгруппированную информацию об информационных ресурсах Всемирной паутины. Такие поисковые системы позволяют находить веб-сайты или веб-страницы по ключевым словам в базе данных или путем поиска в иерархической системе каталогов);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●"/>
            </a:pPr>
            <a:r>
              <a:rPr lang="en-US" sz="26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специализированные поисковые системы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Структура работы поисковых систем</a:t>
            </a:r>
            <a:endParaRPr/>
          </a:p>
        </p:txBody>
      </p:sp>
      <p:sp>
        <p:nvSpPr>
          <p:cNvPr id="345" name="Google Shape;345;p38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326437" cy="455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этап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сбор информации из WWW с помощью специальных программ, называемых </a:t>
            </a: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пауками, краулерами 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r>
              <a:rPr lang="en-US" sz="30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спайдерами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этап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индексация слов в виде специальной базы данных;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этап</a:t>
            </a:r>
            <a:r>
              <a:rPr lang="en-US" sz="3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обработка запроса клиента и выдача ему результатов поиска в виде списка гиперссылок.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Российские поисковые системы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www.rambler.ru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www.yandex.ru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www.aport.ru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www.google.ru</a:t>
            </a:r>
            <a:endParaRPr/>
          </a:p>
          <a:p>
            <a:pPr marL="469900" marR="0" lvl="0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7" y="2852737"/>
            <a:ext cx="1512887" cy="61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987" y="1773237"/>
            <a:ext cx="1728787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2987" y="3860800"/>
            <a:ext cx="1727200" cy="69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1550" y="5013325"/>
            <a:ext cx="2089150" cy="785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0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Зарубежные поисковые системы</a:t>
            </a:r>
            <a:endParaRPr/>
          </a:p>
        </p:txBody>
      </p:sp>
      <p:sp>
        <p:nvSpPr>
          <p:cNvPr id="363" name="Google Shape;363;p40"/>
          <p:cNvSpPr txBox="1">
            <a:spLocks noGrp="1"/>
          </p:cNvSpPr>
          <p:nvPr>
            <p:ph type="body" idx="4294967295"/>
          </p:nvPr>
        </p:nvSpPr>
        <p:spPr>
          <a:xfrm>
            <a:off x="539750" y="1628775"/>
            <a:ext cx="8037512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	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www.yahoo.com</a:t>
            </a:r>
            <a:endParaRPr/>
          </a:p>
        </p:txBody>
      </p:sp>
      <p:pic>
        <p:nvPicPr>
          <p:cNvPr id="364" name="Google Shape;364;p40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1187" y="1773237"/>
            <a:ext cx="18954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0"/>
          <p:cNvSpPr txBox="1"/>
          <p:nvPr/>
        </p:nvSpPr>
        <p:spPr>
          <a:xfrm>
            <a:off x="3348037" y="2349500"/>
            <a:ext cx="30146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www.altavista.com </a:t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3348037" y="3141662"/>
            <a:ext cx="26797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www.excite.com 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1187" y="4005262"/>
            <a:ext cx="2016125" cy="5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187" y="3068637"/>
            <a:ext cx="21526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0"/>
          <p:cNvSpPr txBox="1"/>
          <p:nvPr/>
        </p:nvSpPr>
        <p:spPr>
          <a:xfrm>
            <a:off x="3348037" y="3933825"/>
            <a:ext cx="27416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www.hotbot.com </a:t>
            </a:r>
            <a:endParaRPr/>
          </a:p>
        </p:txBody>
      </p:sp>
      <p:pic>
        <p:nvPicPr>
          <p:cNvPr id="370" name="Google Shape;370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1187" y="4652962"/>
            <a:ext cx="24669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0"/>
          <p:cNvSpPr txBox="1"/>
          <p:nvPr/>
        </p:nvSpPr>
        <p:spPr>
          <a:xfrm>
            <a:off x="3348037" y="4652962"/>
            <a:ext cx="30368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www.infoseek.com </a:t>
            </a:r>
            <a:endParaRPr/>
          </a:p>
        </p:txBody>
      </p:sp>
      <p:pic>
        <p:nvPicPr>
          <p:cNvPr id="372" name="Google Shape;372;p4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187" y="5300662"/>
            <a:ext cx="1704975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0"/>
          <p:cNvSpPr txBox="1"/>
          <p:nvPr/>
        </p:nvSpPr>
        <p:spPr>
          <a:xfrm>
            <a:off x="3348037" y="5516562"/>
            <a:ext cx="25828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www.lycos.com </a:t>
            </a:r>
            <a:endParaRPr/>
          </a:p>
        </p:txBody>
      </p:sp>
      <p:pic>
        <p:nvPicPr>
          <p:cNvPr id="374" name="Google Shape;374;p4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4212" y="2205037"/>
            <a:ext cx="20002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Географические домены 1-ого уровня </a:t>
            </a:r>
            <a:endParaRPr/>
          </a:p>
        </p:txBody>
      </p:sp>
      <p:grpSp>
        <p:nvGrpSpPr>
          <p:cNvPr id="381" name="Google Shape;381;p41"/>
          <p:cNvGrpSpPr/>
          <p:nvPr/>
        </p:nvGrpSpPr>
        <p:grpSpPr>
          <a:xfrm>
            <a:off x="150812" y="1643062"/>
            <a:ext cx="8821737" cy="4510087"/>
            <a:chOff x="0" y="1043"/>
            <a:chExt cx="5557" cy="2841"/>
          </a:xfrm>
        </p:grpSpPr>
        <p:sp>
          <p:nvSpPr>
            <p:cNvPr id="382" name="Google Shape;382;p41"/>
            <p:cNvSpPr txBox="1"/>
            <p:nvPr/>
          </p:nvSpPr>
          <p:spPr>
            <a:xfrm>
              <a:off x="2540" y="1043"/>
              <a:ext cx="3017" cy="2841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KZ - KaZakhstan (Казахстан)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- NOrway (Норвегия)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 - PoLand (Польша)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RU - RUssian Federation (Россия)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 - Soviet Union (Советский Союз)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TV - TuValu (Тувалу)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UA - UkrainA (Украина)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UK - United Kingdom (Англия)</a:t>
              </a:r>
              <a:endParaRPr/>
            </a:p>
            <a:p>
              <a:pPr marL="469900" marR="0" lvl="0" indent="-1905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 - United States (США)</a:t>
              </a:r>
              <a:endParaRPr/>
            </a:p>
            <a:p>
              <a:pPr marL="469900" marR="0" lvl="0" indent="-190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JP - JaPan (Япония)</a:t>
              </a:r>
              <a:endParaRPr/>
            </a:p>
          </p:txBody>
        </p:sp>
        <p:sp>
          <p:nvSpPr>
            <p:cNvPr id="383" name="Google Shape;383;p41"/>
            <p:cNvSpPr txBox="1"/>
            <p:nvPr/>
          </p:nvSpPr>
          <p:spPr>
            <a:xfrm>
              <a:off x="0" y="1043"/>
              <a:ext cx="2540" cy="2841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 - AUstralia (Австралия)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 - BElgium (Бельгия)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BY - BelorussiYa (Белоруссия)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 - CAnada (Канада)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CZ - CZech republic (Чехия)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 - DEutschland (Германия)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EU - EUrope (Европейский союз)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 - FInland (Финляндия)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 - FRance (Франция)</a:t>
              </a:r>
              <a:endParaRPr/>
            </a:p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IL - IsraeL (Израиль)</a:t>
              </a:r>
              <a:endParaRPr/>
            </a:p>
          </p:txBody>
        </p:sp>
        <p:cxnSp>
          <p:nvCxnSpPr>
            <p:cNvPr id="384" name="Google Shape;384;p41"/>
            <p:cNvCxnSpPr/>
            <p:nvPr/>
          </p:nvCxnSpPr>
          <p:spPr>
            <a:xfrm>
              <a:off x="0" y="1043"/>
              <a:ext cx="5557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5" name="Google Shape;385;p41"/>
            <p:cNvCxnSpPr/>
            <p:nvPr/>
          </p:nvCxnSpPr>
          <p:spPr>
            <a:xfrm>
              <a:off x="0" y="3884"/>
              <a:ext cx="5557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6" name="Google Shape;386;p41"/>
            <p:cNvCxnSpPr/>
            <p:nvPr/>
          </p:nvCxnSpPr>
          <p:spPr>
            <a:xfrm>
              <a:off x="0" y="1043"/>
              <a:ext cx="0" cy="2841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7" name="Google Shape;387;p41"/>
            <p:cNvCxnSpPr/>
            <p:nvPr/>
          </p:nvCxnSpPr>
          <p:spPr>
            <a:xfrm>
              <a:off x="5557" y="1043"/>
              <a:ext cx="0" cy="2841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88" name="Google Shape;388;p41"/>
            <p:cNvCxnSpPr/>
            <p:nvPr/>
          </p:nvCxnSpPr>
          <p:spPr>
            <a:xfrm>
              <a:off x="2540" y="1043"/>
              <a:ext cx="0" cy="2841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89" name="Google Shape;389;p41"/>
          <p:cNvSpPr/>
          <p:nvPr/>
        </p:nvSpPr>
        <p:spPr>
          <a:xfrm>
            <a:off x="0" y="6237287"/>
            <a:ext cx="539750" cy="620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40435"/>
                </a:moveTo>
                <a:lnTo>
                  <a:pt x="82500" y="20870"/>
                </a:lnTo>
                <a:lnTo>
                  <a:pt x="60000" y="40435"/>
                </a:lnTo>
                <a:lnTo>
                  <a:pt x="71250" y="40435"/>
                </a:lnTo>
                <a:lnTo>
                  <a:pt x="71250" y="69783"/>
                </a:lnTo>
                <a:cubicBezTo>
                  <a:pt x="71250" y="75185"/>
                  <a:pt x="66213" y="79565"/>
                  <a:pt x="60000" y="79565"/>
                </a:cubicBezTo>
                <a:lnTo>
                  <a:pt x="48750" y="79565"/>
                </a:lnTo>
                <a:cubicBezTo>
                  <a:pt x="42537" y="79565"/>
                  <a:pt x="37500" y="75185"/>
                  <a:pt x="37500" y="69783"/>
                </a:cubicBezTo>
                <a:lnTo>
                  <a:pt x="37500" y="40435"/>
                </a:lnTo>
                <a:lnTo>
                  <a:pt x="15000" y="40435"/>
                </a:lnTo>
                <a:lnTo>
                  <a:pt x="15000" y="69783"/>
                </a:lnTo>
                <a:cubicBezTo>
                  <a:pt x="15000" y="85991"/>
                  <a:pt x="30110" y="99130"/>
                  <a:pt x="48750" y="99130"/>
                </a:cubicBezTo>
                <a:lnTo>
                  <a:pt x="60000" y="99130"/>
                </a:lnTo>
                <a:cubicBezTo>
                  <a:pt x="78640" y="99130"/>
                  <a:pt x="93750" y="85991"/>
                  <a:pt x="93750" y="69783"/>
                </a:cubicBezTo>
                <a:lnTo>
                  <a:pt x="93750" y="40435"/>
                </a:lnTo>
                <a:close/>
              </a:path>
              <a:path w="120000" h="120000" fill="darken" extrusionOk="0">
                <a:moveTo>
                  <a:pt x="105000" y="40435"/>
                </a:moveTo>
                <a:lnTo>
                  <a:pt x="82500" y="20870"/>
                </a:lnTo>
                <a:lnTo>
                  <a:pt x="60000" y="40435"/>
                </a:lnTo>
                <a:lnTo>
                  <a:pt x="71250" y="40435"/>
                </a:lnTo>
                <a:lnTo>
                  <a:pt x="71250" y="69783"/>
                </a:lnTo>
                <a:cubicBezTo>
                  <a:pt x="71250" y="75185"/>
                  <a:pt x="66213" y="79565"/>
                  <a:pt x="60000" y="79565"/>
                </a:cubicBezTo>
                <a:lnTo>
                  <a:pt x="48750" y="79565"/>
                </a:lnTo>
                <a:cubicBezTo>
                  <a:pt x="42537" y="79565"/>
                  <a:pt x="37500" y="75185"/>
                  <a:pt x="37500" y="69783"/>
                </a:cubicBezTo>
                <a:lnTo>
                  <a:pt x="37500" y="40435"/>
                </a:lnTo>
                <a:lnTo>
                  <a:pt x="15000" y="40435"/>
                </a:lnTo>
                <a:lnTo>
                  <a:pt x="15000" y="69783"/>
                </a:lnTo>
                <a:cubicBezTo>
                  <a:pt x="15000" y="85991"/>
                  <a:pt x="30110" y="99130"/>
                  <a:pt x="48750" y="99130"/>
                </a:cubicBezTo>
                <a:lnTo>
                  <a:pt x="60000" y="99130"/>
                </a:lnTo>
                <a:cubicBezTo>
                  <a:pt x="78640" y="99130"/>
                  <a:pt x="93750" y="85991"/>
                  <a:pt x="93750" y="69783"/>
                </a:cubicBezTo>
                <a:lnTo>
                  <a:pt x="93750" y="40435"/>
                </a:lnTo>
                <a:close/>
              </a:path>
              <a:path w="120000" h="120000" fill="none" extrusionOk="0">
                <a:moveTo>
                  <a:pt x="105000" y="40435"/>
                </a:moveTo>
                <a:lnTo>
                  <a:pt x="93750" y="40435"/>
                </a:lnTo>
                <a:lnTo>
                  <a:pt x="93750" y="69783"/>
                </a:lnTo>
                <a:lnTo>
                  <a:pt x="93750" y="69783"/>
                </a:lnTo>
                <a:cubicBezTo>
                  <a:pt x="93750" y="85991"/>
                  <a:pt x="78640" y="99130"/>
                  <a:pt x="60000" y="99130"/>
                </a:cubicBezTo>
                <a:lnTo>
                  <a:pt x="48750" y="99130"/>
                </a:lnTo>
                <a:cubicBezTo>
                  <a:pt x="30110" y="99130"/>
                  <a:pt x="15000" y="85991"/>
                  <a:pt x="15000" y="69783"/>
                </a:cubicBezTo>
                <a:lnTo>
                  <a:pt x="15000" y="40435"/>
                </a:lnTo>
                <a:lnTo>
                  <a:pt x="37500" y="40435"/>
                </a:lnTo>
                <a:lnTo>
                  <a:pt x="37500" y="69783"/>
                </a:lnTo>
                <a:cubicBezTo>
                  <a:pt x="37500" y="75185"/>
                  <a:pt x="42537" y="79565"/>
                  <a:pt x="48750" y="79565"/>
                </a:cubicBezTo>
                <a:lnTo>
                  <a:pt x="60000" y="79565"/>
                </a:lnTo>
                <a:cubicBezTo>
                  <a:pt x="66213" y="79565"/>
                  <a:pt x="71250" y="75185"/>
                  <a:pt x="71250" y="69783"/>
                </a:cubicBezTo>
                <a:lnTo>
                  <a:pt x="71250" y="40435"/>
                </a:lnTo>
                <a:lnTo>
                  <a:pt x="60000" y="40435"/>
                </a:lnTo>
                <a:lnTo>
                  <a:pt x="82500" y="2087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 idx="4294967295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Административные домены 1-ого уровня</a:t>
            </a:r>
            <a:endParaRPr/>
          </a:p>
        </p:txBody>
      </p:sp>
      <p:grpSp>
        <p:nvGrpSpPr>
          <p:cNvPr id="396" name="Google Shape;396;p42"/>
          <p:cNvGrpSpPr/>
          <p:nvPr/>
        </p:nvGrpSpPr>
        <p:grpSpPr>
          <a:xfrm>
            <a:off x="539750" y="1752600"/>
            <a:ext cx="7748587" cy="4367212"/>
            <a:chOff x="340" y="1104"/>
            <a:chExt cx="4881" cy="2751"/>
          </a:xfrm>
        </p:grpSpPr>
        <p:sp>
          <p:nvSpPr>
            <p:cNvPr id="397" name="Google Shape;397;p42"/>
            <p:cNvSpPr txBox="1"/>
            <p:nvPr/>
          </p:nvSpPr>
          <p:spPr>
            <a:xfrm>
              <a:off x="821" y="3529"/>
              <a:ext cx="4400" cy="326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 Government (правительство США)</a:t>
              </a:r>
              <a:endParaRPr/>
            </a:p>
          </p:txBody>
        </p:sp>
        <p:sp>
          <p:nvSpPr>
            <p:cNvPr id="398" name="Google Shape;398;p42"/>
            <p:cNvSpPr txBox="1"/>
            <p:nvPr/>
          </p:nvSpPr>
          <p:spPr>
            <a:xfrm>
              <a:off x="340" y="3529"/>
              <a:ext cx="481" cy="326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GOV</a:t>
              </a:r>
              <a:endParaRPr/>
            </a:p>
          </p:txBody>
        </p:sp>
        <p:sp>
          <p:nvSpPr>
            <p:cNvPr id="399" name="Google Shape;399;p42"/>
            <p:cNvSpPr txBox="1"/>
            <p:nvPr/>
          </p:nvSpPr>
          <p:spPr>
            <a:xfrm>
              <a:off x="821" y="3205"/>
              <a:ext cx="4400" cy="324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 Dept of Defense (департамент безопасности США)</a:t>
              </a:r>
              <a:endParaRPr/>
            </a:p>
          </p:txBody>
        </p:sp>
        <p:sp>
          <p:nvSpPr>
            <p:cNvPr id="400" name="Google Shape;400;p42"/>
            <p:cNvSpPr txBox="1"/>
            <p:nvPr/>
          </p:nvSpPr>
          <p:spPr>
            <a:xfrm>
              <a:off x="340" y="3205"/>
              <a:ext cx="481" cy="324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MIL</a:t>
              </a:r>
              <a:endParaRPr/>
            </a:p>
          </p:txBody>
        </p:sp>
        <p:sp>
          <p:nvSpPr>
            <p:cNvPr id="401" name="Google Shape;401;p42"/>
            <p:cNvSpPr txBox="1"/>
            <p:nvPr/>
          </p:nvSpPr>
          <p:spPr>
            <a:xfrm>
              <a:off x="821" y="2881"/>
              <a:ext cx="4400" cy="324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Educational (образовательные проекты США)</a:t>
              </a:r>
              <a:endParaRPr/>
            </a:p>
          </p:txBody>
        </p:sp>
        <p:sp>
          <p:nvSpPr>
            <p:cNvPr id="402" name="Google Shape;402;p42"/>
            <p:cNvSpPr txBox="1"/>
            <p:nvPr/>
          </p:nvSpPr>
          <p:spPr>
            <a:xfrm>
              <a:off x="340" y="2881"/>
              <a:ext cx="481" cy="324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/>
            </a:p>
          </p:txBody>
        </p:sp>
        <p:sp>
          <p:nvSpPr>
            <p:cNvPr id="403" name="Google Shape;403;p42"/>
            <p:cNvSpPr txBox="1"/>
            <p:nvPr/>
          </p:nvSpPr>
          <p:spPr>
            <a:xfrm>
              <a:off x="821" y="2557"/>
              <a:ext cx="4400" cy="324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International Organizations (международные организации)</a:t>
              </a:r>
              <a:endParaRPr/>
            </a:p>
          </p:txBody>
        </p:sp>
        <p:sp>
          <p:nvSpPr>
            <p:cNvPr id="404" name="Google Shape;404;p42"/>
            <p:cNvSpPr txBox="1"/>
            <p:nvPr/>
          </p:nvSpPr>
          <p:spPr>
            <a:xfrm>
              <a:off x="340" y="2557"/>
              <a:ext cx="481" cy="324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</a:t>
              </a:r>
              <a:endParaRPr/>
            </a:p>
          </p:txBody>
        </p:sp>
        <p:sp>
          <p:nvSpPr>
            <p:cNvPr id="405" name="Google Shape;405;p42"/>
            <p:cNvSpPr txBox="1"/>
            <p:nvPr/>
          </p:nvSpPr>
          <p:spPr>
            <a:xfrm>
              <a:off x="821" y="2234"/>
              <a:ext cx="4400" cy="323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Business Organizations (аналог com)</a:t>
              </a:r>
              <a:endParaRPr/>
            </a:p>
          </p:txBody>
        </p:sp>
        <p:sp>
          <p:nvSpPr>
            <p:cNvPr id="406" name="Google Shape;406;p42"/>
            <p:cNvSpPr txBox="1"/>
            <p:nvPr/>
          </p:nvSpPr>
          <p:spPr>
            <a:xfrm>
              <a:off x="340" y="2234"/>
              <a:ext cx="481" cy="323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BIZ</a:t>
              </a:r>
              <a:endParaRPr/>
            </a:p>
          </p:txBody>
        </p:sp>
        <p:sp>
          <p:nvSpPr>
            <p:cNvPr id="407" name="Google Shape;407;p42"/>
            <p:cNvSpPr txBox="1"/>
            <p:nvPr/>
          </p:nvSpPr>
          <p:spPr>
            <a:xfrm>
              <a:off x="821" y="1793"/>
              <a:ext cx="4400" cy="441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Organizations (некоммерческие организации либо организации, не попадающие в другие категории)</a:t>
              </a:r>
              <a:endParaRPr/>
            </a:p>
          </p:txBody>
        </p:sp>
        <p:sp>
          <p:nvSpPr>
            <p:cNvPr id="408" name="Google Shape;408;p42"/>
            <p:cNvSpPr txBox="1"/>
            <p:nvPr/>
          </p:nvSpPr>
          <p:spPr>
            <a:xfrm>
              <a:off x="340" y="1793"/>
              <a:ext cx="481" cy="441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</a:t>
              </a:r>
              <a:endParaRPr/>
            </a:p>
          </p:txBody>
        </p:sp>
        <p:sp>
          <p:nvSpPr>
            <p:cNvPr id="409" name="Google Shape;409;p42"/>
            <p:cNvSpPr txBox="1"/>
            <p:nvPr/>
          </p:nvSpPr>
          <p:spPr>
            <a:xfrm>
              <a:off x="821" y="1470"/>
              <a:ext cx="4400" cy="323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Networks (Интернет, телекоммуникационные сети)</a:t>
              </a:r>
              <a:endParaRPr/>
            </a:p>
          </p:txBody>
        </p:sp>
        <p:sp>
          <p:nvSpPr>
            <p:cNvPr id="410" name="Google Shape;410;p42"/>
            <p:cNvSpPr txBox="1"/>
            <p:nvPr/>
          </p:nvSpPr>
          <p:spPr>
            <a:xfrm>
              <a:off x="340" y="1470"/>
              <a:ext cx="481" cy="323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</a:t>
              </a:r>
              <a:endParaRPr/>
            </a:p>
          </p:txBody>
        </p:sp>
        <p:sp>
          <p:nvSpPr>
            <p:cNvPr id="411" name="Google Shape;411;p42"/>
            <p:cNvSpPr txBox="1"/>
            <p:nvPr/>
          </p:nvSpPr>
          <p:spPr>
            <a:xfrm>
              <a:off x="821" y="1104"/>
              <a:ext cx="4400" cy="366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Commercial (для коммерческих организаций)</a:t>
              </a:r>
              <a:endParaRPr/>
            </a:p>
          </p:txBody>
        </p:sp>
        <p:sp>
          <p:nvSpPr>
            <p:cNvPr id="412" name="Google Shape;412;p42"/>
            <p:cNvSpPr txBox="1"/>
            <p:nvPr/>
          </p:nvSpPr>
          <p:spPr>
            <a:xfrm>
              <a:off x="340" y="1104"/>
              <a:ext cx="481" cy="366"/>
            </a:xfrm>
            <a:prstGeom prst="rect">
              <a:avLst/>
            </a:prstGeom>
            <a:solidFill>
              <a:srgbClr val="FCDED0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69900" marR="0" lvl="0" indent="-469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</a:t>
              </a:r>
              <a:endParaRPr/>
            </a:p>
          </p:txBody>
        </p:sp>
        <p:cxnSp>
          <p:nvCxnSpPr>
            <p:cNvPr id="413" name="Google Shape;413;p42"/>
            <p:cNvCxnSpPr/>
            <p:nvPr/>
          </p:nvCxnSpPr>
          <p:spPr>
            <a:xfrm>
              <a:off x="340" y="1104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4" name="Google Shape;414;p42"/>
            <p:cNvCxnSpPr/>
            <p:nvPr/>
          </p:nvCxnSpPr>
          <p:spPr>
            <a:xfrm>
              <a:off x="340" y="3855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5" name="Google Shape;415;p42"/>
            <p:cNvCxnSpPr/>
            <p:nvPr/>
          </p:nvCxnSpPr>
          <p:spPr>
            <a:xfrm>
              <a:off x="340" y="1104"/>
              <a:ext cx="0" cy="2751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6" name="Google Shape;416;p42"/>
            <p:cNvCxnSpPr/>
            <p:nvPr/>
          </p:nvCxnSpPr>
          <p:spPr>
            <a:xfrm>
              <a:off x="5221" y="1104"/>
              <a:ext cx="0" cy="2751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7" name="Google Shape;417;p42"/>
            <p:cNvCxnSpPr/>
            <p:nvPr/>
          </p:nvCxnSpPr>
          <p:spPr>
            <a:xfrm>
              <a:off x="340" y="1470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8" name="Google Shape;418;p42"/>
            <p:cNvCxnSpPr/>
            <p:nvPr/>
          </p:nvCxnSpPr>
          <p:spPr>
            <a:xfrm>
              <a:off x="821" y="1104"/>
              <a:ext cx="0" cy="2751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9" name="Google Shape;419;p42"/>
            <p:cNvCxnSpPr/>
            <p:nvPr/>
          </p:nvCxnSpPr>
          <p:spPr>
            <a:xfrm>
              <a:off x="340" y="1793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0" name="Google Shape;420;p42"/>
            <p:cNvCxnSpPr/>
            <p:nvPr/>
          </p:nvCxnSpPr>
          <p:spPr>
            <a:xfrm>
              <a:off x="340" y="2234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1" name="Google Shape;421;p42"/>
            <p:cNvCxnSpPr/>
            <p:nvPr/>
          </p:nvCxnSpPr>
          <p:spPr>
            <a:xfrm>
              <a:off x="340" y="2557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2" name="Google Shape;422;p42"/>
            <p:cNvCxnSpPr/>
            <p:nvPr/>
          </p:nvCxnSpPr>
          <p:spPr>
            <a:xfrm>
              <a:off x="340" y="2881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3" name="Google Shape;423;p42"/>
            <p:cNvCxnSpPr/>
            <p:nvPr/>
          </p:nvCxnSpPr>
          <p:spPr>
            <a:xfrm>
              <a:off x="340" y="3205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24" name="Google Shape;424;p42"/>
            <p:cNvCxnSpPr/>
            <p:nvPr/>
          </p:nvCxnSpPr>
          <p:spPr>
            <a:xfrm>
              <a:off x="340" y="3529"/>
              <a:ext cx="4881" cy="0"/>
            </a:xfrm>
            <a:prstGeom prst="straightConnector1">
              <a:avLst/>
            </a:prstGeom>
            <a:noFill/>
            <a:ln w="12700" cap="rnd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425" name="Google Shape;425;p42"/>
          <p:cNvSpPr/>
          <p:nvPr/>
        </p:nvSpPr>
        <p:spPr>
          <a:xfrm>
            <a:off x="0" y="6237287"/>
            <a:ext cx="539750" cy="620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40435"/>
                </a:moveTo>
                <a:lnTo>
                  <a:pt x="82500" y="20870"/>
                </a:lnTo>
                <a:lnTo>
                  <a:pt x="60000" y="40435"/>
                </a:lnTo>
                <a:lnTo>
                  <a:pt x="71250" y="40435"/>
                </a:lnTo>
                <a:lnTo>
                  <a:pt x="71250" y="69783"/>
                </a:lnTo>
                <a:cubicBezTo>
                  <a:pt x="71250" y="75185"/>
                  <a:pt x="66213" y="79565"/>
                  <a:pt x="60000" y="79565"/>
                </a:cubicBezTo>
                <a:lnTo>
                  <a:pt x="48750" y="79565"/>
                </a:lnTo>
                <a:cubicBezTo>
                  <a:pt x="42537" y="79565"/>
                  <a:pt x="37500" y="75185"/>
                  <a:pt x="37500" y="69783"/>
                </a:cubicBezTo>
                <a:lnTo>
                  <a:pt x="37500" y="40435"/>
                </a:lnTo>
                <a:lnTo>
                  <a:pt x="15000" y="40435"/>
                </a:lnTo>
                <a:lnTo>
                  <a:pt x="15000" y="69783"/>
                </a:lnTo>
                <a:cubicBezTo>
                  <a:pt x="15000" y="85991"/>
                  <a:pt x="30110" y="99130"/>
                  <a:pt x="48750" y="99130"/>
                </a:cubicBezTo>
                <a:lnTo>
                  <a:pt x="60000" y="99130"/>
                </a:lnTo>
                <a:cubicBezTo>
                  <a:pt x="78640" y="99130"/>
                  <a:pt x="93750" y="85991"/>
                  <a:pt x="93750" y="69783"/>
                </a:cubicBezTo>
                <a:lnTo>
                  <a:pt x="93750" y="40435"/>
                </a:lnTo>
                <a:close/>
              </a:path>
              <a:path w="120000" h="120000" fill="darken" extrusionOk="0">
                <a:moveTo>
                  <a:pt x="105000" y="40435"/>
                </a:moveTo>
                <a:lnTo>
                  <a:pt x="82500" y="20870"/>
                </a:lnTo>
                <a:lnTo>
                  <a:pt x="60000" y="40435"/>
                </a:lnTo>
                <a:lnTo>
                  <a:pt x="71250" y="40435"/>
                </a:lnTo>
                <a:lnTo>
                  <a:pt x="71250" y="69783"/>
                </a:lnTo>
                <a:cubicBezTo>
                  <a:pt x="71250" y="75185"/>
                  <a:pt x="66213" y="79565"/>
                  <a:pt x="60000" y="79565"/>
                </a:cubicBezTo>
                <a:lnTo>
                  <a:pt x="48750" y="79565"/>
                </a:lnTo>
                <a:cubicBezTo>
                  <a:pt x="42537" y="79565"/>
                  <a:pt x="37500" y="75185"/>
                  <a:pt x="37500" y="69783"/>
                </a:cubicBezTo>
                <a:lnTo>
                  <a:pt x="37500" y="40435"/>
                </a:lnTo>
                <a:lnTo>
                  <a:pt x="15000" y="40435"/>
                </a:lnTo>
                <a:lnTo>
                  <a:pt x="15000" y="69783"/>
                </a:lnTo>
                <a:cubicBezTo>
                  <a:pt x="15000" y="85991"/>
                  <a:pt x="30110" y="99130"/>
                  <a:pt x="48750" y="99130"/>
                </a:cubicBezTo>
                <a:lnTo>
                  <a:pt x="60000" y="99130"/>
                </a:lnTo>
                <a:cubicBezTo>
                  <a:pt x="78640" y="99130"/>
                  <a:pt x="93750" y="85991"/>
                  <a:pt x="93750" y="69783"/>
                </a:cubicBezTo>
                <a:lnTo>
                  <a:pt x="93750" y="40435"/>
                </a:lnTo>
                <a:close/>
              </a:path>
              <a:path w="120000" h="120000" fill="none" extrusionOk="0">
                <a:moveTo>
                  <a:pt x="105000" y="40435"/>
                </a:moveTo>
                <a:lnTo>
                  <a:pt x="93750" y="40435"/>
                </a:lnTo>
                <a:lnTo>
                  <a:pt x="93750" y="69783"/>
                </a:lnTo>
                <a:lnTo>
                  <a:pt x="93750" y="69783"/>
                </a:lnTo>
                <a:cubicBezTo>
                  <a:pt x="93750" y="85991"/>
                  <a:pt x="78640" y="99130"/>
                  <a:pt x="60000" y="99130"/>
                </a:cubicBezTo>
                <a:lnTo>
                  <a:pt x="48750" y="99130"/>
                </a:lnTo>
                <a:cubicBezTo>
                  <a:pt x="30110" y="99130"/>
                  <a:pt x="15000" y="85991"/>
                  <a:pt x="15000" y="69783"/>
                </a:cubicBezTo>
                <a:lnTo>
                  <a:pt x="15000" y="40435"/>
                </a:lnTo>
                <a:lnTo>
                  <a:pt x="37500" y="40435"/>
                </a:lnTo>
                <a:lnTo>
                  <a:pt x="37500" y="69783"/>
                </a:lnTo>
                <a:cubicBezTo>
                  <a:pt x="37500" y="75185"/>
                  <a:pt x="42537" y="79565"/>
                  <a:pt x="48750" y="79565"/>
                </a:cubicBezTo>
                <a:lnTo>
                  <a:pt x="60000" y="79565"/>
                </a:lnTo>
                <a:cubicBezTo>
                  <a:pt x="66213" y="79565"/>
                  <a:pt x="71250" y="75185"/>
                  <a:pt x="71250" y="69783"/>
                </a:cubicBezTo>
                <a:lnTo>
                  <a:pt x="71250" y="40435"/>
                </a:lnTo>
                <a:lnTo>
                  <a:pt x="60000" y="40435"/>
                </a:lnTo>
                <a:lnTo>
                  <a:pt x="82500" y="2087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Сравнение адресации URL с почтовой адресацией </a:t>
            </a:r>
            <a:endParaRPr/>
          </a:p>
        </p:txBody>
      </p:sp>
      <p:pic>
        <p:nvPicPr>
          <p:cNvPr id="432" name="Google Shape;432;p43" descr="Система адресации URL и адресация почтовой службы имеют сходную структуру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16237" y="1700212"/>
            <a:ext cx="5616575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3"/>
          <p:cNvSpPr/>
          <p:nvPr/>
        </p:nvSpPr>
        <p:spPr>
          <a:xfrm>
            <a:off x="0" y="6237287"/>
            <a:ext cx="539750" cy="620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105000" y="40435"/>
                </a:moveTo>
                <a:lnTo>
                  <a:pt x="82500" y="20870"/>
                </a:lnTo>
                <a:lnTo>
                  <a:pt x="60000" y="40435"/>
                </a:lnTo>
                <a:lnTo>
                  <a:pt x="71250" y="40435"/>
                </a:lnTo>
                <a:lnTo>
                  <a:pt x="71250" y="69783"/>
                </a:lnTo>
                <a:cubicBezTo>
                  <a:pt x="71250" y="75185"/>
                  <a:pt x="66213" y="79565"/>
                  <a:pt x="60000" y="79565"/>
                </a:cubicBezTo>
                <a:lnTo>
                  <a:pt x="48750" y="79565"/>
                </a:lnTo>
                <a:cubicBezTo>
                  <a:pt x="42537" y="79565"/>
                  <a:pt x="37500" y="75185"/>
                  <a:pt x="37500" y="69783"/>
                </a:cubicBezTo>
                <a:lnTo>
                  <a:pt x="37500" y="40435"/>
                </a:lnTo>
                <a:lnTo>
                  <a:pt x="15000" y="40435"/>
                </a:lnTo>
                <a:lnTo>
                  <a:pt x="15000" y="69783"/>
                </a:lnTo>
                <a:cubicBezTo>
                  <a:pt x="15000" y="85991"/>
                  <a:pt x="30110" y="99130"/>
                  <a:pt x="48750" y="99130"/>
                </a:cubicBezTo>
                <a:lnTo>
                  <a:pt x="60000" y="99130"/>
                </a:lnTo>
                <a:cubicBezTo>
                  <a:pt x="78640" y="99130"/>
                  <a:pt x="93750" y="85991"/>
                  <a:pt x="93750" y="69783"/>
                </a:cubicBezTo>
                <a:lnTo>
                  <a:pt x="93750" y="40435"/>
                </a:lnTo>
                <a:close/>
              </a:path>
              <a:path w="120000" h="120000" fill="darken" extrusionOk="0">
                <a:moveTo>
                  <a:pt x="105000" y="40435"/>
                </a:moveTo>
                <a:lnTo>
                  <a:pt x="82500" y="20870"/>
                </a:lnTo>
                <a:lnTo>
                  <a:pt x="60000" y="40435"/>
                </a:lnTo>
                <a:lnTo>
                  <a:pt x="71250" y="40435"/>
                </a:lnTo>
                <a:lnTo>
                  <a:pt x="71250" y="69783"/>
                </a:lnTo>
                <a:cubicBezTo>
                  <a:pt x="71250" y="75185"/>
                  <a:pt x="66213" y="79565"/>
                  <a:pt x="60000" y="79565"/>
                </a:cubicBezTo>
                <a:lnTo>
                  <a:pt x="48750" y="79565"/>
                </a:lnTo>
                <a:cubicBezTo>
                  <a:pt x="42537" y="79565"/>
                  <a:pt x="37500" y="75185"/>
                  <a:pt x="37500" y="69783"/>
                </a:cubicBezTo>
                <a:lnTo>
                  <a:pt x="37500" y="40435"/>
                </a:lnTo>
                <a:lnTo>
                  <a:pt x="15000" y="40435"/>
                </a:lnTo>
                <a:lnTo>
                  <a:pt x="15000" y="69783"/>
                </a:lnTo>
                <a:cubicBezTo>
                  <a:pt x="15000" y="85991"/>
                  <a:pt x="30110" y="99130"/>
                  <a:pt x="48750" y="99130"/>
                </a:cubicBezTo>
                <a:lnTo>
                  <a:pt x="60000" y="99130"/>
                </a:lnTo>
                <a:cubicBezTo>
                  <a:pt x="78640" y="99130"/>
                  <a:pt x="93750" y="85991"/>
                  <a:pt x="93750" y="69783"/>
                </a:cubicBezTo>
                <a:lnTo>
                  <a:pt x="93750" y="40435"/>
                </a:lnTo>
                <a:close/>
              </a:path>
              <a:path w="120000" h="120000" fill="none" extrusionOk="0">
                <a:moveTo>
                  <a:pt x="105000" y="40435"/>
                </a:moveTo>
                <a:lnTo>
                  <a:pt x="93750" y="40435"/>
                </a:lnTo>
                <a:lnTo>
                  <a:pt x="93750" y="69783"/>
                </a:lnTo>
                <a:lnTo>
                  <a:pt x="93750" y="69783"/>
                </a:lnTo>
                <a:cubicBezTo>
                  <a:pt x="93750" y="85991"/>
                  <a:pt x="78640" y="99130"/>
                  <a:pt x="60000" y="99130"/>
                </a:cubicBezTo>
                <a:lnTo>
                  <a:pt x="48750" y="99130"/>
                </a:lnTo>
                <a:cubicBezTo>
                  <a:pt x="30110" y="99130"/>
                  <a:pt x="15000" y="85991"/>
                  <a:pt x="15000" y="69783"/>
                </a:cubicBezTo>
                <a:lnTo>
                  <a:pt x="15000" y="40435"/>
                </a:lnTo>
                <a:lnTo>
                  <a:pt x="37500" y="40435"/>
                </a:lnTo>
                <a:lnTo>
                  <a:pt x="37500" y="69783"/>
                </a:lnTo>
                <a:cubicBezTo>
                  <a:pt x="37500" y="75185"/>
                  <a:pt x="42537" y="79565"/>
                  <a:pt x="48750" y="79565"/>
                </a:cubicBezTo>
                <a:lnTo>
                  <a:pt x="60000" y="79565"/>
                </a:lnTo>
                <a:cubicBezTo>
                  <a:pt x="66213" y="79565"/>
                  <a:pt x="71250" y="75185"/>
                  <a:pt x="71250" y="69783"/>
                </a:cubicBezTo>
                <a:lnTo>
                  <a:pt x="71250" y="40435"/>
                </a:lnTo>
                <a:lnTo>
                  <a:pt x="60000" y="40435"/>
                </a:lnTo>
                <a:lnTo>
                  <a:pt x="82500" y="20870"/>
                </a:ln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Классификация компьютерных сетей </a:t>
            </a: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Разделение компьютерных сетей </a:t>
            </a:r>
            <a:r>
              <a:rPr lang="en-US" sz="3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признаку территориального размещения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 - локальные сети (Local Area Networks); 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 - городские сети (Metropolitan Area Networks);</a:t>
            </a:r>
            <a:endParaRPr/>
          </a:p>
          <a:p>
            <a:pPr marL="469900" marR="0" lvl="0" indent="-469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 - глобальные сети (Wide Area Networks); </a:t>
            </a:r>
            <a:b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1) Локальные сети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1"/>
          </p:nvPr>
        </p:nvSpPr>
        <p:spPr>
          <a:xfrm>
            <a:off x="395287" y="1752600"/>
            <a:ext cx="8497887" cy="441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Локальная сеть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(ЛС) - несколько компьютеров, подключенных друг к другу и сосредоточенных на небольшом пространстве (комната, помещение, здание, группа зданий).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передающей среды используются коаксиальные кабели. Высокая скорость обмена - от 1 Мбит/с до 100 Мбит/с.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lang="en-US" sz="38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2) Городские сети 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Городские сети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охватывают группу зданий и реализуются на оптоволоконных или широкополосных кабелях. По своим характеристикам они являются промежуточными между локальными и глобальными сетями. </a:t>
            </a:r>
            <a:b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Times New Roman"/>
              <a:buNone/>
            </a:pPr>
            <a:r>
              <a:rPr lang="en-US" sz="38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Глобальные сети</a:t>
            </a:r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Глобальные сети - 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сеть  компьютеров, удаленных на значительные расстояния</a:t>
            </a:r>
            <a:r>
              <a:rPr lang="en-US"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(например, сеть Internet).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передающей среды используются аналоговые или цифровые проводные каналы, а также спутниковые каналы связи (обычно для связи между континентами).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Ограничения по скорости передачи (до 28,8 Кбит/с на аналоговых каналах и до 64 Кбит/с - на пользовательских участках цифровых каналов).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lang="en-US" sz="3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Классификация компьютерных сетей</a:t>
            </a:r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Разделение </a:t>
            </a:r>
            <a:r>
              <a:rPr lang="en-US" sz="3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модели взаимодействия</a:t>
            </a: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сетевых устройств: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Одноранговые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(одноуровневые) сети </a:t>
            </a:r>
            <a:endParaRPr/>
          </a:p>
          <a:p>
            <a:pPr marL="469900" marR="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❑"/>
            </a:pPr>
            <a:r>
              <a:rPr lang="en-US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Иерархические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(сети с выделенным сервером) </a:t>
            </a:r>
            <a:endParaRPr/>
          </a:p>
          <a:p>
            <a:pPr marL="469900" marR="0" lvl="0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рофиль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2308</Words>
  <Application>Microsoft Office PowerPoint</Application>
  <PresentationFormat>Экран (4:3)</PresentationFormat>
  <Paragraphs>262</Paragraphs>
  <Slides>46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Noto Sans Symbols</vt:lpstr>
      <vt:lpstr>Times New Roman</vt:lpstr>
      <vt:lpstr>Verdana</vt:lpstr>
      <vt:lpstr>Профиль</vt:lpstr>
      <vt:lpstr>Компьютерные сети </vt:lpstr>
      <vt:lpstr>Основные понятия</vt:lpstr>
      <vt:lpstr>Основные понятия</vt:lpstr>
      <vt:lpstr>Основные понятия</vt:lpstr>
      <vt:lpstr>Классификация компьютерных сетей </vt:lpstr>
      <vt:lpstr>1) Локальные сети</vt:lpstr>
      <vt:lpstr>2) Городские сети </vt:lpstr>
      <vt:lpstr>3) Глобальные сети</vt:lpstr>
      <vt:lpstr>Классификация компьютерных сетей</vt:lpstr>
      <vt:lpstr>Другие классификационные признаки компьютерных сетей </vt:lpstr>
      <vt:lpstr>Другие классификационные признаки компьютерных сетей</vt:lpstr>
      <vt:lpstr>Топология сети</vt:lpstr>
      <vt:lpstr>Шинная топология </vt:lpstr>
      <vt:lpstr>Кольцевая топология</vt:lpstr>
      <vt:lpstr>Топология «звезда»</vt:lpstr>
      <vt:lpstr>Характеристика канала связи</vt:lpstr>
      <vt:lpstr>Презентация PowerPoint</vt:lpstr>
      <vt:lpstr>Уровни взаимодействия компьютеров (OSI)</vt:lpstr>
      <vt:lpstr>1 - Физический уровень</vt:lpstr>
      <vt:lpstr>2 - Канальный уровень</vt:lpstr>
      <vt:lpstr>3 - Сетевой уровень</vt:lpstr>
      <vt:lpstr>4 - Транспортный уровень</vt:lpstr>
      <vt:lpstr>5 - Сеансовый уровень</vt:lpstr>
      <vt:lpstr>6 – Представительский уровень</vt:lpstr>
      <vt:lpstr>7 - Прикладной уровень</vt:lpstr>
      <vt:lpstr>Презентация PowerPoint</vt:lpstr>
      <vt:lpstr>Протокол передачи данных</vt:lpstr>
      <vt:lpstr>Семейство протоколов Internet</vt:lpstr>
      <vt:lpstr>Протоколы более высокого уровня </vt:lpstr>
      <vt:lpstr>Internet</vt:lpstr>
      <vt:lpstr>Адресация в сети</vt:lpstr>
      <vt:lpstr>Адресация в сети</vt:lpstr>
      <vt:lpstr>Универсальный указатель ресурсов (URL)</vt:lpstr>
      <vt:lpstr>Службы Интернета</vt:lpstr>
      <vt:lpstr>1. Электронная почта (e-mail)</vt:lpstr>
      <vt:lpstr>2. World Wide Web (WWW) </vt:lpstr>
      <vt:lpstr> 3. Файловые архивы</vt:lpstr>
      <vt:lpstr>4. Телеконференции (Usenet)</vt:lpstr>
      <vt:lpstr>5. Служба IRC</vt:lpstr>
      <vt:lpstr>6. Поиск во Всемирной паутине</vt:lpstr>
      <vt:lpstr>Структура работы поисковых систем</vt:lpstr>
      <vt:lpstr>Российские поисковые системы</vt:lpstr>
      <vt:lpstr>Зарубежные поисковые системы</vt:lpstr>
      <vt:lpstr>Географические домены 1-ого уровня </vt:lpstr>
      <vt:lpstr>Административные домены 1-ого уровня</vt:lpstr>
      <vt:lpstr>Сравнение адресации URL с почтовой адресацией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сети </dc:title>
  <dc:creator>Vladimir</dc:creator>
  <cp:lastModifiedBy>user</cp:lastModifiedBy>
  <cp:revision>2</cp:revision>
  <dcterms:created xsi:type="dcterms:W3CDTF">2009-04-03T12:12:33Z</dcterms:created>
  <dcterms:modified xsi:type="dcterms:W3CDTF">2025-10-13T07:55:41Z</dcterms:modified>
</cp:coreProperties>
</file>