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7F73-400C-444F-AD8D-C27E2DEA3262}" type="datetimeFigureOut">
              <a:rPr lang="ru-RU" smtClean="0"/>
              <a:t>вт 21.04.20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AE55-EDA1-4F6F-9412-1600D6D34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083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7F73-400C-444F-AD8D-C27E2DEA3262}" type="datetimeFigureOut">
              <a:rPr lang="ru-RU" smtClean="0"/>
              <a:t>вт 21.04.20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AE55-EDA1-4F6F-9412-1600D6D34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53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7F73-400C-444F-AD8D-C27E2DEA3262}" type="datetimeFigureOut">
              <a:rPr lang="ru-RU" smtClean="0"/>
              <a:t>вт 21.04.20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AE55-EDA1-4F6F-9412-1600D6D34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52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7F73-400C-444F-AD8D-C27E2DEA3262}" type="datetimeFigureOut">
              <a:rPr lang="ru-RU" smtClean="0"/>
              <a:t>вт 21.04.20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AE55-EDA1-4F6F-9412-1600D6D34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463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7F73-400C-444F-AD8D-C27E2DEA3262}" type="datetimeFigureOut">
              <a:rPr lang="ru-RU" smtClean="0"/>
              <a:t>вт 21.04.20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AE55-EDA1-4F6F-9412-1600D6D34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21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7F73-400C-444F-AD8D-C27E2DEA3262}" type="datetimeFigureOut">
              <a:rPr lang="ru-RU" smtClean="0"/>
              <a:t>вт 21.04.20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AE55-EDA1-4F6F-9412-1600D6D34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87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7F73-400C-444F-AD8D-C27E2DEA3262}" type="datetimeFigureOut">
              <a:rPr lang="ru-RU" smtClean="0"/>
              <a:t>вт 21.04.20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AE55-EDA1-4F6F-9412-1600D6D34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97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7F73-400C-444F-AD8D-C27E2DEA3262}" type="datetimeFigureOut">
              <a:rPr lang="ru-RU" smtClean="0"/>
              <a:t>вт 21.04.20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AE55-EDA1-4F6F-9412-1600D6D34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540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7F73-400C-444F-AD8D-C27E2DEA3262}" type="datetimeFigureOut">
              <a:rPr lang="ru-RU" smtClean="0"/>
              <a:t>вт 21.04.20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AE55-EDA1-4F6F-9412-1600D6D34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068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7F73-400C-444F-AD8D-C27E2DEA3262}" type="datetimeFigureOut">
              <a:rPr lang="ru-RU" smtClean="0"/>
              <a:t>вт 21.04.20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AE55-EDA1-4F6F-9412-1600D6D34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61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7F73-400C-444F-AD8D-C27E2DEA3262}" type="datetimeFigureOut">
              <a:rPr lang="ru-RU" smtClean="0"/>
              <a:t>вт 21.04.20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AE55-EDA1-4F6F-9412-1600D6D34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45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87F73-400C-444F-AD8D-C27E2DEA3262}" type="datetimeFigureOut">
              <a:rPr lang="ru-RU" smtClean="0"/>
              <a:t>вт 21.04.20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2AE55-EDA1-4F6F-9412-1600D6D34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94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Логические основы алгоритмизации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636394"/>
            <a:ext cx="9144000" cy="621406"/>
          </a:xfrm>
        </p:spPr>
        <p:txBody>
          <a:bodyPr/>
          <a:lstStyle/>
          <a:p>
            <a:pPr algn="r"/>
            <a:r>
              <a:rPr lang="ru-RU" dirty="0" smtClean="0"/>
              <a:t>Колесников Евгений Иванович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738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7578" y="257579"/>
            <a:ext cx="11719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err="1"/>
              <a:t>Сложе́ние</a:t>
            </a:r>
            <a:r>
              <a:rPr lang="ru-RU" sz="2400" b="1" dirty="0"/>
              <a:t> по </a:t>
            </a:r>
            <a:r>
              <a:rPr lang="ru-RU" sz="2400" b="1" dirty="0" err="1"/>
              <a:t>мо́дулю</a:t>
            </a:r>
            <a:r>
              <a:rPr lang="ru-RU" sz="2400" b="1" dirty="0"/>
              <a:t> 2</a:t>
            </a:r>
            <a:r>
              <a:rPr lang="ru-RU" sz="2400" dirty="0"/>
              <a:t> (</a:t>
            </a:r>
            <a:r>
              <a:rPr lang="ru-RU" sz="2400" dirty="0" err="1"/>
              <a:t>исключа́ющее</a:t>
            </a:r>
            <a:r>
              <a:rPr lang="ru-RU" sz="2400" dirty="0"/>
              <a:t> «ИЛИ», </a:t>
            </a:r>
            <a:r>
              <a:rPr lang="ru-RU" sz="2400" dirty="0" err="1"/>
              <a:t>логи́ческая</a:t>
            </a:r>
            <a:r>
              <a:rPr lang="ru-RU" sz="2400" dirty="0"/>
              <a:t> </a:t>
            </a:r>
            <a:r>
              <a:rPr lang="ru-RU" sz="2400" dirty="0" err="1"/>
              <a:t>неравнозна́чность</a:t>
            </a:r>
            <a:r>
              <a:rPr lang="ru-RU" sz="2400" dirty="0"/>
              <a:t>) - обозначение </a:t>
            </a:r>
            <a:r>
              <a:rPr lang="ru-RU" sz="2400" b="1" i="1" dirty="0" err="1"/>
              <a:t>xor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966012" y="1457908"/>
            <a:ext cx="88825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Для более легкого запоминания этой функции есть два правила: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функция истинна, если ее операнды разные и ложна, если операнды одинаковые;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математически результат функции можно рассматривать как остаток от деления на 2 суммы операндов, т.е. (0+0) % 2 = 0, (1+1) % 2 = 0, (0+1) % 2 = 1. Поэтому ее и называют </a:t>
            </a:r>
            <a:r>
              <a:rPr lang="ru-RU" sz="2400" i="1" dirty="0"/>
              <a:t>сложение по модулю 2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78" y="1257098"/>
            <a:ext cx="2575774" cy="331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62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6214" y="2292441"/>
            <a:ext cx="117197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Приоритет логических </a:t>
            </a:r>
            <a:r>
              <a:rPr lang="ru-RU" sz="2400" b="1" dirty="0" smtClean="0"/>
              <a:t>операций</a:t>
            </a:r>
          </a:p>
          <a:p>
            <a:endParaRPr lang="ru-RU" sz="2400" b="1" dirty="0"/>
          </a:p>
          <a:p>
            <a:r>
              <a:rPr lang="ru-RU" sz="2400" dirty="0"/>
              <a:t>Операции в порядке убывания приоритета</a:t>
            </a:r>
            <a:r>
              <a:rPr lang="ru-RU" sz="2400" dirty="0" smtClean="0"/>
              <a:t>:</a:t>
            </a:r>
          </a:p>
          <a:p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Инверсия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Конъюнкция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Сложение по модулю </a:t>
            </a:r>
            <a:r>
              <a:rPr lang="ru-RU" sz="2400" dirty="0" smtClean="0"/>
              <a:t>2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Дизъюнкция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96214" y="759854"/>
            <a:ext cx="92572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Импликация</a:t>
            </a:r>
            <a:r>
              <a:rPr lang="ru-RU" sz="2400" dirty="0" smtClean="0"/>
              <a:t> в программировании не используется, </a:t>
            </a:r>
          </a:p>
          <a:p>
            <a:r>
              <a:rPr lang="ru-RU" sz="2400" dirty="0" smtClean="0"/>
              <a:t>а </a:t>
            </a:r>
            <a:r>
              <a:rPr lang="ru-RU" sz="2400" b="1" dirty="0" smtClean="0"/>
              <a:t>эквивалентность</a:t>
            </a:r>
            <a:r>
              <a:rPr lang="ru-RU" sz="2400" dirty="0" smtClean="0"/>
              <a:t> это сравнение на равенство двух операндов: «==»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2625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6061" y="270455"/>
            <a:ext cx="822960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Решение логических </a:t>
            </a:r>
            <a:r>
              <a:rPr lang="ru-RU" sz="2400" b="1" dirty="0" smtClean="0"/>
              <a:t>выражений</a:t>
            </a:r>
          </a:p>
          <a:p>
            <a:endParaRPr lang="ru-RU" sz="2000" b="1" dirty="0"/>
          </a:p>
          <a:p>
            <a:r>
              <a:rPr lang="ru-RU" sz="2000" dirty="0"/>
              <a:t>Решение логических выражений записывают в виде </a:t>
            </a:r>
            <a:r>
              <a:rPr lang="ru-RU" sz="2000" i="1" dirty="0"/>
              <a:t>таблиц истинности </a:t>
            </a:r>
            <a:r>
              <a:rPr lang="ru-RU" sz="2000" dirty="0"/>
              <a:t>– таблиц, в которых по действиям показано, какие значения принимает логическое выражение при всех возможных наборах его переменных</a:t>
            </a:r>
            <a:r>
              <a:rPr lang="ru-RU" sz="2000" dirty="0" smtClean="0"/>
              <a:t>.</a:t>
            </a:r>
          </a:p>
          <a:p>
            <a:endParaRPr lang="ru-RU" sz="2000" dirty="0"/>
          </a:p>
          <a:p>
            <a:r>
              <a:rPr lang="ru-RU" sz="2000" dirty="0"/>
              <a:t>Для составления таблиц истинности необходимо: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определить количество строк в таблице: 2</a:t>
            </a:r>
            <a:r>
              <a:rPr lang="ru-RU" sz="2000" baseline="30000" dirty="0"/>
              <a:t>n</a:t>
            </a:r>
            <a:r>
              <a:rPr lang="ru-RU" sz="2000" dirty="0"/>
              <a:t>, где n – количество переменных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определить количество столбцов в таблице: количество логических переменных + количество логических операций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установить последовательность выполнения логических операций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построить таблицу, указывая названия столбцов и возможные наборы значений исходных логических переменных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заполнить таблицу истинности по </a:t>
            </a:r>
            <a:r>
              <a:rPr lang="ru-RU" sz="2000" dirty="0" smtClean="0"/>
              <a:t>столбцам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  <a:p>
            <a:r>
              <a:rPr lang="ru-RU" sz="2000" dirty="0"/>
              <a:t>Например, построим таблицу истинности для выражения: </a:t>
            </a:r>
            <a:r>
              <a:rPr lang="ru-RU" sz="2000" b="1" dirty="0"/>
              <a:t>А | В &amp; С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количество строк: 2</a:t>
            </a:r>
            <a:r>
              <a:rPr lang="ru-RU" sz="2000" baseline="30000" dirty="0"/>
              <a:t>3</a:t>
            </a:r>
            <a:r>
              <a:rPr lang="ru-RU" sz="2000" dirty="0"/>
              <a:t>=8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количество столбцов: 3 (переменные A, B, C) + 2 (операции &amp; и |) = 5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188" y="270455"/>
            <a:ext cx="33813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07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7578" y="257579"/>
            <a:ext cx="1171977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Логика</a:t>
            </a:r>
            <a:r>
              <a:rPr lang="ru-RU" sz="2800" dirty="0" smtClean="0"/>
              <a:t> – это наука о формах и способах мышления (первые учения – Древний Восток).</a:t>
            </a:r>
          </a:p>
          <a:p>
            <a:endParaRPr lang="ru-RU" sz="2800" dirty="0" smtClean="0"/>
          </a:p>
          <a:p>
            <a:r>
              <a:rPr lang="ru-RU" sz="2800" dirty="0" smtClean="0"/>
              <a:t>Начало исследований в области формальной логики было положено </a:t>
            </a:r>
            <a:r>
              <a:rPr lang="ru-RU" sz="2800" i="1" dirty="0" smtClean="0"/>
              <a:t>Аристотелем</a:t>
            </a:r>
            <a:r>
              <a:rPr lang="ru-RU" sz="2800" dirty="0" smtClean="0"/>
              <a:t> в IV в. до н.э. Однако математические подходы к этим вопросам были впервые указаны </a:t>
            </a:r>
            <a:r>
              <a:rPr lang="ru-RU" sz="2800" i="1" dirty="0" smtClean="0"/>
              <a:t>Джорджем Булем</a:t>
            </a:r>
            <a:r>
              <a:rPr lang="ru-RU" sz="2800" dirty="0" smtClean="0"/>
              <a:t>, который положил в основу математической логики алгебру логики (булеву, а логические значения называют булевыми). Алгебра логики используется при построении основных узлов ЭВМ, например, таких как шифратор, сумматор и др.</a:t>
            </a:r>
          </a:p>
          <a:p>
            <a:endParaRPr lang="ru-RU" sz="2800" dirty="0" smtClean="0"/>
          </a:p>
          <a:p>
            <a:r>
              <a:rPr lang="ru-RU" sz="2800" dirty="0" smtClean="0"/>
              <a:t>Основными </a:t>
            </a:r>
            <a:r>
              <a:rPr lang="ru-RU" sz="2800" b="1" dirty="0" smtClean="0"/>
              <a:t>формами мышления </a:t>
            </a:r>
            <a:r>
              <a:rPr lang="ru-RU" sz="2800" dirty="0" smtClean="0"/>
              <a:t>являются </a:t>
            </a:r>
          </a:p>
          <a:p>
            <a:r>
              <a:rPr lang="ru-RU" sz="2800" i="1" dirty="0" smtClean="0"/>
              <a:t>понятие</a:t>
            </a:r>
            <a:r>
              <a:rPr lang="ru-RU" sz="2800" dirty="0" smtClean="0"/>
              <a:t>, </a:t>
            </a:r>
            <a:r>
              <a:rPr lang="ru-RU" sz="2800" i="1" dirty="0" smtClean="0"/>
              <a:t>высказывание</a:t>
            </a:r>
            <a:r>
              <a:rPr lang="ru-RU" sz="2800" dirty="0" smtClean="0"/>
              <a:t> и </a:t>
            </a:r>
            <a:r>
              <a:rPr lang="ru-RU" sz="2800" i="1" dirty="0" smtClean="0"/>
              <a:t>умозаключение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7487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7578" y="257579"/>
            <a:ext cx="11719773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400" b="1" dirty="0"/>
              <a:t>Понятие</a:t>
            </a:r>
            <a:r>
              <a:rPr lang="ru-RU" sz="2400" dirty="0"/>
              <a:t> – это форма мышления, фиксирующая основные, существенные признаки объекта (например, прямоугольник, компьютер</a:t>
            </a:r>
            <a:r>
              <a:rPr lang="ru-RU" sz="2400" dirty="0" smtClean="0"/>
              <a:t>).</a:t>
            </a:r>
          </a:p>
          <a:p>
            <a:pPr>
              <a:spcAft>
                <a:spcPts val="1200"/>
              </a:spcAft>
            </a:pPr>
            <a:r>
              <a:rPr lang="ru-RU" sz="2400" b="1" dirty="0" smtClean="0"/>
              <a:t>Умозаключение</a:t>
            </a:r>
            <a:r>
              <a:rPr lang="ru-RU" sz="2400" dirty="0"/>
              <a:t> – </a:t>
            </a:r>
            <a:r>
              <a:rPr lang="ru-RU" sz="2400" dirty="0"/>
              <a:t>это</a:t>
            </a:r>
            <a:r>
              <a:rPr lang="ru-RU" sz="2400" dirty="0"/>
              <a:t> форма мышления, с помощью которой из одного или нескольких суждений может быть получено новое суждение – заключение (например, все углы равнобедренного треугольника равны → это треугольник равносторонний</a:t>
            </a:r>
            <a:r>
              <a:rPr lang="ru-RU" sz="2400" dirty="0" smtClean="0"/>
              <a:t>).</a:t>
            </a:r>
          </a:p>
          <a:p>
            <a:pPr>
              <a:spcAft>
                <a:spcPts val="1200"/>
              </a:spcAft>
            </a:pPr>
            <a:r>
              <a:rPr lang="ru-RU" sz="2400" b="1" dirty="0" smtClean="0"/>
              <a:t>Высказыванием</a:t>
            </a:r>
            <a:r>
              <a:rPr lang="ru-RU" sz="2400" dirty="0" smtClean="0"/>
              <a:t> называется утверждение, о котором можно определенно сказать, истинно оно или ложно. Высказываний одновременно истинных и ложных не бывает.</a:t>
            </a:r>
          </a:p>
          <a:p>
            <a:pPr>
              <a:spcAft>
                <a:spcPts val="1200"/>
              </a:spcAft>
            </a:pPr>
            <a:r>
              <a:rPr lang="ru-RU" sz="2400" dirty="0" smtClean="0"/>
              <a:t>Составляющей </a:t>
            </a:r>
            <a:r>
              <a:rPr lang="ru-RU" sz="2400" dirty="0"/>
              <a:t>алгоритмов являются </a:t>
            </a:r>
            <a:r>
              <a:rPr lang="ru-RU" sz="2400" i="1" dirty="0"/>
              <a:t>логические условия</a:t>
            </a:r>
            <a:r>
              <a:rPr lang="ru-RU" sz="2400" dirty="0"/>
              <a:t>, вычисление значений которых происходит в соответствии с аксиомами алгебры логики</a:t>
            </a:r>
            <a:r>
              <a:rPr lang="ru-RU" sz="2400" dirty="0" smtClean="0"/>
              <a:t>.</a:t>
            </a:r>
          </a:p>
          <a:p>
            <a:pPr>
              <a:spcAft>
                <a:spcPts val="1200"/>
              </a:spcAft>
            </a:pPr>
            <a:r>
              <a:rPr lang="ru-RU" sz="2400" dirty="0" smtClean="0"/>
              <a:t>Основу </a:t>
            </a:r>
            <a:r>
              <a:rPr lang="ru-RU" sz="2400" dirty="0"/>
              <a:t>математической логики составляет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i="1" dirty="0" smtClean="0"/>
              <a:t>алгебра </a:t>
            </a:r>
            <a:r>
              <a:rPr lang="ru-RU" sz="2400" i="1" dirty="0"/>
              <a:t>высказываний</a:t>
            </a:r>
            <a:r>
              <a:rPr lang="ru-RU" sz="2400" dirty="0" smtClean="0"/>
              <a:t>.</a:t>
            </a:r>
          </a:p>
          <a:p>
            <a:pPr>
              <a:spcAft>
                <a:spcPts val="1200"/>
              </a:spcAft>
            </a:pPr>
            <a:r>
              <a:rPr lang="ru-RU" sz="2400" dirty="0" smtClean="0"/>
              <a:t>Объектами</a:t>
            </a:r>
            <a:r>
              <a:rPr lang="ru-RU" sz="2400" dirty="0"/>
              <a:t>, с которыми работает алгебра высказываний,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являются </a:t>
            </a:r>
            <a:r>
              <a:rPr lang="ru-RU" sz="2400" dirty="0"/>
              <a:t>повествовательные предложения, относительно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которых </a:t>
            </a:r>
            <a:r>
              <a:rPr lang="ru-RU" sz="2400" dirty="0"/>
              <a:t>можно сказать, истинны они или ложны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8976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7578" y="257579"/>
            <a:ext cx="1171977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Приведем примеры высказываний</a:t>
            </a:r>
            <a:r>
              <a:rPr lang="ru-RU" sz="2400" dirty="0" smtClean="0"/>
              <a:t>:</a:t>
            </a:r>
          </a:p>
          <a:p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Москва - столица России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число 27 является простым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Волга впадает в Каспийское </a:t>
            </a:r>
            <a:r>
              <a:rPr lang="ru-RU" sz="2400" dirty="0" smtClean="0"/>
              <a:t>море</a:t>
            </a:r>
          </a:p>
          <a:p>
            <a:pPr marL="457200" indent="-457200">
              <a:buFont typeface="+mj-lt"/>
              <a:buAutoNum type="arabicPeriod"/>
            </a:pPr>
            <a:endParaRPr lang="ru-RU" sz="2400" dirty="0"/>
          </a:p>
          <a:p>
            <a:r>
              <a:rPr lang="ru-RU" sz="2400" dirty="0" smtClean="0"/>
              <a:t>Высказывания </a:t>
            </a:r>
            <a:r>
              <a:rPr lang="ru-RU" sz="2400" dirty="0"/>
              <a:t>1 и 3 являются </a:t>
            </a:r>
            <a:r>
              <a:rPr lang="ru-RU" sz="2400" i="1" dirty="0"/>
              <a:t>истинными</a:t>
            </a:r>
            <a:r>
              <a:rPr lang="ru-RU" sz="2400" dirty="0"/>
              <a:t>. Высказывание 2 - </a:t>
            </a:r>
            <a:r>
              <a:rPr lang="ru-RU" sz="2400" i="1" dirty="0"/>
              <a:t>ложным</a:t>
            </a:r>
            <a:r>
              <a:rPr lang="ru-RU" sz="2400" dirty="0"/>
              <a:t>, потому что число 27 составное </a:t>
            </a:r>
            <a:r>
              <a:rPr lang="ru-RU" sz="2400" dirty="0" smtClean="0"/>
              <a:t>27=3*3</a:t>
            </a:r>
            <a:r>
              <a:rPr lang="ru-RU" sz="2400" i="1" dirty="0" smtClean="0"/>
              <a:t>*</a:t>
            </a:r>
            <a:r>
              <a:rPr lang="ru-RU" sz="2400" dirty="0" smtClean="0"/>
              <a:t>3.</a:t>
            </a:r>
          </a:p>
          <a:p>
            <a:endParaRPr lang="ru-RU" sz="2400" dirty="0"/>
          </a:p>
          <a:p>
            <a:r>
              <a:rPr lang="ru-RU" sz="2400" dirty="0"/>
              <a:t>Следующие предложения высказываниями не являются</a:t>
            </a:r>
            <a:r>
              <a:rPr lang="ru-RU" sz="2400" dirty="0" smtClean="0"/>
              <a:t>:</a:t>
            </a:r>
          </a:p>
          <a:p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давай пойдем гулять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2*x&gt;8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a</a:t>
            </a:r>
            <a:r>
              <a:rPr lang="ru-RU" sz="2400" i="1" dirty="0"/>
              <a:t>x2+b</a:t>
            </a:r>
            <a:r>
              <a:rPr lang="ru-RU" sz="2400" dirty="0"/>
              <a:t>x+c=0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который час?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8124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7578" y="257579"/>
            <a:ext cx="11719773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400" dirty="0"/>
              <a:t>Условимся обозначать высказывания большими буквами и, следуя Джорджу Булю, истинное (</a:t>
            </a:r>
            <a:r>
              <a:rPr lang="ru-RU" sz="2400" dirty="0" err="1"/>
              <a:t>true</a:t>
            </a:r>
            <a:r>
              <a:rPr lang="ru-RU" sz="2400" dirty="0"/>
              <a:t>) высказывание A обозначим так, A=1. В том случае, когда A - ложное (</a:t>
            </a:r>
            <a:r>
              <a:rPr lang="ru-RU" sz="2400" dirty="0" err="1"/>
              <a:t>false</a:t>
            </a:r>
            <a:r>
              <a:rPr lang="ru-RU" sz="2400" dirty="0"/>
              <a:t>) высказывание, будем писать: A=0.</a:t>
            </a:r>
          </a:p>
          <a:p>
            <a:pPr>
              <a:spcAft>
                <a:spcPts val="1200"/>
              </a:spcAft>
            </a:pPr>
            <a:r>
              <a:rPr lang="ru-RU" sz="2400" dirty="0"/>
              <a:t>Функция ƒ(x1, x2, ..., </a:t>
            </a:r>
            <a:r>
              <a:rPr lang="ru-RU" sz="2400" dirty="0" err="1"/>
              <a:t>xn</a:t>
            </a:r>
            <a:r>
              <a:rPr lang="ru-RU" sz="2400" dirty="0"/>
              <a:t>) называется логической или булевой, если она, так же как и ее аргументы </a:t>
            </a:r>
            <a:r>
              <a:rPr lang="ru-RU" sz="2400" dirty="0" err="1"/>
              <a:t>xi</a:t>
            </a:r>
            <a:r>
              <a:rPr lang="ru-RU" sz="2400" dirty="0"/>
              <a:t>, может принимать только два значения: "истина" или "ложь".</a:t>
            </a:r>
            <a:br>
              <a:rPr lang="ru-RU" sz="2400" dirty="0"/>
            </a:br>
            <a:r>
              <a:rPr lang="ru-RU" sz="2400" dirty="0"/>
              <a:t>По числу переменных различают логические функции одной, двух и многих переменных.</a:t>
            </a:r>
          </a:p>
          <a:p>
            <a:r>
              <a:rPr lang="ru-RU" sz="2400" dirty="0"/>
              <a:t>Логические функции могут быть описаны различными способами: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в виде таблицы истинности;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совершенными нормальными формами;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в виде формулы</a:t>
            </a:r>
            <a:r>
              <a:rPr lang="ru-RU" sz="2400" dirty="0" smtClean="0"/>
              <a:t>.</a:t>
            </a:r>
          </a:p>
          <a:p>
            <a:endParaRPr lang="ru-RU" sz="2400" dirty="0" smtClean="0"/>
          </a:p>
          <a:p>
            <a:r>
              <a:rPr lang="ru-RU" sz="2400" dirty="0" smtClean="0"/>
              <a:t>Чаще </a:t>
            </a:r>
            <a:r>
              <a:rPr lang="ru-RU" sz="2400" dirty="0"/>
              <a:t>всего встречаются табличная форма представления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логической </a:t>
            </a:r>
            <a:r>
              <a:rPr lang="ru-RU" sz="2400" dirty="0"/>
              <a:t>функции (в виде таблицы истинности)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и </a:t>
            </a:r>
            <a:r>
              <a:rPr lang="ru-RU" sz="2400" dirty="0"/>
              <a:t>ее аналитическое представление (например,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в </a:t>
            </a:r>
            <a:r>
              <a:rPr lang="ru-RU" sz="2400" dirty="0"/>
              <a:t>виде дизъюнктивных или </a:t>
            </a:r>
            <a:r>
              <a:rPr lang="ru-RU" sz="2400" dirty="0" err="1"/>
              <a:t>конънктивных</a:t>
            </a:r>
            <a:r>
              <a:rPr lang="ru-RU" sz="2400" dirty="0"/>
              <a:t> форм).</a:t>
            </a:r>
          </a:p>
        </p:txBody>
      </p:sp>
    </p:spTree>
    <p:extLst>
      <p:ext uri="{BB962C8B-B14F-4D97-AF65-F5344CB8AC3E}">
        <p14:creationId xmlns:p14="http://schemas.microsoft.com/office/powerpoint/2010/main" val="252819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7578" y="257579"/>
            <a:ext cx="117197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Из простых высказываний можно строить сложные, называемые </a:t>
            </a:r>
            <a:r>
              <a:rPr lang="ru-RU" sz="2400" i="1" dirty="0"/>
              <a:t>составными высказывания</a:t>
            </a:r>
            <a:r>
              <a:rPr lang="ru-RU" sz="2400" dirty="0"/>
              <a:t>, соединяя простые </a:t>
            </a:r>
            <a:r>
              <a:rPr lang="ru-RU" sz="2400" b="1" dirty="0"/>
              <a:t>логическими операциями</a:t>
            </a:r>
            <a:r>
              <a:rPr lang="ru-RU" sz="2400" dirty="0"/>
              <a:t>. Над простыми высказываниями определены следующие операции</a:t>
            </a:r>
            <a:r>
              <a:rPr lang="ru-RU" sz="2400" dirty="0" smtClean="0"/>
              <a:t>:</a:t>
            </a:r>
          </a:p>
          <a:p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логическое отрицание (NOT)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логическое умножение (AND)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логическое сложение (OR</a:t>
            </a:r>
            <a:r>
              <a:rPr lang="ru-RU" sz="24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исключающее или (</a:t>
            </a:r>
            <a:r>
              <a:rPr lang="en-US" sz="2400" dirty="0" smtClean="0"/>
              <a:t>XOR</a:t>
            </a:r>
            <a:r>
              <a:rPr lang="ru-RU" sz="2400" dirty="0" smtClean="0"/>
              <a:t>)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логическое следование или импликация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э</a:t>
            </a:r>
            <a:r>
              <a:rPr lang="ru-RU" sz="2400" dirty="0" smtClean="0"/>
              <a:t>квивалентность</a:t>
            </a:r>
          </a:p>
          <a:p>
            <a:endParaRPr lang="ru-RU" sz="2400" dirty="0"/>
          </a:p>
          <a:p>
            <a:r>
              <a:rPr lang="ru-RU" sz="2400" dirty="0"/>
              <a:t>Рассмотрим каждую из этих операций более подробно.</a:t>
            </a:r>
          </a:p>
        </p:txBody>
      </p:sp>
    </p:spTree>
    <p:extLst>
      <p:ext uri="{BB962C8B-B14F-4D97-AF65-F5344CB8AC3E}">
        <p14:creationId xmlns:p14="http://schemas.microsoft.com/office/powerpoint/2010/main" val="94037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7578" y="257579"/>
            <a:ext cx="117197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Инверсия</a:t>
            </a:r>
            <a:r>
              <a:rPr lang="ru-RU" sz="2400" dirty="0"/>
              <a:t> (логическое отрицание - НЕ) - </a:t>
            </a:r>
            <a:r>
              <a:rPr lang="ru-RU" sz="2400" dirty="0" smtClean="0"/>
              <a:t>обозначение </a:t>
            </a:r>
            <a:r>
              <a:rPr lang="ru-RU" sz="2400" dirty="0" smtClean="0"/>
              <a:t>«</a:t>
            </a:r>
            <a:r>
              <a:rPr lang="ru-RU" sz="2400" b="1" dirty="0" smtClean="0"/>
              <a:t>!</a:t>
            </a:r>
            <a:r>
              <a:rPr lang="ru-RU" sz="2400" dirty="0" smtClean="0"/>
              <a:t>»</a:t>
            </a:r>
            <a:r>
              <a:rPr lang="ru-RU" sz="2400" dirty="0" smtClean="0"/>
              <a:t>.</a:t>
            </a:r>
          </a:p>
          <a:p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Логическое сложение, умножение, следование и эквивалентность являются бинарными операциями ("би" - два), потому что соединяют два операнда (два высказывания). В отличие от них, </a:t>
            </a:r>
            <a:r>
              <a:rPr lang="ru-RU" sz="2400" i="1" dirty="0"/>
              <a:t>логическое отрицание </a:t>
            </a:r>
            <a:r>
              <a:rPr lang="ru-RU" sz="2400" dirty="0"/>
              <a:t>является </a:t>
            </a:r>
            <a:r>
              <a:rPr lang="ru-RU" sz="2400" b="1" dirty="0"/>
              <a:t>унарной</a:t>
            </a:r>
            <a:r>
              <a:rPr lang="ru-RU" sz="2400" dirty="0"/>
              <a:t> операцией, потому что применяется лишь к одному высказыванию</a:t>
            </a:r>
            <a:r>
              <a:rPr lang="ru-RU" sz="2400" dirty="0" smtClean="0"/>
              <a:t>.</a:t>
            </a:r>
          </a:p>
          <a:p>
            <a:endParaRPr lang="ru-RU" sz="2400" dirty="0" smtClean="0"/>
          </a:p>
          <a:p>
            <a:r>
              <a:rPr lang="ru-RU" sz="2400" dirty="0" smtClean="0"/>
              <a:t>Присоединение </a:t>
            </a:r>
            <a:r>
              <a:rPr lang="ru-RU" sz="2400" dirty="0"/>
              <a:t>частицы НЕ к сказуемому простого высказывания A называется операцией логического отрицания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r>
              <a:rPr lang="ru-RU" sz="2400" dirty="0"/>
              <a:t>Результат будет </a:t>
            </a:r>
            <a:r>
              <a:rPr lang="ru-RU" sz="2400" i="1" dirty="0"/>
              <a:t>истинным</a:t>
            </a:r>
            <a:r>
              <a:rPr lang="ru-RU" sz="2400" dirty="0"/>
              <a:t>, если исходное высказывание </a:t>
            </a:r>
            <a:r>
              <a:rPr lang="ru-RU" sz="2400" i="1" dirty="0"/>
              <a:t>ложно</a:t>
            </a:r>
            <a:r>
              <a:rPr lang="ru-RU" sz="2400" dirty="0"/>
              <a:t>, и наоборот, </a:t>
            </a:r>
            <a:r>
              <a:rPr lang="ru-RU" sz="2400" i="1" dirty="0"/>
              <a:t>ложным</a:t>
            </a:r>
            <a:r>
              <a:rPr lang="ru-RU" sz="2400" dirty="0"/>
              <a:t> - если исходное высказывание </a:t>
            </a:r>
            <a:r>
              <a:rPr lang="ru-RU" sz="2400" i="1" dirty="0"/>
              <a:t>истинно</a:t>
            </a:r>
            <a:r>
              <a:rPr lang="ru-RU" sz="2400" dirty="0"/>
              <a:t>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56" y="4883240"/>
            <a:ext cx="12287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3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7578" y="257579"/>
            <a:ext cx="11719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Конъюнкция</a:t>
            </a:r>
            <a:r>
              <a:rPr lang="ru-RU" sz="2400" dirty="0"/>
              <a:t> (логическое умножение - И) – обозначение </a:t>
            </a:r>
            <a:r>
              <a:rPr lang="ru-RU" sz="2400" dirty="0" smtClean="0"/>
              <a:t>«</a:t>
            </a:r>
            <a:r>
              <a:rPr lang="ru-RU" sz="2400" b="1" i="1" dirty="0" smtClean="0"/>
              <a:t>&amp;&amp;</a:t>
            </a:r>
            <a:r>
              <a:rPr lang="ru-RU" sz="2400" dirty="0" smtClean="0"/>
              <a:t>».</a:t>
            </a:r>
            <a:r>
              <a:rPr lang="en-US" sz="2400" dirty="0" smtClean="0"/>
              <a:t> </a:t>
            </a:r>
            <a:endParaRPr lang="ru-RU" sz="2400" dirty="0" smtClean="0"/>
          </a:p>
          <a:p>
            <a:r>
              <a:rPr lang="ru-RU" sz="2400" dirty="0" smtClean="0"/>
              <a:t>Результат </a:t>
            </a:r>
            <a:r>
              <a:rPr lang="ru-RU" sz="2400" dirty="0"/>
              <a:t>будет истинным тогда и только тогда, когда оба исходных высказывания истинны.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78" y="1457908"/>
            <a:ext cx="2708434" cy="3046988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966012" y="1457908"/>
            <a:ext cx="88825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0" i="0" dirty="0" smtClean="0">
                <a:solidFill>
                  <a:srgbClr val="24292E"/>
                </a:solidFill>
                <a:effectLst/>
              </a:rPr>
              <a:t>Для более легкого запоминания этой функции следует придерживаться правила: функция конъюнкции ложна, если ложен хотя бы один из ее операндов. </a:t>
            </a:r>
          </a:p>
          <a:p>
            <a:r>
              <a:rPr lang="ru-RU" sz="2400" b="0" i="0" dirty="0" smtClean="0">
                <a:solidFill>
                  <a:srgbClr val="24292E"/>
                </a:solidFill>
                <a:effectLst/>
              </a:rPr>
              <a:t>Это правило действует для функции, содержащей произвольное число операндов. </a:t>
            </a:r>
          </a:p>
          <a:p>
            <a:r>
              <a:rPr lang="ru-RU" sz="2400" b="0" i="0" dirty="0" smtClean="0">
                <a:solidFill>
                  <a:srgbClr val="24292E"/>
                </a:solidFill>
                <a:effectLst/>
              </a:rPr>
              <a:t>Если обозначать значение "истина" как "1", а значение "ложь" как "0", то эта функция будет похожа на математическую функцию умножения. Поэтому ее зачастую называют функцией логического умножения.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3394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7578" y="257579"/>
            <a:ext cx="11719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Дизъюнкция</a:t>
            </a:r>
            <a:r>
              <a:rPr lang="ru-RU" sz="2400" dirty="0"/>
              <a:t> (логическое сложение - ИЛИ) – обозначение </a:t>
            </a:r>
            <a:r>
              <a:rPr lang="ru-RU" sz="2400" dirty="0" smtClean="0"/>
              <a:t> «</a:t>
            </a:r>
            <a:r>
              <a:rPr lang="ru-RU" sz="2400" b="1" dirty="0" smtClean="0"/>
              <a:t>||</a:t>
            </a:r>
            <a:r>
              <a:rPr lang="ru-RU" sz="2400" dirty="0" smtClean="0"/>
              <a:t>»</a:t>
            </a:r>
            <a:r>
              <a:rPr lang="ru-RU" sz="2400" dirty="0"/>
              <a:t> (</a:t>
            </a:r>
            <a:r>
              <a:rPr lang="ru-RU" sz="2400" b="1" i="1" dirty="0" err="1"/>
              <a:t>or</a:t>
            </a:r>
            <a:r>
              <a:rPr lang="ru-RU" sz="2400" dirty="0"/>
              <a:t> для побитовых операций</a:t>
            </a:r>
            <a:r>
              <a:rPr lang="ru-RU" sz="2400" dirty="0" smtClean="0"/>
              <a:t>). </a:t>
            </a:r>
            <a:endParaRPr lang="ru-RU" sz="2400" dirty="0"/>
          </a:p>
          <a:p>
            <a:r>
              <a:rPr lang="ru-RU" sz="2400" dirty="0"/>
              <a:t>Результат будет истинным тогда, когда истинно хотя бы одно из высказываний.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966012" y="1457908"/>
            <a:ext cx="88825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Для более легкого запоминания этой функции следует придерживаться правила: функция дизъюнкции истинна, если </a:t>
            </a:r>
            <a:r>
              <a:rPr lang="ru-RU" sz="2400" dirty="0" err="1" smtClean="0"/>
              <a:t>истен</a:t>
            </a:r>
            <a:r>
              <a:rPr lang="ru-RU" sz="2400" dirty="0" err="1"/>
              <a:t>н</a:t>
            </a:r>
            <a:r>
              <a:rPr lang="ru-RU" sz="2400" dirty="0" err="1" smtClean="0"/>
              <a:t>ен</a:t>
            </a:r>
            <a:r>
              <a:rPr lang="ru-RU" sz="2400" dirty="0" smtClean="0"/>
              <a:t> </a:t>
            </a:r>
            <a:r>
              <a:rPr lang="ru-RU" sz="2400" dirty="0"/>
              <a:t>хотя бы один из ее операндов. </a:t>
            </a:r>
            <a:endParaRPr lang="ru-RU" sz="2400" dirty="0" smtClean="0"/>
          </a:p>
          <a:p>
            <a:r>
              <a:rPr lang="ru-RU" sz="2400" dirty="0" smtClean="0"/>
              <a:t>Это </a:t>
            </a:r>
            <a:r>
              <a:rPr lang="ru-RU" sz="2400" dirty="0"/>
              <a:t>правило действует для функции, содержащей произвольное число операндов. </a:t>
            </a:r>
            <a:endParaRPr lang="ru-RU" sz="2400" dirty="0" smtClean="0"/>
          </a:p>
          <a:p>
            <a:r>
              <a:rPr lang="ru-RU" sz="2400" dirty="0" smtClean="0"/>
              <a:t>Функция </a:t>
            </a:r>
            <a:r>
              <a:rPr lang="ru-RU" sz="2400" dirty="0"/>
              <a:t>для двух операндов </a:t>
            </a:r>
            <a:r>
              <a:rPr lang="ru-RU" sz="2400" dirty="0" smtClean="0"/>
              <a:t>похожа </a:t>
            </a:r>
            <a:r>
              <a:rPr lang="ru-RU" sz="2400" dirty="0"/>
              <a:t>на математическую функцию поразрядного сложения. Поэтому ее зачастую называют функцией логического сложения. Хотя здесь следует иметь в виду, </a:t>
            </a:r>
            <a:endParaRPr lang="en-US" sz="2400" dirty="0" smtClean="0"/>
          </a:p>
          <a:p>
            <a:r>
              <a:rPr lang="ru-RU" sz="2400" dirty="0" smtClean="0"/>
              <a:t>что </a:t>
            </a:r>
            <a:r>
              <a:rPr lang="ru-RU" sz="2400" dirty="0"/>
              <a:t>в логическом сложении </a:t>
            </a:r>
            <a:endParaRPr lang="en-US" sz="2400" dirty="0" smtClean="0"/>
          </a:p>
          <a:p>
            <a:r>
              <a:rPr lang="ru-RU" sz="2400" dirty="0" smtClean="0"/>
              <a:t>переноса </a:t>
            </a:r>
            <a:r>
              <a:rPr lang="ru-RU" sz="2400" dirty="0"/>
              <a:t>в </a:t>
            </a:r>
            <a:r>
              <a:rPr lang="ru-RU" sz="2400" dirty="0" smtClean="0"/>
              <a:t>старший </a:t>
            </a:r>
            <a:r>
              <a:rPr lang="ru-RU" sz="2400" dirty="0"/>
              <a:t>разряд </a:t>
            </a:r>
            <a:r>
              <a:rPr lang="ru-RU" sz="2400" dirty="0" smtClean="0"/>
              <a:t>нет.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77" y="1457908"/>
            <a:ext cx="2750427" cy="341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6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653</Words>
  <Application>Microsoft Office PowerPoint</Application>
  <PresentationFormat>Широкоэкранный</PresentationFormat>
  <Paragraphs>92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Логические основы алгоритмизации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Логические основы алгоритмизации</dc:title>
  <dc:creator>zy691</dc:creator>
  <cp:lastModifiedBy>zy691</cp:lastModifiedBy>
  <cp:revision>7</cp:revision>
  <dcterms:created xsi:type="dcterms:W3CDTF">2020-04-21T05:06:16Z</dcterms:created>
  <dcterms:modified xsi:type="dcterms:W3CDTF">2020-04-21T06:09:48Z</dcterms:modified>
</cp:coreProperties>
</file>