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9" r:id="rId5"/>
    <p:sldId id="260" r:id="rId6"/>
    <p:sldId id="268" r:id="rId7"/>
    <p:sldId id="299" r:id="rId8"/>
    <p:sldId id="300" r:id="rId9"/>
    <p:sldId id="316" r:id="rId10"/>
    <p:sldId id="314" r:id="rId11"/>
    <p:sldId id="322" r:id="rId12"/>
    <p:sldId id="309" r:id="rId13"/>
    <p:sldId id="327" r:id="rId14"/>
    <p:sldId id="319" r:id="rId15"/>
    <p:sldId id="310" r:id="rId16"/>
    <p:sldId id="295" r:id="rId17"/>
    <p:sldId id="326" r:id="rId18"/>
    <p:sldId id="304" r:id="rId19"/>
    <p:sldId id="328" r:id="rId20"/>
    <p:sldId id="308" r:id="rId21"/>
    <p:sldId id="306" r:id="rId22"/>
    <p:sldId id="305" r:id="rId23"/>
    <p:sldId id="315" r:id="rId24"/>
    <p:sldId id="320" r:id="rId25"/>
    <p:sldId id="325" r:id="rId26"/>
    <p:sldId id="298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블렌딩을 이용해서 부드러운</a:t>
          </a:r>
          <a:r>
            <a:rPr lang="ko-KR" altLang="en-US" sz="1400" b="1" dirty="0">
              <a:latin typeface="맑은 고딕"/>
            </a:rPr>
            <a:t> 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5EF5BCB2-E227-4F77-8A7A-EA0963028CC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2263D49-7310-48AF-95AF-F96F51A2A12F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04   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 </a:t>
          </a:r>
          <a:endParaRPr lang="ko-KR" altLang="en-US" sz="1400" b="1" dirty="0"/>
        </a:p>
      </dgm:t>
    </dgm:pt>
    <dgm:pt modelId="{38FF3378-263F-42D2-96CA-92761B3064D7}" type="sib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A9B55E50-7377-4AF0-A443-A2FEFFC3582A}" type="par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05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8582E7E4-861A-407E-B836-3818FC557E68}" type="pres">
      <dgm:prSet presAssocID="{5EF5BCB2-E227-4F77-8A7A-EA0963028C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2648EB-C980-4F25-841C-901FE2DAC7DA}" type="pres">
      <dgm:prSet presAssocID="{23DC2478-F7FD-403E-B13D-21F4F423CA8B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12772F6-65B9-41E0-967B-A256FAC854DC}" type="pres">
      <dgm:prSet presAssocID="{32263D49-7310-48AF-95AF-F96F51A2A12F}" presName="parentText" presStyleLbl="node1" presStyleIdx="3" presStyleCnt="5" custLinFactNeighborX="-1" custLinFactNeighborY="3661">
        <dgm:presLayoutVars>
          <dgm:chMax val="0"/>
          <dgm:bulletEnabled val="1"/>
        </dgm:presLayoutVars>
      </dgm:prSet>
      <dgm:spPr/>
    </dgm:pt>
    <dgm:pt modelId="{3DE8C0D6-A598-49B3-897F-DC1B1ED4B8F6}" type="pres">
      <dgm:prSet presAssocID="{38FF3378-263F-42D2-96CA-92761B3064D7}" presName="spacer" presStyleCnt="0"/>
      <dgm:spPr/>
    </dgm:pt>
    <dgm:pt modelId="{199D2534-5F6B-43B8-8EE7-AEFA24B8969C}" type="pres">
      <dgm:prSet presAssocID="{233B9152-234F-4EF3-9B7F-B00A3C751B05}" presName="parentText" presStyleLbl="node1" presStyleIdx="4" presStyleCnt="5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4" destOrd="0" parTransId="{A4286970-F811-4929-AFAD-55A77E0E1D03}" sibTransId="{8B18F54D-2A06-4FFC-8398-51F851A404C2}"/>
    <dgm:cxn modelId="{7ABE2463-C2F7-4120-893F-E40E378CC229}" srcId="{FCE2951D-4936-49A7-AFA1-7078F8115646}" destId="{32263D49-7310-48AF-95AF-F96F51A2A12F}" srcOrd="3" destOrd="0" parTransId="{A9B55E50-7377-4AF0-A443-A2FEFFC3582A}" sibTransId="{38FF3378-263F-42D2-96CA-92761B3064D7}"/>
    <dgm:cxn modelId="{3C641D48-C3D8-4BCA-AB86-D373D6E4C863}" srcId="{FCE2951D-4936-49A7-AFA1-7078F8115646}" destId="{5EF5BCB2-E227-4F77-8A7A-EA0963028CCB}" srcOrd="1" destOrd="0" parTransId="{2473351F-088B-48C2-9E7B-80BA1E8FAD8B}" sibTransId="{23DC2478-F7FD-403E-B13D-21F4F423CA8B}"/>
    <dgm:cxn modelId="{7C38B74E-366D-4C31-BDC4-373F74987A7E}" type="presOf" srcId="{32263D49-7310-48AF-95AF-F96F51A2A12F}" destId="{112772F6-65B9-41E0-967B-A256FAC854DC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C7127DD-184C-4C88-A890-D7A561221049}" type="presOf" srcId="{5EF5BCB2-E227-4F77-8A7A-EA0963028CCB}" destId="{8582E7E4-861A-407E-B836-3818FC557E68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F40E6165-32A9-4916-B19F-EA08B66B4E69}" type="presParOf" srcId="{A533FCD1-F82B-4043-82A2-7C5DE3D5496A}" destId="{8582E7E4-861A-407E-B836-3818FC557E68}" srcOrd="2" destOrd="0" presId="urn:microsoft.com/office/officeart/2005/8/layout/vList2"/>
    <dgm:cxn modelId="{A4DAD554-0FC1-4176-B4B4-C15C2513BA3D}" type="presParOf" srcId="{A533FCD1-F82B-4043-82A2-7C5DE3D5496A}" destId="{662648EB-C980-4F25-841C-901FE2DAC7DA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  <dgm:cxn modelId="{30A39766-0D97-4004-9392-953D6124CB6C}" type="presParOf" srcId="{A533FCD1-F82B-4043-82A2-7C5DE3D5496A}" destId="{45187083-3F09-4F10-B7C4-B78D7F6F05C5}" srcOrd="5" destOrd="0" presId="urn:microsoft.com/office/officeart/2005/8/layout/vList2"/>
    <dgm:cxn modelId="{E7C919CB-35DD-4DF6-ACB8-D1F7B88BCFB2}" type="presParOf" srcId="{A533FCD1-F82B-4043-82A2-7C5DE3D5496A}" destId="{112772F6-65B9-41E0-967B-A256FAC854DC}" srcOrd="6" destOrd="0" presId="urn:microsoft.com/office/officeart/2005/8/layout/vList2"/>
    <dgm:cxn modelId="{EF2ABB02-F088-4B5D-A753-EBDA3B41A5B0}" type="presParOf" srcId="{A533FCD1-F82B-4043-82A2-7C5DE3D5496A}" destId="{3DE8C0D6-A598-49B3-897F-DC1B1ED4B8F6}" srcOrd="7" destOrd="0" presId="urn:microsoft.com/office/officeart/2005/8/layout/vList2"/>
    <dgm:cxn modelId="{5DD8B73B-6035-4464-AB96-88B1169344B7}" type="presParOf" srcId="{A533FCD1-F82B-4043-82A2-7C5DE3D5496A}" destId="{199D2534-5F6B-43B8-8EE7-AEFA24B896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27172"/>
          <a:ext cx="6786800" cy="879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블렌딩을 이용해서 부드러운</a:t>
          </a:r>
          <a:r>
            <a:rPr lang="ko-KR" altLang="en-US" sz="1400" b="1" kern="1200" dirty="0">
              <a:latin typeface="맑은 고딕"/>
            </a:rPr>
            <a:t> 움직임 구현</a:t>
          </a:r>
          <a:endParaRPr lang="ko-KR" altLang="en-US" sz="1400" b="1" kern="1200" dirty="0"/>
        </a:p>
      </dsp:txBody>
      <dsp:txXfrm>
        <a:off x="42950" y="70122"/>
        <a:ext cx="6700900" cy="793940"/>
      </dsp:txXfrm>
    </dsp:sp>
    <dsp:sp modelId="{8582E7E4-861A-407E-B836-3818FC557E68}">
      <dsp:nvSpPr>
        <dsp:cNvPr id="0" name=""/>
        <dsp:cNvSpPr/>
      </dsp:nvSpPr>
      <dsp:spPr>
        <a:xfrm>
          <a:off x="0" y="1042372"/>
          <a:ext cx="6786800" cy="87984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42950" y="1085322"/>
        <a:ext cx="6700900" cy="793940"/>
      </dsp:txXfrm>
    </dsp:sp>
    <dsp:sp modelId="{0D74DB7D-24AF-486E-8039-53799A71D146}">
      <dsp:nvSpPr>
        <dsp:cNvPr id="0" name=""/>
        <dsp:cNvSpPr/>
      </dsp:nvSpPr>
      <dsp:spPr>
        <a:xfrm>
          <a:off x="0" y="2057572"/>
          <a:ext cx="6786800" cy="87984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</a:t>
          </a:r>
          <a:endParaRPr lang="en-US" altLang="ko-KR" sz="1400" b="1" kern="1200" dirty="0"/>
        </a:p>
      </dsp:txBody>
      <dsp:txXfrm>
        <a:off x="42950" y="2100522"/>
        <a:ext cx="6700900" cy="793940"/>
      </dsp:txXfrm>
    </dsp:sp>
    <dsp:sp modelId="{112772F6-65B9-41E0-967B-A256FAC854DC}">
      <dsp:nvSpPr>
        <dsp:cNvPr id="0" name=""/>
        <dsp:cNvSpPr/>
      </dsp:nvSpPr>
      <dsp:spPr>
        <a:xfrm>
          <a:off x="0" y="3077728"/>
          <a:ext cx="6786800" cy="87984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04   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 </a:t>
          </a:r>
          <a:endParaRPr lang="ko-KR" altLang="en-US" sz="1400" b="1" kern="1200" dirty="0"/>
        </a:p>
      </dsp:txBody>
      <dsp:txXfrm>
        <a:off x="42950" y="3120678"/>
        <a:ext cx="6700900" cy="793940"/>
      </dsp:txXfrm>
    </dsp:sp>
    <dsp:sp modelId="{199D2534-5F6B-43B8-8EE7-AEFA24B8969C}">
      <dsp:nvSpPr>
        <dsp:cNvPr id="0" name=""/>
        <dsp:cNvSpPr/>
      </dsp:nvSpPr>
      <dsp:spPr>
        <a:xfrm>
          <a:off x="0" y="4092928"/>
          <a:ext cx="6786800" cy="8798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05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42950" y="4135878"/>
        <a:ext cx="6700900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2020-12-26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D2ED40D-898A-4774-A035-1F3A649DA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B17408F-C580-4161-A785-AF98CAD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맵에서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이미생성은</a:t>
            </a:r>
            <a:r>
              <a:rPr lang="en-US" altLang="ko-KR">
                <a:ea typeface="맑은 고딕"/>
              </a:rPr>
              <a:t>  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18ED988-B457-48FF-A7A5-337BE5BDE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BA3A8-F54C-4C45-BFD4-77E57578AB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글이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들어가야됨</a:t>
            </a:r>
            <a:endParaRPr lang="en-US" altLang="ko-KR" dirty="0">
              <a:ea typeface="맑은 고딕"/>
            </a:endParaRPr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9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2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글이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들어가야됨</a:t>
            </a:r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4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34A75890-B25A-4D86-840F-C4FED24E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995610A1-B858-4930-8BD9-BA45F39D3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1B60EDFF-D096-4EE1-A9FC-DE9CB9D0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9D09D1-3312-47E6-93A4-757F526B7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23CDAE52-CBAC-4E6B-B2C9-47288CE0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CDF640E4-5530-4419-AF29-8F170427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깃 </a:t>
            </a:r>
            <a:r>
              <a:rPr lang="en-US" altLang="ko-KR" err="1">
                <a:ea typeface="맑은 고딕"/>
              </a:rPr>
              <a:t>허브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같은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개발협업툴추가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깃허브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협업툴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지라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vs트렐로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75587399-5617-46E8-9CEE-FFFA5FCE1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8D197-192A-49A7-90D8-8DC9F01B8CD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1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D2ED40D-898A-4774-A035-1F3A649DA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B17408F-C580-4161-A785-AF98CAD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유니티로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한번해봐서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수정될수도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있음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18ED988-B457-48FF-A7A5-337BE5BDE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BA3A8-F54C-4C45-BFD4-77E57578AB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skyrim.gamepedia.com/Potion_of_Invisibility" TargetMode="Externa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>
                <a:solidFill>
                  <a:schemeClr val="tx2"/>
                </a:solidFill>
                <a:latin typeface="+mn-lt"/>
                <a:ea typeface="맑은 고딕"/>
              </a:rPr>
              <a:t>졸작 기획 발표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FC2672-79E2-4ED6-8F31-8BAA98390A27}"/>
              </a:ext>
            </a:extLst>
          </p:cNvPr>
          <p:cNvCxnSpPr>
            <a:cxnSpLocks/>
          </p:cNvCxnSpPr>
          <p:nvPr/>
        </p:nvCxnSpPr>
        <p:spPr>
          <a:xfrm>
            <a:off x="828038" y="4873841"/>
            <a:ext cx="18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2318544" y="6195519"/>
            <a:ext cx="4108727" cy="52595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ea typeface="맑은 고딕"/>
              </a:rPr>
              <a:t>유니티로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구현한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게임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진행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장면</a:t>
            </a:r>
            <a:endParaRPr lang="en-US" altLang="ko-KR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6)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예상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그림 4" descr="조류, 공기, 물, 다량이(가) 표시된 사진&#10;&#10;자동 생성된 설명">
            <a:extLst>
              <a:ext uri="{FF2B5EF4-FFF2-40B4-BE49-F238E27FC236}">
                <a16:creationId xmlns:a16="http://schemas.microsoft.com/office/drawing/2014/main" id="{A9FB47AC-BEE0-4E96-9733-B1836615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8" y="1588532"/>
            <a:ext cx="7656990" cy="453488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18C3CD-690C-44F4-8A1F-260F97B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2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61D2848-0F35-469B-8C87-8420FF4FD3CF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3" name="그룹 76">
            <a:extLst>
              <a:ext uri="{FF2B5EF4-FFF2-40B4-BE49-F238E27FC236}">
                <a16:creationId xmlns:a16="http://schemas.microsoft.com/office/drawing/2014/main" id="{00C63CF0-D82A-4C2D-8ADC-B0B6C4C07C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AF0191-8E02-44BD-88CF-E59937847BB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8D1CE0-078F-4D04-8A58-ED3D4F18EFC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5364" name="TextBox 8">
            <a:extLst>
              <a:ext uri="{FF2B5EF4-FFF2-40B4-BE49-F238E27FC236}">
                <a16:creationId xmlns:a16="http://schemas.microsoft.com/office/drawing/2014/main" id="{46270E84-69B5-4125-B418-131B897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5365" name="직사각형 9">
            <a:extLst>
              <a:ext uri="{FF2B5EF4-FFF2-40B4-BE49-F238E27FC236}">
                <a16:creationId xmlns:a16="http://schemas.microsoft.com/office/drawing/2014/main" id="{67452F3A-2E14-4C46-A4BF-423ED36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7)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맵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189B137-0B76-4F80-9030-DF7E171486E8}"/>
              </a:ext>
            </a:extLst>
          </p:cNvPr>
          <p:cNvSpPr/>
          <p:nvPr/>
        </p:nvSpPr>
        <p:spPr>
          <a:xfrm>
            <a:off x="364141" y="5237477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5DBD77-887F-4290-AED8-124BA3679090}"/>
              </a:ext>
            </a:extLst>
          </p:cNvPr>
          <p:cNvSpPr/>
          <p:nvPr/>
        </p:nvSpPr>
        <p:spPr>
          <a:xfrm>
            <a:off x="675291" y="5193027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bg1"/>
                </a:solidFill>
              </a:rPr>
              <a:t>좀비 </a:t>
            </a:r>
            <a:r>
              <a:rPr lang="ko-KR" altLang="en-US" sz="1100" err="1">
                <a:solidFill>
                  <a:schemeClr val="bg1"/>
                </a:solidFill>
              </a:rPr>
              <a:t>스폰</a:t>
            </a:r>
            <a:r>
              <a:rPr lang="ko-KR" altLang="en-US" sz="1100">
                <a:solidFill>
                  <a:schemeClr val="bg1"/>
                </a:solidFill>
              </a:rPr>
              <a:t>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6BB41-42A5-4338-A75F-29197A0BD0AC}"/>
              </a:ext>
            </a:extLst>
          </p:cNvPr>
          <p:cNvSpPr/>
          <p:nvPr/>
        </p:nvSpPr>
        <p:spPr>
          <a:xfrm>
            <a:off x="76689" y="5552840"/>
            <a:ext cx="1855697" cy="27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a typeface="맑은 고딕"/>
              </a:rPr>
              <a:t>단위: 1유닛 당 1m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32CEB-FAA2-456E-BD9F-C192E428BBF3}"/>
              </a:ext>
            </a:extLst>
          </p:cNvPr>
          <p:cNvGrpSpPr/>
          <p:nvPr/>
        </p:nvGrpSpPr>
        <p:grpSpPr>
          <a:xfrm>
            <a:off x="1465707" y="676370"/>
            <a:ext cx="6712995" cy="6181630"/>
            <a:chOff x="1196492" y="1488021"/>
            <a:chExt cx="5658218" cy="545982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468401-C4DD-4FF0-A88A-617E3F912507}"/>
                </a:ext>
              </a:extLst>
            </p:cNvPr>
            <p:cNvSpPr/>
            <p:nvPr/>
          </p:nvSpPr>
          <p:spPr>
            <a:xfrm>
              <a:off x="4160089" y="6341043"/>
              <a:ext cx="907844" cy="606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100" b="1" dirty="0">
                  <a:ea typeface="맑은 고딕"/>
                </a:rPr>
                <a:t>100 유닛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1ACFF4E-7CB7-4012-8E1E-4DC57B343C94}"/>
                </a:ext>
              </a:extLst>
            </p:cNvPr>
            <p:cNvGrpSpPr/>
            <p:nvPr/>
          </p:nvGrpSpPr>
          <p:grpSpPr>
            <a:xfrm>
              <a:off x="1196492" y="1488021"/>
              <a:ext cx="5658218" cy="4677772"/>
              <a:chOff x="1196492" y="1488021"/>
              <a:chExt cx="5658218" cy="4677772"/>
            </a:xfrm>
          </p:grpSpPr>
          <p:pic>
            <p:nvPicPr>
              <p:cNvPr id="9" name="그림 8" descr="실내, 회로, 바둑판식, 걷기이(가) 표시된 사진&#10;&#10;자동 생성된 설명">
                <a:extLst>
                  <a:ext uri="{FF2B5EF4-FFF2-40B4-BE49-F238E27FC236}">
                    <a16:creationId xmlns:a16="http://schemas.microsoft.com/office/drawing/2014/main" id="{D1A199C9-C17D-48CC-BEA4-E14A479BC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544" y="1937412"/>
                <a:ext cx="4536166" cy="4228381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A8966F0-3A03-40DA-A003-02B1F2B8A340}"/>
                  </a:ext>
                </a:extLst>
              </p:cNvPr>
              <p:cNvSpPr/>
              <p:nvPr/>
            </p:nvSpPr>
            <p:spPr>
              <a:xfrm>
                <a:off x="3928269" y="1488021"/>
                <a:ext cx="1287462" cy="4408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/>
                  <a:t>세이프 룸</a:t>
                </a: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61A6289-FB11-4646-8724-50CE503DA19A}"/>
                  </a:ext>
                </a:extLst>
              </p:cNvPr>
              <p:cNvSpPr/>
              <p:nvPr/>
            </p:nvSpPr>
            <p:spPr>
              <a:xfrm>
                <a:off x="2636913" y="2620152"/>
                <a:ext cx="293687" cy="28733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384DB9C-C1B2-40FD-8FBE-0365E4EF64FC}"/>
                  </a:ext>
                </a:extLst>
              </p:cNvPr>
              <p:cNvSpPr/>
              <p:nvPr/>
            </p:nvSpPr>
            <p:spPr>
              <a:xfrm>
                <a:off x="2616635" y="4153450"/>
                <a:ext cx="293688" cy="2889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C9FDD6F-BAF6-446F-A7BA-253D14B004ED}"/>
                  </a:ext>
                </a:extLst>
              </p:cNvPr>
              <p:cNvSpPr/>
              <p:nvPr/>
            </p:nvSpPr>
            <p:spPr>
              <a:xfrm>
                <a:off x="6305061" y="4108668"/>
                <a:ext cx="293687" cy="2889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8E6365E-2639-4AA1-8065-EB5039212B10}"/>
                  </a:ext>
                </a:extLst>
              </p:cNvPr>
              <p:cNvSpPr/>
              <p:nvPr/>
            </p:nvSpPr>
            <p:spPr>
              <a:xfrm>
                <a:off x="6230876" y="2650518"/>
                <a:ext cx="293687" cy="2889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9693636-DE83-4FDF-861D-BC911160FDB3}"/>
                  </a:ext>
                </a:extLst>
              </p:cNvPr>
              <p:cNvSpPr/>
              <p:nvPr/>
            </p:nvSpPr>
            <p:spPr>
              <a:xfrm>
                <a:off x="1196492" y="3615835"/>
                <a:ext cx="907844" cy="60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100" b="1" dirty="0">
                    <a:ea typeface="맑은 고딕"/>
                  </a:rPr>
                  <a:t>100</a:t>
                </a:r>
                <a:r>
                  <a:rPr lang="ko-KR" altLang="en-US" sz="1100" b="1" dirty="0">
                    <a:ea typeface="맑은 고딕"/>
                  </a:rPr>
                  <a:t> 유닛</a:t>
                </a: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44C2B88-8E75-4C92-B120-2CF35EEBDB32}"/>
                  </a:ext>
                </a:extLst>
              </p:cNvPr>
              <p:cNvSpPr/>
              <p:nvPr/>
            </p:nvSpPr>
            <p:spPr>
              <a:xfrm>
                <a:off x="6214635" y="5620139"/>
                <a:ext cx="292100" cy="2889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13CFE5-0DC1-4ED1-AD3C-21D6C1A3913D}"/>
                  </a:ext>
                </a:extLst>
              </p:cNvPr>
              <p:cNvSpPr/>
              <p:nvPr/>
            </p:nvSpPr>
            <p:spPr>
              <a:xfrm>
                <a:off x="2696312" y="5612589"/>
                <a:ext cx="292100" cy="2889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32C043B-1CE2-4841-AAF3-62C3829A2AEE}"/>
                  </a:ext>
                </a:extLst>
              </p:cNvPr>
              <p:cNvSpPr/>
              <p:nvPr/>
            </p:nvSpPr>
            <p:spPr>
              <a:xfrm>
                <a:off x="4443350" y="5620138"/>
                <a:ext cx="293687" cy="28892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9FFB65A-A3D5-4D2C-AF09-CE32A7ED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74F4FC3D-E427-4463-92C8-2A02822C19FF}"/>
              </a:ext>
            </a:extLst>
          </p:cNvPr>
          <p:cNvSpPr/>
          <p:nvPr/>
        </p:nvSpPr>
        <p:spPr>
          <a:xfrm>
            <a:off x="2540250" y="1196975"/>
            <a:ext cx="218645" cy="4775584"/>
          </a:xfrm>
          <a:prstGeom prst="leftBracke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C894E55C-EEE4-425B-962E-5704B74823E1}"/>
              </a:ext>
            </a:extLst>
          </p:cNvPr>
          <p:cNvSpPr/>
          <p:nvPr/>
        </p:nvSpPr>
        <p:spPr>
          <a:xfrm rot="16200000">
            <a:off x="5368568" y="3494037"/>
            <a:ext cx="166846" cy="5310128"/>
          </a:xfrm>
          <a:prstGeom prst="leftBracke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8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7413" name="직사각형 9">
            <a:extLst>
              <a:ext uri="{FF2B5EF4-FFF2-40B4-BE49-F238E27FC236}">
                <a16:creationId xmlns:a16="http://schemas.microsoft.com/office/drawing/2014/main" id="{DA8AED77-D5DC-497A-8C0F-572E224B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8)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조작법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캐릭터 특수 스킬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A59D59-87F9-45AA-BCAE-80D4B7AE4756}"/>
              </a:ext>
            </a:extLst>
          </p:cNvPr>
          <p:cNvSpPr/>
          <p:nvPr/>
        </p:nvSpPr>
        <p:spPr>
          <a:xfrm>
            <a:off x="1989074" y="3336925"/>
            <a:ext cx="234950" cy="292100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4585A8-7EF8-4702-A500-A7CE23E7B0BD}"/>
              </a:ext>
            </a:extLst>
          </p:cNvPr>
          <p:cNvSpPr/>
          <p:nvPr/>
        </p:nvSpPr>
        <p:spPr>
          <a:xfrm>
            <a:off x="4910932" y="5216525"/>
            <a:ext cx="141287" cy="150813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5B35A6-AC1D-465F-9E5D-FB42212DDD12}"/>
              </a:ext>
            </a:extLst>
          </p:cNvPr>
          <p:cNvSpPr/>
          <p:nvPr/>
        </p:nvSpPr>
        <p:spPr>
          <a:xfrm>
            <a:off x="5128419" y="5138738"/>
            <a:ext cx="1891506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아이템 </a:t>
            </a:r>
            <a:r>
              <a:rPr lang="ko-KR" altLang="en-US" sz="1100">
                <a:solidFill>
                  <a:schemeClr val="tx1"/>
                </a:solidFill>
              </a:rPr>
              <a:t>줍기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상호작용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630238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기술적 요소 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</a:rPr>
              <a:t>중점 연구분야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827442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C5CB46-BCD6-4FB3-BBB1-42B4C6B08D8E}"/>
              </a:ext>
            </a:extLst>
          </p:cNvPr>
          <p:cNvSpPr/>
          <p:nvPr/>
        </p:nvSpPr>
        <p:spPr>
          <a:xfrm>
            <a:off x="734462" y="4250624"/>
            <a:ext cx="3306276" cy="2105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16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1. 간단한 조작</a:t>
            </a:r>
            <a:endParaRPr lang="en-US" altLang="ko-KR" sz="1600" dirty="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2. 빠른 게임 진행</a:t>
            </a:r>
          </a:p>
          <a:p>
            <a:pPr marL="342900" indent="-342900">
              <a:buAutoNum type="arabicPeriod"/>
              <a:defRPr/>
            </a:pPr>
            <a:endParaRPr lang="en-US" altLang="ko-KR" sz="11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타 게임과의 비교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39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유사 게임</a:t>
            </a:r>
            <a:r>
              <a:rPr lang="en-US" altLang="ko-KR" sz="1800" b="1" dirty="0">
                <a:solidFill>
                  <a:schemeClr val="bg1"/>
                </a:solidFill>
              </a:rPr>
              <a:t>_</a:t>
            </a:r>
            <a:r>
              <a:rPr lang="ko-KR" altLang="en-US" sz="1800" b="1" dirty="0" err="1">
                <a:solidFill>
                  <a:schemeClr val="bg1"/>
                </a:solidFill>
              </a:rPr>
              <a:t>네이션레드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061504-1BF1-4FF4-95E8-389AC699700B}"/>
              </a:ext>
            </a:extLst>
          </p:cNvPr>
          <p:cNvSpPr/>
          <p:nvPr/>
        </p:nvSpPr>
        <p:spPr>
          <a:xfrm>
            <a:off x="4980371" y="2033155"/>
            <a:ext cx="3368345" cy="1739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1. 반복되는 지루한 전투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2. 부족한 콘텐츠</a:t>
            </a:r>
          </a:p>
          <a:p>
            <a:pPr marL="342900" indent="-342900">
              <a:buAutoNum type="arabicPeriod"/>
              <a:defRPr/>
            </a:pPr>
            <a:endParaRPr lang="en-US" altLang="ko-KR" sz="11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57D81C-84FE-4109-9656-A991620F7526}"/>
              </a:ext>
            </a:extLst>
          </p:cNvPr>
          <p:cNvSpPr/>
          <p:nvPr/>
        </p:nvSpPr>
        <p:spPr>
          <a:xfrm>
            <a:off x="4980372" y="4111718"/>
            <a:ext cx="3368345" cy="221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반복되는 지루한 전투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가지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종류의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총알을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활용한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다양한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         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플레이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=&gt;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캐릭터 고유의 스킬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부족한 콘텐츠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추가된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클리어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ea typeface="맑은 고딕"/>
              </a:rPr>
              <a:t>조건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 (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시간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목표 좀비 수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3EAE4B-8C75-4F1D-8FF2-97784E57A633}"/>
              </a:ext>
            </a:extLst>
          </p:cNvPr>
          <p:cNvSpPr/>
          <p:nvPr/>
        </p:nvSpPr>
        <p:spPr>
          <a:xfrm>
            <a:off x="4980372" y="3954943"/>
            <a:ext cx="3368345" cy="5036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차별성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A642E2-E209-43EC-8645-9AA34816774A}"/>
              </a:ext>
            </a:extLst>
          </p:cNvPr>
          <p:cNvSpPr/>
          <p:nvPr/>
        </p:nvSpPr>
        <p:spPr>
          <a:xfrm>
            <a:off x="734462" y="3954943"/>
            <a:ext cx="3306276" cy="55342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b="1">
                <a:solidFill>
                  <a:schemeClr val="bg1"/>
                </a:solidFill>
                <a:latin typeface="Malgun Gothic"/>
                <a:ea typeface="Malgun Gothic"/>
              </a:rPr>
              <a:t>흥미 요소</a:t>
            </a:r>
            <a:endParaRPr lang="ko-KR"/>
          </a:p>
        </p:txBody>
      </p:sp>
      <p:pic>
        <p:nvPicPr>
          <p:cNvPr id="17" name="Picture 11" descr="undefined">
            <a:extLst>
              <a:ext uri="{FF2B5EF4-FFF2-40B4-BE49-F238E27FC236}">
                <a16:creationId xmlns:a16="http://schemas.microsoft.com/office/drawing/2014/main" id="{EADA8F22-745E-4E2A-9D1E-E767D5A8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2" y="1739522"/>
            <a:ext cx="3306276" cy="206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1">
            <a:extLst>
              <a:ext uri="{FF2B5EF4-FFF2-40B4-BE49-F238E27FC236}">
                <a16:creationId xmlns:a16="http://schemas.microsoft.com/office/drawing/2014/main" id="{F4A4F99B-42F8-4AA4-B221-01A8EEE1B47E}"/>
              </a:ext>
            </a:extLst>
          </p:cNvPr>
          <p:cNvGrpSpPr>
            <a:grpSpLocks/>
          </p:cNvGrpSpPr>
          <p:nvPr/>
        </p:nvGrpSpPr>
        <p:grpSpPr bwMode="auto">
          <a:xfrm>
            <a:off x="4980370" y="1658674"/>
            <a:ext cx="3368345" cy="576263"/>
            <a:chOff x="5208341" y="799288"/>
            <a:chExt cx="2232146" cy="10657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9C7A4D-1979-4FFA-B8DE-6255EEEEF370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사각형: 둥근 모서리 4">
              <a:extLst>
                <a:ext uri="{FF2B5EF4-FFF2-40B4-BE49-F238E27FC236}">
                  <a16:creationId xmlns:a16="http://schemas.microsoft.com/office/drawing/2014/main" id="{3216D6FD-11C2-4BF2-A8D1-3F1D17AB5CD3}"/>
                </a:ext>
              </a:extLst>
            </p:cNvPr>
            <p:cNvSpPr txBox="1"/>
            <p:nvPr/>
          </p:nvSpPr>
          <p:spPr>
            <a:xfrm>
              <a:off x="5261010" y="852133"/>
              <a:ext cx="2126809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b="1" dirty="0">
                  <a:latin typeface="+mj-ea"/>
                  <a:ea typeface="+mj-ea"/>
                </a:rPr>
                <a:t>문제점</a:t>
              </a: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B2CAFD-D993-4D04-AA9B-93B3F8B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8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3557" name="직사각형 9">
            <a:extLst>
              <a:ext uri="{FF2B5EF4-FFF2-40B4-BE49-F238E27FC236}">
                <a16:creationId xmlns:a16="http://schemas.microsoft.com/office/drawing/2014/main" id="{5435C15B-3CFA-4BDB-9C11-DC2641C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역할 분담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블렌딩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ko-KR" altLang="en-US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5.   </a:t>
            </a: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ko-KR" altLang="en-US" sz="1600" dirty="0">
              <a:ea typeface="맑은 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3557" name="직사각형 9">
            <a:extLst>
              <a:ext uri="{FF2B5EF4-FFF2-40B4-BE49-F238E27FC236}">
                <a16:creationId xmlns:a16="http://schemas.microsoft.com/office/drawing/2014/main" id="{5435C15B-3CFA-4BDB-9C11-DC2641C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343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개인별 준비 현황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9" y="1844675"/>
            <a:ext cx="3452812" cy="4387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3D </a:t>
            </a:r>
            <a:r>
              <a:rPr lang="ko-KR" altLang="en-US" sz="1600" dirty="0">
                <a:ea typeface="맑은 고딕"/>
              </a:rPr>
              <a:t>게임 프로그래밍 </a:t>
            </a:r>
            <a:r>
              <a:rPr lang="en-US" altLang="ko-KR" sz="1600" dirty="0">
                <a:ea typeface="맑은 고딕"/>
              </a:rPr>
              <a:t>1, 2</a:t>
            </a:r>
            <a:r>
              <a:rPr lang="ko-KR" altLang="en-US" sz="1600" dirty="0">
                <a:ea typeface="맑은 고딕"/>
              </a:rPr>
              <a:t>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STL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소프트웨어 공학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네트워크 게임 프로그래밍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C, C++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3D </a:t>
            </a:r>
            <a:r>
              <a:rPr lang="ko-KR" altLang="en-US" sz="1600" dirty="0">
                <a:ea typeface="맑은 고딕"/>
              </a:rPr>
              <a:t>게임 프로그래밍 </a:t>
            </a:r>
            <a:r>
              <a:rPr lang="en-US" altLang="ko-KR" sz="1600" dirty="0">
                <a:ea typeface="맑은 고딕"/>
              </a:rPr>
              <a:t>1, 2</a:t>
            </a:r>
            <a:r>
              <a:rPr lang="ko-KR" altLang="en-US" sz="1600" dirty="0">
                <a:ea typeface="맑은 고딕"/>
              </a:rPr>
              <a:t>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STL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소프트웨어 공학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네트워크 게임 프로그래밍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C, C++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3D </a:t>
            </a:r>
            <a:r>
              <a:rPr lang="ko-KR" altLang="en-US" sz="1600" dirty="0">
                <a:ea typeface="맑은 고딕"/>
              </a:rPr>
              <a:t>모델링 </a:t>
            </a:r>
            <a:r>
              <a:rPr lang="en-US" altLang="ko-KR" sz="1600" dirty="0">
                <a:ea typeface="맑은 고딕"/>
              </a:rPr>
              <a:t>1 </a:t>
            </a:r>
            <a:r>
              <a:rPr lang="ko-KR" altLang="en-US" sz="1600" dirty="0">
                <a:ea typeface="맑은 고딕"/>
              </a:rPr>
              <a:t>수강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4400" cy="5222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5605" name="직사각형 9">
            <a:extLst>
              <a:ext uri="{FF2B5EF4-FFF2-40B4-BE49-F238E27FC236}">
                <a16:creationId xmlns:a16="http://schemas.microsoft.com/office/drawing/2014/main" id="{01553A15-7909-4FF4-90A9-08C3EEE8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개발 일정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10DA2926-1DD7-420E-9A21-E5348A55D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62492"/>
              </p:ext>
            </p:extLst>
          </p:nvPr>
        </p:nvGraphicFramePr>
        <p:xfrm>
          <a:off x="184173" y="1982787"/>
          <a:ext cx="8775653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9258EB3-61BC-4E3A-B7AB-251F7174E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73" y="1982787"/>
                        <a:ext cx="8775653" cy="424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>
                <a:solidFill>
                  <a:schemeClr val="bg1"/>
                </a:solidFill>
                <a:latin typeface="+mn-lt"/>
                <a:ea typeface="+mn-ea"/>
              </a:rPr>
              <a:t>Q&amp;A</a:t>
            </a: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Q&amp;A </a:t>
            </a:r>
            <a:r>
              <a:rPr lang="ko-KR" altLang="en-US" sz="1800" b="1" dirty="0">
                <a:solidFill>
                  <a:schemeClr val="tx2"/>
                </a:solidFill>
              </a:rPr>
              <a:t>및 </a:t>
            </a:r>
            <a:r>
              <a:rPr lang="ko-KR" altLang="en-US" sz="2000" b="1" dirty="0">
                <a:solidFill>
                  <a:schemeClr val="tx2"/>
                </a:solidFill>
              </a:rPr>
              <a:t>참고 문헌</a:t>
            </a:r>
          </a:p>
        </p:txBody>
      </p:sp>
      <p:sp>
        <p:nvSpPr>
          <p:cNvPr id="27658" name="직사각형 9">
            <a:extLst>
              <a:ext uri="{FF2B5EF4-FFF2-40B4-BE49-F238E27FC236}">
                <a16:creationId xmlns:a16="http://schemas.microsoft.com/office/drawing/2014/main" id="{A01B3808-DBC9-4D5A-A6DC-6816477F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020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Q&amp;A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연구목적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개발 환경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게임 소개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기술적 요소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타 게임과의 비교</a:t>
            </a:r>
            <a:endParaRPr lang="ko-KR" altLang="en-US" sz="16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역할 분담 및 개발 일정</a:t>
            </a:r>
            <a:endParaRPr lang="ko-KR" altLang="en-US" sz="16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768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Q&amp;A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및 참고문헌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추가 설명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9" y="640556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추가 설명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난이도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2406" y="1999728"/>
            <a:ext cx="4510263" cy="324325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latin typeface="맑은 고딕"/>
                <a:ea typeface="맑은 고딕"/>
              </a:rPr>
              <a:t>플레이어 인원수에 따른 난이도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2F6BAB-7629-4E35-B1AE-24EB1C15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53091"/>
              </p:ext>
            </p:extLst>
          </p:nvPr>
        </p:nvGraphicFramePr>
        <p:xfrm>
          <a:off x="630000" y="2601000"/>
          <a:ext cx="8004726" cy="3446998"/>
        </p:xfrm>
        <a:graphic>
          <a:graphicData uri="http://schemas.openxmlformats.org/drawingml/2006/table">
            <a:tbl>
              <a:tblPr firstRow="1" firstCol="1">
                <a:tableStyleId>{AF606853-7671-496A-8E4F-DF71F8EC918B}</a:tableStyleId>
              </a:tblPr>
              <a:tblGrid>
                <a:gridCol w="1334121">
                  <a:extLst>
                    <a:ext uri="{9D8B030D-6E8A-4147-A177-3AD203B41FA5}">
                      <a16:colId xmlns:a16="http://schemas.microsoft.com/office/drawing/2014/main" val="2026203755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434917049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220977751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2843312690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1548485910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3699036450"/>
                    </a:ext>
                  </a:extLst>
                </a:gridCol>
              </a:tblGrid>
              <a:tr h="893666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좀비 체력</a:t>
                      </a:r>
                      <a:endParaRPr lang="ko-KR" altLang="en-US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좀비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목표 좀비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보스 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보스 공격력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914017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164489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110(10%)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25(25%)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12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907654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3명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120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(20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3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(50%)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14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53943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4명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130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(30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35(75%)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16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8907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BBF67-881D-4949-B821-E37500A1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0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추가 설명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유사 게임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21510" name="Picture 11" descr="undefined">
            <a:extLst>
              <a:ext uri="{FF2B5EF4-FFF2-40B4-BE49-F238E27FC236}">
                <a16:creationId xmlns:a16="http://schemas.microsoft.com/office/drawing/2014/main" id="{F9D69912-08CB-4D14-9006-FB4DBDED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20875"/>
            <a:ext cx="370046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그룹 11">
            <a:extLst>
              <a:ext uri="{FF2B5EF4-FFF2-40B4-BE49-F238E27FC236}">
                <a16:creationId xmlns:a16="http://schemas.microsoft.com/office/drawing/2014/main" id="{2DCBF1A0-E572-4CB5-9F17-887250B95DD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5184775"/>
            <a:ext cx="3700463" cy="576263"/>
            <a:chOff x="5208341" y="799288"/>
            <a:chExt cx="2232146" cy="10657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782A263-E95F-4284-B69E-AC9E2B741FB0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26A5ADD3-A8E2-454C-88E8-EBCB0764E590}"/>
                </a:ext>
              </a:extLst>
            </p:cNvPr>
            <p:cNvSpPr txBox="1"/>
            <p:nvPr/>
          </p:nvSpPr>
          <p:spPr>
            <a:xfrm>
              <a:off x="5261009" y="852133"/>
              <a:ext cx="2126810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b="1" err="1">
                  <a:latin typeface="+mj-ea"/>
                  <a:ea typeface="+mj-ea"/>
                </a:rPr>
                <a:t>네이션</a:t>
              </a:r>
              <a:r>
                <a:rPr lang="ko-KR" altLang="en-US" b="1">
                  <a:latin typeface="+mj-ea"/>
                  <a:ea typeface="+mj-ea"/>
                </a:rPr>
                <a:t> 레드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013DE95-4BE4-4E43-B4D6-BE60E7BC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80" y="404813"/>
            <a:ext cx="3876675" cy="24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B0CD19-C651-4C62-9DD7-ADB8EFBD3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880" y="3283572"/>
            <a:ext cx="3876675" cy="2609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6610EC-F894-47BF-AF62-C3FF52C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8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1B2985EE-8D30-4089-91F4-AA7B0B81B33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7171" name="그룹 76">
            <a:extLst>
              <a:ext uri="{FF2B5EF4-FFF2-40B4-BE49-F238E27FC236}">
                <a16:creationId xmlns:a16="http://schemas.microsoft.com/office/drawing/2014/main" id="{32DD32F7-596C-4C4C-8072-6C05DB345D2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879C857-25D8-429E-A338-F6F83C767DB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60826DA-7576-4C2B-A394-FD5B19CB2A8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2" name="TextBox 8">
            <a:extLst>
              <a:ext uri="{FF2B5EF4-FFF2-40B4-BE49-F238E27FC236}">
                <a16:creationId xmlns:a16="http://schemas.microsoft.com/office/drawing/2014/main" id="{DA0FE4BA-5A98-4EB2-AF25-51E28A62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연구목적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817946-EBCF-437E-9360-44A1D1840664}"/>
              </a:ext>
            </a:extLst>
          </p:cNvPr>
          <p:cNvSpPr/>
          <p:nvPr/>
        </p:nvSpPr>
        <p:spPr>
          <a:xfrm>
            <a:off x="611188" y="2636838"/>
            <a:ext cx="7921625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B8CBA3-93FD-4263-84FF-F79B0D8ED00A}"/>
              </a:ext>
            </a:extLst>
          </p:cNvPr>
          <p:cNvSpPr/>
          <p:nvPr/>
        </p:nvSpPr>
        <p:spPr>
          <a:xfrm>
            <a:off x="533400" y="2565400"/>
            <a:ext cx="8070850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지금까지 배워온 모든 것을 활용해 비교적 큰 규모의 프로젝트를 만들어 봄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42718B-2923-42F3-B837-56978B14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812669A-2A0B-4AC1-B84E-631810093DA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19" name="그룹 76">
            <a:extLst>
              <a:ext uri="{FF2B5EF4-FFF2-40B4-BE49-F238E27FC236}">
                <a16:creationId xmlns:a16="http://schemas.microsoft.com/office/drawing/2014/main" id="{1ECFE333-D429-49A0-90D7-31EC4380A3B0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6359204-D8F9-41E1-99A6-33AC03CC20F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FB1A32B-231D-4DFB-94D5-EB89A436069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9220" name="TextBox 8">
            <a:extLst>
              <a:ext uri="{FF2B5EF4-FFF2-40B4-BE49-F238E27FC236}">
                <a16:creationId xmlns:a16="http://schemas.microsoft.com/office/drawing/2014/main" id="{4D105457-4AFB-44C8-8827-56F271BC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개발 환경</a:t>
            </a:r>
          </a:p>
        </p:txBody>
      </p:sp>
      <p:pic>
        <p:nvPicPr>
          <p:cNvPr id="9221" name="Picture 2" descr="윈도우 버전 확인, 32비트 64비트 확인하는 5가지 방법">
            <a:extLst>
              <a:ext uri="{FF2B5EF4-FFF2-40B4-BE49-F238E27FC236}">
                <a16:creationId xmlns:a16="http://schemas.microsoft.com/office/drawing/2014/main" id="{220CC59C-FF5E-47DB-8313-7CF7EDF9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64" y="1573273"/>
            <a:ext cx="15128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C언어 프로그램 비주얼 스튜디오(Visual Studio) 2019 설치 방법">
            <a:extLst>
              <a:ext uri="{FF2B5EF4-FFF2-40B4-BE49-F238E27FC236}">
                <a16:creationId xmlns:a16="http://schemas.microsoft.com/office/drawing/2014/main" id="{7DF2B2C2-7D2A-4DE4-8505-DD0D0CBA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14" y="1573273"/>
            <a:ext cx="15144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Xbox One을 포함한 모든 Microsoft 플랫폼에 대응하는 ' DirectX 12 ' 정식 발표">
            <a:extLst>
              <a:ext uri="{FF2B5EF4-FFF2-40B4-BE49-F238E27FC236}">
                <a16:creationId xmlns:a16="http://schemas.microsoft.com/office/drawing/2014/main" id="{84698BB8-21C5-43D5-BE08-1E88E815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84" y="1556733"/>
            <a:ext cx="15049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그룹 11">
            <a:extLst>
              <a:ext uri="{FF2B5EF4-FFF2-40B4-BE49-F238E27FC236}">
                <a16:creationId xmlns:a16="http://schemas.microsoft.com/office/drawing/2014/main" id="{C4311C96-6BC5-4521-ABBD-2A8F67E01081}"/>
              </a:ext>
            </a:extLst>
          </p:cNvPr>
          <p:cNvGrpSpPr>
            <a:grpSpLocks/>
          </p:cNvGrpSpPr>
          <p:nvPr/>
        </p:nvGrpSpPr>
        <p:grpSpPr bwMode="auto">
          <a:xfrm>
            <a:off x="770564" y="2797235"/>
            <a:ext cx="1943100" cy="576263"/>
            <a:chOff x="5208341" y="799288"/>
            <a:chExt cx="2232146" cy="10657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590C67B-652B-4AE7-AB31-B0D844BF8709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2C4B5862-BDF8-4F22-B77D-D3928ACD6966}"/>
                </a:ext>
              </a:extLst>
            </p:cNvPr>
            <p:cNvSpPr txBox="1"/>
            <p:nvPr/>
          </p:nvSpPr>
          <p:spPr>
            <a:xfrm>
              <a:off x="5261226" y="852133"/>
              <a:ext cx="2126374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>
                  <a:latin typeface="+mj-ea"/>
                  <a:ea typeface="+mj-ea"/>
                </a:rPr>
                <a:t>Windows 10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225" name="그룹 16">
            <a:extLst>
              <a:ext uri="{FF2B5EF4-FFF2-40B4-BE49-F238E27FC236}">
                <a16:creationId xmlns:a16="http://schemas.microsoft.com/office/drawing/2014/main" id="{E518F2D6-B37B-45D0-94C3-92D171437279}"/>
              </a:ext>
            </a:extLst>
          </p:cNvPr>
          <p:cNvGrpSpPr>
            <a:grpSpLocks/>
          </p:cNvGrpSpPr>
          <p:nvPr/>
        </p:nvGrpSpPr>
        <p:grpSpPr bwMode="auto">
          <a:xfrm>
            <a:off x="3686801" y="2817873"/>
            <a:ext cx="1943100" cy="555625"/>
            <a:chOff x="5208341" y="799288"/>
            <a:chExt cx="2232146" cy="106571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FEEAD0A-3450-4A11-9EEF-FF1077256D33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2282C548-6C29-4CE9-A08A-9CE8D5390714}"/>
                </a:ext>
              </a:extLst>
            </p:cNvPr>
            <p:cNvSpPr txBox="1"/>
            <p:nvPr/>
          </p:nvSpPr>
          <p:spPr>
            <a:xfrm>
              <a:off x="5261227" y="851050"/>
              <a:ext cx="2126374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/>
                <a:t>Visual Studio 2019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226" name="그룹 19">
            <a:extLst>
              <a:ext uri="{FF2B5EF4-FFF2-40B4-BE49-F238E27FC236}">
                <a16:creationId xmlns:a16="http://schemas.microsoft.com/office/drawing/2014/main" id="{D5C28C1D-FBD1-46CD-85EC-26475876BFE6}"/>
              </a:ext>
            </a:extLst>
          </p:cNvPr>
          <p:cNvGrpSpPr>
            <a:grpSpLocks/>
          </p:cNvGrpSpPr>
          <p:nvPr/>
        </p:nvGrpSpPr>
        <p:grpSpPr bwMode="auto">
          <a:xfrm>
            <a:off x="6509109" y="2811630"/>
            <a:ext cx="1944688" cy="555625"/>
            <a:chOff x="5208341" y="799288"/>
            <a:chExt cx="2232146" cy="10657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3C9C067-DB0D-412D-BDC2-AEACCCFDA9BF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A7C4F42F-505F-406A-AA15-5DD3ECFF8548}"/>
                </a:ext>
              </a:extLst>
            </p:cNvPr>
            <p:cNvSpPr txBox="1"/>
            <p:nvPr/>
          </p:nvSpPr>
          <p:spPr>
            <a:xfrm>
              <a:off x="5261184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/>
                <a:t>DirectX 12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49B498-EF64-4C43-BB63-6283CE1AC52A}"/>
              </a:ext>
            </a:extLst>
          </p:cNvPr>
          <p:cNvSpPr/>
          <p:nvPr/>
        </p:nvSpPr>
        <p:spPr>
          <a:xfrm>
            <a:off x="6681932" y="3878971"/>
            <a:ext cx="1523998" cy="1081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0F66353-ABA2-4EE0-B83F-06D5985F6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343" y="3749160"/>
            <a:ext cx="2135660" cy="1219612"/>
          </a:xfrm>
          <a:prstGeom prst="rect">
            <a:avLst/>
          </a:prstGeom>
        </p:spPr>
      </p:pic>
      <p:grpSp>
        <p:nvGrpSpPr>
          <p:cNvPr id="23" name="그룹 19">
            <a:extLst>
              <a:ext uri="{FF2B5EF4-FFF2-40B4-BE49-F238E27FC236}">
                <a16:creationId xmlns:a16="http://schemas.microsoft.com/office/drawing/2014/main" id="{475BC020-7B4F-44F8-98B1-265CB2969743}"/>
              </a:ext>
            </a:extLst>
          </p:cNvPr>
          <p:cNvGrpSpPr>
            <a:grpSpLocks/>
          </p:cNvGrpSpPr>
          <p:nvPr/>
        </p:nvGrpSpPr>
        <p:grpSpPr bwMode="auto">
          <a:xfrm>
            <a:off x="6508315" y="5228098"/>
            <a:ext cx="1944688" cy="555625"/>
            <a:chOff x="5208341" y="799288"/>
            <a:chExt cx="2232146" cy="10657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FC497FC-AECB-4E32-9303-73C64F3FF25E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749A2D0-A946-4004-AE0C-D57C6F575FE0}"/>
                </a:ext>
              </a:extLst>
            </p:cNvPr>
            <p:cNvSpPr txBox="1"/>
            <p:nvPr/>
          </p:nvSpPr>
          <p:spPr>
            <a:xfrm>
              <a:off x="5261185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 dirty="0">
                  <a:latin typeface="맑은 고딕"/>
                  <a:ea typeface="맑은 고딕"/>
                </a:rPr>
                <a:t>Unity</a:t>
              </a:r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7D56EE8C-617A-4081-8D1C-F25C6BE0B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38" y="3875176"/>
            <a:ext cx="1509750" cy="1086750"/>
          </a:xfrm>
          <a:prstGeom prst="rect">
            <a:avLst/>
          </a:prstGeom>
        </p:spPr>
      </p:pic>
      <p:grpSp>
        <p:nvGrpSpPr>
          <p:cNvPr id="26" name="그룹 19">
            <a:extLst>
              <a:ext uri="{FF2B5EF4-FFF2-40B4-BE49-F238E27FC236}">
                <a16:creationId xmlns:a16="http://schemas.microsoft.com/office/drawing/2014/main" id="{BD5A7BBC-6BAF-4183-A1F6-DC987A178E01}"/>
              </a:ext>
            </a:extLst>
          </p:cNvPr>
          <p:cNvGrpSpPr>
            <a:grpSpLocks/>
          </p:cNvGrpSpPr>
          <p:nvPr/>
        </p:nvGrpSpPr>
        <p:grpSpPr bwMode="auto">
          <a:xfrm>
            <a:off x="816601" y="5170641"/>
            <a:ext cx="1944688" cy="555625"/>
            <a:chOff x="5208341" y="799288"/>
            <a:chExt cx="2232146" cy="106571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9571963-ED43-4375-B051-CBBB62B1DE39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사각형: 둥근 모서리 4">
              <a:extLst>
                <a:ext uri="{FF2B5EF4-FFF2-40B4-BE49-F238E27FC236}">
                  <a16:creationId xmlns:a16="http://schemas.microsoft.com/office/drawing/2014/main" id="{87F27FB9-4B58-4905-B0F8-E50211E95205}"/>
                </a:ext>
              </a:extLst>
            </p:cNvPr>
            <p:cNvSpPr txBox="1"/>
            <p:nvPr/>
          </p:nvSpPr>
          <p:spPr>
            <a:xfrm>
              <a:off x="5261185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 dirty="0">
                  <a:latin typeface="맑은 고딕"/>
                  <a:ea typeface="맑은 고딕"/>
                </a:rPr>
                <a:t>Trello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B5DA-26C1-484C-BB31-B320C2C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6" name="Picture 2" descr="Github repo 올바르게 가져오기..">
            <a:extLst>
              <a:ext uri="{FF2B5EF4-FFF2-40B4-BE49-F238E27FC236}">
                <a16:creationId xmlns:a16="http://schemas.microsoft.com/office/drawing/2014/main" id="{1A46F216-D3EB-4A4F-9391-C0223792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14" y="3873437"/>
            <a:ext cx="1509750" cy="10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19">
            <a:extLst>
              <a:ext uri="{FF2B5EF4-FFF2-40B4-BE49-F238E27FC236}">
                <a16:creationId xmlns:a16="http://schemas.microsoft.com/office/drawing/2014/main" id="{F4AC988F-BDF2-48BD-A82A-851CECD51D2A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5161452"/>
            <a:ext cx="1944688" cy="555625"/>
            <a:chOff x="5208341" y="799288"/>
            <a:chExt cx="2232146" cy="106571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DC2C248-6BDC-4C9C-8FEC-575EB02E424B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FF0AFCA2-CA05-457A-BA66-F2878EC63DFE}"/>
                </a:ext>
              </a:extLst>
            </p:cNvPr>
            <p:cNvSpPr txBox="1"/>
            <p:nvPr/>
          </p:nvSpPr>
          <p:spPr>
            <a:xfrm>
              <a:off x="5261185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 dirty="0">
                  <a:latin typeface="맑은 고딕"/>
                  <a:ea typeface="맑은 고딕"/>
                </a:rPr>
                <a:t>GitHub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ea typeface="맑은 고딕"/>
              </a:rPr>
              <a:t>제한 시간 안에 좀비를 목표 수만큼 사냥해라</a:t>
            </a:r>
            <a:r>
              <a:rPr lang="en-US" altLang="ko-KR">
                <a:ea typeface="맑은 고딕"/>
              </a:rPr>
              <a:t>!</a:t>
            </a:r>
            <a:endParaRPr lang="ko-KR" altLang="en-US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11272" name="Picture 11" descr="undefined">
            <a:extLst>
              <a:ext uri="{FF2B5EF4-FFF2-40B4-BE49-F238E27FC236}">
                <a16:creationId xmlns:a16="http://schemas.microsoft.com/office/drawing/2014/main" id="{5925D86D-F74B-480F-88E0-58BACEE1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720850"/>
            <a:ext cx="61928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660777"/>
            <a:ext cx="7561263" cy="179241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사방에서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무기를 이용해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 </a:t>
            </a:r>
            <a:r>
              <a:rPr lang="ko-KR" altLang="en-US" dirty="0">
                <a:latin typeface="Malgun Gothic"/>
                <a:ea typeface="맑은 고딕"/>
              </a:rPr>
              <a:t>패배</a:t>
            </a:r>
            <a:r>
              <a:rPr lang="en-US" altLang="ko-KR" dirty="0">
                <a:latin typeface="Malgun Gothic"/>
                <a:ea typeface="맑은 고딕"/>
              </a:rPr>
              <a:t>!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0E04450F-93D6-4637-8ABE-7D14308A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0" y="183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B72AE41A-1731-4035-BC34-142076D3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50" y="300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CFB429C-1095-4CDC-9EB2-7EEEF9AA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050" y="138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66FE9FAB-F877-4EF8-9D1A-30635B36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8363" y="1380355"/>
            <a:ext cx="549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D44D1C2-BC5C-4E5D-B5EA-B0DEC1AF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41363" y="1830355"/>
            <a:ext cx="531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11E32D0-F3AE-4CB6-995A-4A713047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0363" y="3000355"/>
            <a:ext cx="486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80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3)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캐릭터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직업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CDD86D1-9D3A-4CDA-ACC3-37CF857A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95" y="2066581"/>
            <a:ext cx="1742502" cy="175168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8B51FF0-0FAA-420E-9584-1C26588F6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37" y="2066580"/>
            <a:ext cx="1742503" cy="1751684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B03E63C-17FD-4FB0-AE60-26E0C3F2B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244" y="1827881"/>
            <a:ext cx="2229080" cy="22290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35E306-AEF3-4B2A-92CA-564DC10278FC}"/>
              </a:ext>
            </a:extLst>
          </p:cNvPr>
          <p:cNvSpPr/>
          <p:nvPr/>
        </p:nvSpPr>
        <p:spPr>
          <a:xfrm>
            <a:off x="1103523" y="3963318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직업: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힐러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능력: 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체력을 </a:t>
            </a:r>
            <a:endParaRPr lang="ko-KR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회복한다.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04FC7F-75B6-4DD9-842C-C966DFA6FBB0}"/>
              </a:ext>
            </a:extLst>
          </p:cNvPr>
          <p:cNvSpPr/>
          <p:nvPr/>
        </p:nvSpPr>
        <p:spPr>
          <a:xfrm>
            <a:off x="3655763" y="3963317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직업: 탱커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능력: 방어력을 향상시킨다.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ADE218-3271-4CF0-89F8-8C1D70520AF8}"/>
              </a:ext>
            </a:extLst>
          </p:cNvPr>
          <p:cNvSpPr/>
          <p:nvPr/>
        </p:nvSpPr>
        <p:spPr>
          <a:xfrm>
            <a:off x="6308991" y="3963316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직업: 딜러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능력: 공격력을 향상시킨다.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8F22F-FE07-463B-BF1E-21C995EC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8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44545639-C663-4739-A2AF-AEEE51BBB928}"/>
              </a:ext>
            </a:extLst>
          </p:cNvPr>
          <p:cNvSpPr/>
          <p:nvPr/>
        </p:nvSpPr>
        <p:spPr>
          <a:xfrm>
            <a:off x="4711500" y="3378317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35DB98B-3795-4193-ACF9-F42198DCDE4A}"/>
              </a:ext>
            </a:extLst>
          </p:cNvPr>
          <p:cNvSpPr/>
          <p:nvPr/>
        </p:nvSpPr>
        <p:spPr>
          <a:xfrm>
            <a:off x="856800" y="3430799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307CC4-11FE-4C57-BB4E-1C3C60B2C2BC}"/>
              </a:ext>
            </a:extLst>
          </p:cNvPr>
          <p:cNvSpPr/>
          <p:nvPr/>
        </p:nvSpPr>
        <p:spPr>
          <a:xfrm>
            <a:off x="928800" y="4987800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E9F1DA-C142-46D7-89AE-FC63518FD3D5}"/>
              </a:ext>
            </a:extLst>
          </p:cNvPr>
          <p:cNvSpPr/>
          <p:nvPr/>
        </p:nvSpPr>
        <p:spPr>
          <a:xfrm>
            <a:off x="856800" y="1927800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4)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아이템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2093523" y="1999801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화염총알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endParaRPr lang="en-US" altLang="ko-KR" sz="1200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적이 불타올라 지속 대미지를 입는다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EA5E16-9BFE-4BDE-A7A7-1ECABFE65D7B}"/>
              </a:ext>
            </a:extLst>
          </p:cNvPr>
          <p:cNvSpPr/>
          <p:nvPr/>
        </p:nvSpPr>
        <p:spPr>
          <a:xfrm>
            <a:off x="4708800" y="1909800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5945523" y="1974318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포션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체력을 회복시켜준다</a:t>
            </a:r>
          </a:p>
        </p:txBody>
      </p:sp>
      <p:pic>
        <p:nvPicPr>
          <p:cNvPr id="8" name="그림 8" descr="세면도구, 앉아있는, 실내, 테이블이(가) 표시된 사진&#10;&#10;자동 생성된 설명">
            <a:extLst>
              <a:ext uri="{FF2B5EF4-FFF2-40B4-BE49-F238E27FC236}">
                <a16:creationId xmlns:a16="http://schemas.microsoft.com/office/drawing/2014/main" id="{04FA1AFE-5306-42F8-AFB9-460F98E35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56375" y="2148375"/>
            <a:ext cx="662250" cy="67125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2210523" y="4989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얼음 총알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적이 동상을 입어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느려진다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2147523" y="3468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번개총알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적이 감전되어 주변적에게도 대미지를 준다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D82CD-35C7-42DF-9452-3AF18A295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773" y="2219550"/>
            <a:ext cx="561975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20A067-EFC3-47E9-9EE1-0B967C61D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10" y="3713567"/>
            <a:ext cx="5715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2F1D34-4B9D-4C13-AD74-F246ECB1D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211" y="5249475"/>
            <a:ext cx="619125" cy="628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0485E2-FDE0-4099-A8F8-017629F9E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2048" y1="61818" x2="12048" y2="61818"/>
                        <a14:foregroundMark x1="15663" y1="70909" x2="15663" y2="70909"/>
                        <a14:foregroundMark x1="27711" y1="82727" x2="27711" y2="82727"/>
                        <a14:foregroundMark x1="48193" y1="85455" x2="48193" y2="85455"/>
                        <a14:foregroundMark x1="42169" y1="85455" x2="42169" y2="85455"/>
                        <a14:foregroundMark x1="59036" y1="83636" x2="59036" y2="83636"/>
                        <a14:foregroundMark x1="63855" y1="82727" x2="63855" y2="82727"/>
                        <a14:foregroundMark x1="69880" y1="79091" x2="69880" y2="79091"/>
                        <a14:backgroundMark x1="70313" y1="83636" x2="59036" y2="91818"/>
                        <a14:backgroundMark x1="71566" y1="82727" x2="70313" y2="83636"/>
                        <a14:backgroundMark x1="76578" y1="79091" x2="71566" y2="82727"/>
                        <a14:backgroundMark x1="90361" y1="69091" x2="76578" y2="79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9512" y="3423094"/>
            <a:ext cx="790575" cy="10477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5945523" y="3378317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타이머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시간을 늘려준다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660DDE-B31D-4D9B-9C21-A07AA9CDFE15}"/>
              </a:ext>
            </a:extLst>
          </p:cNvPr>
          <p:cNvSpPr/>
          <p:nvPr/>
        </p:nvSpPr>
        <p:spPr>
          <a:xfrm>
            <a:off x="4713951" y="4890297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>
                <a:solidFill>
                  <a:srgbClr val="FF0000"/>
                </a:solidFill>
              </a:rPr>
              <a:t>?</a:t>
            </a:r>
            <a:endParaRPr lang="ko-KR" altLang="en-US" sz="5400" b="1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5972252" y="4890297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랜덤 효과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버프 또는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디버프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효과를 부여한다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BDEB6B9B-1A2A-4CF8-BC38-C2255A1506E3}"/>
              </a:ext>
            </a:extLst>
          </p:cNvPr>
          <p:cNvSpPr/>
          <p:nvPr/>
        </p:nvSpPr>
        <p:spPr>
          <a:xfrm>
            <a:off x="5715675" y="1512674"/>
            <a:ext cx="1737000" cy="1917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151BE1-FF73-4614-9E89-60F02391BE95}"/>
              </a:ext>
            </a:extLst>
          </p:cNvPr>
          <p:cNvSpPr/>
          <p:nvPr/>
        </p:nvSpPr>
        <p:spPr>
          <a:xfrm>
            <a:off x="1763999" y="1542722"/>
            <a:ext cx="1737000" cy="1917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D2848-0F35-469B-8C87-8420FF4FD3CF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3" name="그룹 76">
            <a:extLst>
              <a:ext uri="{FF2B5EF4-FFF2-40B4-BE49-F238E27FC236}">
                <a16:creationId xmlns:a16="http://schemas.microsoft.com/office/drawing/2014/main" id="{00C63CF0-D82A-4C2D-8ADC-B0B6C4C07C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AF0191-8E02-44BD-88CF-E59937847BB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8D1CE0-078F-4D04-8A58-ED3D4F18EFC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5364" name="TextBox 8">
            <a:extLst>
              <a:ext uri="{FF2B5EF4-FFF2-40B4-BE49-F238E27FC236}">
                <a16:creationId xmlns:a16="http://schemas.microsoft.com/office/drawing/2014/main" id="{46270E84-69B5-4125-B418-131B897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5365" name="직사각형 9">
            <a:extLst>
              <a:ext uri="{FF2B5EF4-FFF2-40B4-BE49-F238E27FC236}">
                <a16:creationId xmlns:a16="http://schemas.microsoft.com/office/drawing/2014/main" id="{67452F3A-2E14-4C46-A4BF-423ED36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5)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캐릭터</a:t>
            </a:r>
            <a:endParaRPr lang="en-US" altLang="ko-KR" sz="18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4FDFAC-E5CA-4D76-968B-C45AA0CFA234}"/>
              </a:ext>
            </a:extLst>
          </p:cNvPr>
          <p:cNvSpPr/>
          <p:nvPr/>
        </p:nvSpPr>
        <p:spPr>
          <a:xfrm>
            <a:off x="917401" y="3608633"/>
            <a:ext cx="3430197" cy="29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● 크기 : 가로 0.3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        세로 0.3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 panose="020B0503020000020004" pitchFamily="34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        높이 1  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● 이동 속도 : 3유닛 /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197984-0260-46FD-9FDA-BFA5083AE1B4}"/>
              </a:ext>
            </a:extLst>
          </p:cNvPr>
          <p:cNvSpPr/>
          <p:nvPr/>
        </p:nvSpPr>
        <p:spPr>
          <a:xfrm>
            <a:off x="4895401" y="3608633"/>
            <a:ext cx="3430197" cy="29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● 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크기 : 가로 0.3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 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세로 0.3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   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 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높이 1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●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이동 속도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: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3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s ~ 5유닛 / 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●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인지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범위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: 15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7DE34C-2368-4526-A368-483088FE0162}"/>
              </a:ext>
            </a:extLst>
          </p:cNvPr>
          <p:cNvSpPr/>
          <p:nvPr/>
        </p:nvSpPr>
        <p:spPr>
          <a:xfrm>
            <a:off x="6855642" y="1295755"/>
            <a:ext cx="1855697" cy="27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ea typeface="맑은 고딕"/>
              </a:rPr>
              <a:t>단위: 1유닛 당 1m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3E744-39E6-47B1-BB75-CBF71A22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4" name="그림 3" descr="총이(가) 표시된 사진&#10;&#10;자동 생성된 설명">
            <a:extLst>
              <a:ext uri="{FF2B5EF4-FFF2-40B4-BE49-F238E27FC236}">
                <a16:creationId xmlns:a16="http://schemas.microsoft.com/office/drawing/2014/main" id="{4498AC76-4927-44F8-AC99-A83429F7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3" y="1699878"/>
            <a:ext cx="1164815" cy="1542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CCDFD2-60F4-4B64-93CD-423157B52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42" y="1566307"/>
            <a:ext cx="957866" cy="1798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1452</Words>
  <Application>Microsoft Office PowerPoint</Application>
  <PresentationFormat>화면 슬라이드 쇼(4:3)</PresentationFormat>
  <Paragraphs>390</Paragraphs>
  <Slides>23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맑은 고딕</vt:lpstr>
      <vt:lpstr>Arial</vt:lpstr>
      <vt:lpstr>Symbol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345</cp:revision>
  <dcterms:created xsi:type="dcterms:W3CDTF">2017-03-28T04:45:29Z</dcterms:created>
  <dcterms:modified xsi:type="dcterms:W3CDTF">2020-12-26T15:56:17Z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