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9" r:id="rId5"/>
    <p:sldId id="260" r:id="rId6"/>
    <p:sldId id="300" r:id="rId7"/>
    <p:sldId id="316" r:id="rId8"/>
    <p:sldId id="310" r:id="rId9"/>
    <p:sldId id="295" r:id="rId10"/>
    <p:sldId id="304" r:id="rId11"/>
    <p:sldId id="330" r:id="rId12"/>
    <p:sldId id="328" r:id="rId13"/>
    <p:sldId id="332" r:id="rId14"/>
    <p:sldId id="333" r:id="rId15"/>
    <p:sldId id="322" r:id="rId16"/>
    <p:sldId id="329" r:id="rId17"/>
    <p:sldId id="331" r:id="rId18"/>
    <p:sldId id="308" r:id="rId19"/>
    <p:sldId id="306" r:id="rId20"/>
    <p:sldId id="305" r:id="rId21"/>
    <p:sldId id="315" r:id="rId22"/>
    <p:sldId id="298" r:id="rId2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DB1"/>
    <a:srgbClr val="C6E396"/>
    <a:srgbClr val="7030A0"/>
    <a:srgbClr val="C00000"/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>
              <a:latin typeface="맑은 고딕"/>
            </a:rPr>
            <a:t>애니</a:t>
          </a:r>
          <a:r>
            <a:rPr lang="ko-KR" altLang="en-US" sz="1400" b="1" dirty="0">
              <a:latin typeface="Malgun Gothic"/>
              <a:ea typeface="Malgun Gothic"/>
            </a:rPr>
            <a:t>메이션 - </a:t>
          </a:r>
          <a:r>
            <a:rPr lang="ko-KR" altLang="en-US" sz="1400" b="1" dirty="0" err="1">
              <a:latin typeface="Malgun Gothic"/>
              <a:ea typeface="Malgun Gothic"/>
            </a:rPr>
            <a:t>스키닝을</a:t>
          </a:r>
          <a:r>
            <a:rPr lang="ko-KR" altLang="en-US" sz="1400" b="1" dirty="0">
              <a:latin typeface="Malgun Gothic"/>
              <a:ea typeface="Malgun Gothic"/>
            </a:rPr>
            <a:t> 이용한 </a:t>
          </a:r>
          <a:r>
            <a:rPr lang="ko-KR" altLang="en-US" sz="1400" b="1" dirty="0">
              <a:latin typeface="맑은 고딕"/>
            </a:rPr>
            <a:t>움직임 구현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/>
            <a:t>좀비 </a:t>
          </a:r>
          <a:r>
            <a:rPr lang="ko-KR" altLang="en-US" sz="1400" b="1" dirty="0">
              <a:latin typeface="맑은 고딕"/>
            </a:rPr>
            <a:t>움직임 - </a:t>
          </a:r>
          <a:r>
            <a:rPr lang="ko-KR" altLang="en-US" sz="1400" b="1" dirty="0" err="1">
              <a:latin typeface="맑은 고딕"/>
            </a:rPr>
            <a:t>비헤이비어</a:t>
          </a:r>
          <a:r>
            <a:rPr lang="ko-KR" altLang="en-US" sz="1400" b="1" dirty="0">
              <a:latin typeface="맑은 고딕"/>
            </a:rPr>
            <a:t> 트리를 이용한 좀비 움직임 구현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IOCP</a:t>
          </a:r>
          <a:r>
            <a:rPr lang="ko-KR" altLang="en-US" sz="1400" b="1" dirty="0">
              <a:latin typeface="맑은 고딕"/>
            </a:rPr>
            <a:t>서버</a:t>
          </a:r>
          <a:r>
            <a:rPr lang="en-US" altLang="en-US" sz="1400" b="1" dirty="0">
              <a:latin typeface="맑은 고딕"/>
            </a:rPr>
            <a:t>  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/>
            <a:t>그림자</a:t>
          </a:r>
          <a:r>
            <a:rPr lang="en-US" altLang="ko-KR" sz="1400" b="1" dirty="0"/>
            <a:t>, </a:t>
          </a:r>
          <a:r>
            <a:rPr lang="ko-KR" altLang="en-US" sz="1400" b="1" dirty="0"/>
            <a:t>조명</a:t>
          </a:r>
          <a:r>
            <a:rPr lang="ko-KR" altLang="en-US" sz="1400" b="1" dirty="0">
              <a:latin typeface="맑은 고딕"/>
            </a:rPr>
            <a:t> - 조명에 대한 그림자 생성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en-US" altLang="en-US" sz="1400" b="1" dirty="0" err="1">
              <a:latin typeface="맑은 고딕"/>
            </a:rPr>
            <a:t>파티클</a:t>
          </a:r>
          <a:r>
            <a:rPr lang="en-US" altLang="en-US" sz="1400" b="1" dirty="0">
              <a:latin typeface="맑은 고딕"/>
            </a:rPr>
            <a:t> - </a:t>
          </a:r>
          <a:r>
            <a:rPr lang="en-US" altLang="en-US" sz="1400" b="1" dirty="0" err="1">
              <a:latin typeface="맑은 고딕"/>
            </a:rPr>
            <a:t>총알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이펙트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구현</a:t>
          </a:r>
          <a:r>
            <a:rPr lang="en-US" altLang="en-US" sz="1400" b="1" dirty="0">
              <a:latin typeface="맑은 고딕"/>
            </a:rPr>
            <a:t> 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</a:t>
          </a:r>
          <a:r>
            <a:rPr lang="ko-KR" altLang="en-US" sz="1400" b="1" dirty="0">
              <a:latin typeface="맑은 고딕"/>
            </a:rPr>
            <a:t>보스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다양한 패턴을 갖고 있는 보스 구현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   03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>
              <a:latin typeface="맑은 고딕"/>
            </a:rPr>
            <a:t>몬스터</a:t>
          </a:r>
          <a:r>
            <a:rPr lang="en-US" altLang="ko-KR" sz="1400" b="1" dirty="0">
              <a:latin typeface="맑은 고딕"/>
            </a:rPr>
            <a:t>- </a:t>
          </a:r>
          <a:r>
            <a:rPr lang="ko-KR" altLang="en-US" sz="1400" b="1" dirty="0">
              <a:latin typeface="맑은 고딕"/>
            </a:rPr>
            <a:t>서버에 몬스터 로직 적용</a:t>
          </a:r>
          <a:endParaRPr lang="en-US" altLang="ko-KR" sz="1400" b="1" dirty="0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F9AA1321-2993-4D0B-9201-5B1B15180E1E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01     </a:t>
          </a:r>
          <a:r>
            <a:rPr lang="ko-KR" altLang="en-US" sz="1400" b="1" dirty="0">
              <a:latin typeface="맑은 고딕"/>
            </a:rPr>
            <a:t>게임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서버에서 전체적인 게임 흐름 관리하기</a:t>
          </a:r>
          <a:endParaRPr lang="ko-KR" altLang="en-US" sz="1400" b="1" dirty="0"/>
        </a:p>
      </dgm:t>
    </dgm:pt>
    <dgm:pt modelId="{1836D8D8-5470-4C34-84BB-2C72FC71B697}" type="par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C7C8B50C-5E45-4AD9-AFAD-43044F54178F}" type="sib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5B7E2302-3093-4553-B451-A542B5902292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02    </a:t>
          </a:r>
          <a:r>
            <a:rPr lang="ko-KR" altLang="en-US" sz="1400" b="1" dirty="0">
              <a:latin typeface="맑은 고딕"/>
            </a:rPr>
            <a:t>충돌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오브젝트들 간의 필요한 충돌 검사</a:t>
          </a:r>
          <a:r>
            <a:rPr lang="en-US" altLang="ko-KR" sz="1400" b="1" dirty="0">
              <a:latin typeface="맑은 고딕"/>
            </a:rPr>
            <a:t>, </a:t>
          </a:r>
          <a:r>
            <a:rPr lang="ko-KR" altLang="en-US" sz="1400" b="1" dirty="0">
              <a:latin typeface="맑은 고딕"/>
            </a:rPr>
            <a:t>충돌 후 처리 구현</a:t>
          </a:r>
          <a:endParaRPr lang="ko-KR" altLang="en-US" sz="1400" b="1" dirty="0"/>
        </a:p>
      </dgm:t>
    </dgm:pt>
    <dgm:pt modelId="{EAC59067-7E7C-4163-B4A4-24DC2C82E7A5}" type="par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DE7645CB-A26D-4039-BCDB-25377F4775D0}" type="sib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3B3EE9D5-5072-4841-ABA1-1DEEBDEB69B8}" type="pres">
      <dgm:prSet presAssocID="{F9AA1321-2993-4D0B-9201-5B1B15180E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F2E3C1-2F4A-4B7C-BFBA-C4468F4C994A}" type="pres">
      <dgm:prSet presAssocID="{C7C8B50C-5E45-4AD9-AFAD-43044F54178F}" presName="spacer" presStyleCnt="0"/>
      <dgm:spPr/>
    </dgm:pt>
    <dgm:pt modelId="{995B68CA-1A93-4CBC-883F-F703FEBFB745}" type="pres">
      <dgm:prSet presAssocID="{5B7E2302-3093-4553-B451-A542B59022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EC6464-E4AD-4103-B33E-EBB9D77DE429}" type="pres">
      <dgm:prSet presAssocID="{DE7645CB-A26D-4039-BCDB-25377F4775D0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3" custLinFactNeighborX="-2" custLinFactNeighborY="19189">
        <dgm:presLayoutVars>
          <dgm:chMax val="0"/>
          <dgm:bulletEnabled val="1"/>
        </dgm:presLayoutVars>
      </dgm:prSet>
      <dgm:spPr/>
    </dgm:pt>
  </dgm:ptLst>
  <dgm:cxnLst>
    <dgm:cxn modelId="{22F7A24E-5AD8-452F-8F9C-3A83584030A2}" type="presOf" srcId="{F9AA1321-2993-4D0B-9201-5B1B15180E1E}" destId="{3B3EE9D5-5072-4841-ABA1-1DEEBDEB69B8}" srcOrd="0" destOrd="0" presId="urn:microsoft.com/office/officeart/2005/8/layout/vList2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AC2F78B-E4FC-4C92-B454-EE60FCEA76B8}" srcId="{FCE2951D-4936-49A7-AFA1-7078F8115646}" destId="{F9AA1321-2993-4D0B-9201-5B1B15180E1E}" srcOrd="0" destOrd="0" parTransId="{1836D8D8-5470-4C34-84BB-2C72FC71B697}" sibTransId="{C7C8B50C-5E45-4AD9-AFAD-43044F54178F}"/>
    <dgm:cxn modelId="{219320A6-4822-4277-B86B-86DBB906AA06}" type="presOf" srcId="{5B7E2302-3093-4553-B451-A542B5902292}" destId="{995B68CA-1A93-4CBC-883F-F703FEBFB745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0B175FBC-C63D-47AF-B8D3-1289FB3D8402}" srcId="{FCE2951D-4936-49A7-AFA1-7078F8115646}" destId="{5B7E2302-3093-4553-B451-A542B5902292}" srcOrd="1" destOrd="0" parTransId="{EAC59067-7E7C-4163-B4A4-24DC2C82E7A5}" sibTransId="{DE7645CB-A26D-4039-BCDB-25377F4775D0}"/>
    <dgm:cxn modelId="{C1E2CFDC-3F7F-4432-AC76-1717ACA96B79}" type="presParOf" srcId="{A533FCD1-F82B-4043-82A2-7C5DE3D5496A}" destId="{3B3EE9D5-5072-4841-ABA1-1DEEBDEB69B8}" srcOrd="0" destOrd="0" presId="urn:microsoft.com/office/officeart/2005/8/layout/vList2"/>
    <dgm:cxn modelId="{C6887166-C7E9-4D83-84BA-0A7FC92C8667}" type="presParOf" srcId="{A533FCD1-F82B-4043-82A2-7C5DE3D5496A}" destId="{98F2E3C1-2F4A-4B7C-BFBA-C4468F4C994A}" srcOrd="1" destOrd="0" presId="urn:microsoft.com/office/officeart/2005/8/layout/vList2"/>
    <dgm:cxn modelId="{B293C1CE-DCAC-4865-B73F-D76727812F08}" type="presParOf" srcId="{A533FCD1-F82B-4043-82A2-7C5DE3D5496A}" destId="{995B68CA-1A93-4CBC-883F-F703FEBFB745}" srcOrd="2" destOrd="0" presId="urn:microsoft.com/office/officeart/2005/8/layout/vList2"/>
    <dgm:cxn modelId="{069949A5-2E78-4054-A70E-1830DF54D240}" type="presParOf" srcId="{A533FCD1-F82B-4043-82A2-7C5DE3D5496A}" destId="{8EEC6464-E4AD-4103-B33E-EBB9D77DE429}" srcOrd="3" destOrd="0" presId="urn:microsoft.com/office/officeart/2005/8/layout/vList2"/>
    <dgm:cxn modelId="{46BE4A6B-AE84-4362-AD15-42611E7D345D}" type="presParOf" srcId="{A533FCD1-F82B-4043-82A2-7C5DE3D5496A}" destId="{0D74DB7D-24AF-486E-8039-53799A71D1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>
              <a:latin typeface="맑은 고딕"/>
            </a:rPr>
            <a:t>애니</a:t>
          </a:r>
          <a:r>
            <a:rPr lang="ko-KR" altLang="en-US" sz="1400" b="1" kern="1200" dirty="0">
              <a:latin typeface="Malgun Gothic"/>
              <a:ea typeface="Malgun Gothic"/>
            </a:rPr>
            <a:t>메이션 - </a:t>
          </a:r>
          <a:r>
            <a:rPr lang="ko-KR" altLang="en-US" sz="1400" b="1" kern="1200" dirty="0" err="1">
              <a:latin typeface="Malgun Gothic"/>
              <a:ea typeface="Malgun Gothic"/>
            </a:rPr>
            <a:t>스키닝을</a:t>
          </a:r>
          <a:r>
            <a:rPr lang="ko-KR" altLang="en-US" sz="1400" b="1" kern="1200" dirty="0">
              <a:latin typeface="Malgun Gothic"/>
              <a:ea typeface="Malgun Gothic"/>
            </a:rPr>
            <a:t> 이용한 </a:t>
          </a:r>
          <a:r>
            <a:rPr lang="ko-KR" altLang="en-US" sz="1400" b="1" kern="1200" dirty="0">
              <a:latin typeface="맑은 고딕"/>
            </a:rPr>
            <a:t>움직임 구현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/>
            <a:t>좀비 </a:t>
          </a:r>
          <a:r>
            <a:rPr lang="ko-KR" altLang="en-US" sz="1400" b="1" kern="1200" dirty="0">
              <a:latin typeface="맑은 고딕"/>
            </a:rPr>
            <a:t>움직임 - </a:t>
          </a:r>
          <a:r>
            <a:rPr lang="ko-KR" altLang="en-US" sz="1400" b="1" kern="1200" dirty="0" err="1">
              <a:latin typeface="맑은 고딕"/>
            </a:rPr>
            <a:t>비헤이비어</a:t>
          </a:r>
          <a:r>
            <a:rPr lang="ko-KR" altLang="en-US" sz="1400" b="1" kern="1200" dirty="0">
              <a:latin typeface="맑은 고딕"/>
            </a:rPr>
            <a:t> 트리를 이용한 좀비 움직임 구현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IOCP</a:t>
          </a:r>
          <a:r>
            <a:rPr lang="ko-KR" altLang="en-US" sz="1400" b="1" kern="1200" dirty="0">
              <a:latin typeface="맑은 고딕"/>
            </a:rPr>
            <a:t>서버</a:t>
          </a:r>
          <a:r>
            <a:rPr lang="en-US" altLang="en-US" sz="1400" b="1" kern="1200" dirty="0">
              <a:latin typeface="맑은 고딕"/>
            </a:rPr>
            <a:t>  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/>
            <a:t>그림자</a:t>
          </a:r>
          <a:r>
            <a:rPr lang="en-US" altLang="ko-KR" sz="1400" b="1" kern="1200" dirty="0"/>
            <a:t>, </a:t>
          </a:r>
          <a:r>
            <a:rPr lang="ko-KR" altLang="en-US" sz="1400" b="1" kern="1200" dirty="0"/>
            <a:t>조명</a:t>
          </a:r>
          <a:r>
            <a:rPr lang="ko-KR" altLang="en-US" sz="1400" b="1" kern="1200" dirty="0">
              <a:latin typeface="맑은 고딕"/>
            </a:rPr>
            <a:t> - 조명에 대한 그림자 생성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en-US" altLang="en-US" sz="1400" b="1" kern="1200" dirty="0" err="1">
              <a:latin typeface="맑은 고딕"/>
            </a:rPr>
            <a:t>파티클</a:t>
          </a:r>
          <a:r>
            <a:rPr lang="en-US" altLang="en-US" sz="1400" b="1" kern="1200" dirty="0">
              <a:latin typeface="맑은 고딕"/>
            </a:rPr>
            <a:t> - </a:t>
          </a:r>
          <a:r>
            <a:rPr lang="en-US" altLang="en-US" sz="1400" b="1" kern="1200" dirty="0" err="1">
              <a:latin typeface="맑은 고딕"/>
            </a:rPr>
            <a:t>총알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이펙트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구현</a:t>
          </a:r>
          <a:r>
            <a:rPr lang="en-US" altLang="en-US" sz="1400" b="1" kern="1200" dirty="0">
              <a:latin typeface="맑은 고딕"/>
            </a:rPr>
            <a:t> 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</a:t>
          </a:r>
          <a:r>
            <a:rPr lang="ko-KR" altLang="en-US" sz="1400" b="1" kern="1200" dirty="0">
              <a:latin typeface="맑은 고딕"/>
            </a:rPr>
            <a:t>보스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다양한 패턴을 갖고 있는 보스 구현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EE9D5-5072-4841-ABA1-1DEEBDEB69B8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01     </a:t>
          </a:r>
          <a:r>
            <a:rPr lang="ko-KR" altLang="en-US" sz="1400" b="1" kern="1200" dirty="0">
              <a:latin typeface="맑은 고딕"/>
            </a:rPr>
            <a:t>게임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서버에서 전체적인 게임 흐름 관리하기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995B68CA-1A93-4CBC-883F-F703FEBFB745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02    </a:t>
          </a:r>
          <a:r>
            <a:rPr lang="ko-KR" altLang="en-US" sz="1400" b="1" kern="1200" dirty="0">
              <a:latin typeface="맑은 고딕"/>
            </a:rPr>
            <a:t>충돌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오브젝트들 간의 필요한 충돌 검사</a:t>
          </a:r>
          <a:r>
            <a:rPr lang="en-US" altLang="ko-KR" sz="1400" b="1" kern="1200" dirty="0">
              <a:latin typeface="맑은 고딕"/>
            </a:rPr>
            <a:t>, </a:t>
          </a:r>
          <a:r>
            <a:rPr lang="ko-KR" altLang="en-US" sz="1400" b="1" kern="1200" dirty="0">
              <a:latin typeface="맑은 고딕"/>
            </a:rPr>
            <a:t>충돌 후 처리 구현</a:t>
          </a:r>
          <a:endParaRPr lang="ko-KR" altLang="en-US" sz="1400" b="1" kern="1200" dirty="0"/>
        </a:p>
      </dsp:txBody>
      <dsp:txXfrm>
        <a:off x="59399" y="1948492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3329014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   03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>
              <a:latin typeface="맑은 고딕"/>
            </a:rPr>
            <a:t>몬스터</a:t>
          </a:r>
          <a:r>
            <a:rPr lang="en-US" altLang="ko-KR" sz="1400" b="1" kern="1200" dirty="0">
              <a:latin typeface="맑은 고딕"/>
            </a:rPr>
            <a:t>- </a:t>
          </a:r>
          <a:r>
            <a:rPr lang="ko-KR" altLang="en-US" sz="1400" b="1" kern="1200" dirty="0">
              <a:latin typeface="맑은 고딕"/>
            </a:rPr>
            <a:t>서버에 몬스터 로직 적용</a:t>
          </a:r>
          <a:endParaRPr lang="en-US" altLang="ko-KR" sz="1400" b="1" kern="1200" dirty="0"/>
        </a:p>
      </dsp:txBody>
      <dsp:txXfrm>
        <a:off x="59399" y="3388413"/>
        <a:ext cx="6668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89F8A-53A2-4073-8646-EBF5D37F6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B60B7-25A2-48EC-A606-182630085F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F24A9AF-FC72-4B39-9EFA-0EA11D1121AE}" type="datetimeFigureOut">
              <a:rPr lang="ko-KR" altLang="en-US"/>
              <a:pPr>
                <a:defRPr/>
              </a:pPr>
              <a:t>2021-05-02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E74CE57-9C9D-47A1-A5CA-82DEC39FD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EF2AD7C-BEF8-473A-9E16-19290B3A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9F70F-75E1-41A9-80FF-050E6874A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42C3-1BCE-4E0A-8648-C39C7D36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E58B76-BE2E-4574-8F1E-9A8999CAE9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ACCA9ED0-61E4-4588-BFAC-7C49DCB1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59001555-7A4B-486D-A900-C2F64999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89C3069D-8168-439F-B641-36536AC04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C12313-AF1A-4B31-8D03-4C57F36CDF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2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0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1순위 </a:t>
            </a:r>
            <a:r>
              <a:rPr lang="en-US" altLang="ko-KR" err="1">
                <a:ea typeface="맑은 고딕"/>
              </a:rPr>
              <a:t>총알다양하게</a:t>
            </a:r>
            <a:r>
              <a:rPr lang="en-US" altLang="ko-KR">
                <a:ea typeface="맑은 고딕"/>
              </a:rPr>
              <a:t>  -&gt; </a:t>
            </a:r>
            <a:r>
              <a:rPr lang="en-US" altLang="ko-KR" err="1">
                <a:ea typeface="맑은 고딕"/>
              </a:rPr>
              <a:t>기획은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2순위 </a:t>
            </a:r>
            <a:r>
              <a:rPr lang="en-US" altLang="ko-KR" err="1">
                <a:ea typeface="맑은 고딕"/>
              </a:rPr>
              <a:t>총에따라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총알이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다름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총알에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따른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효과는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사운드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7851878-2065-4CBF-B587-49C113F8A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DDFD64CC-CB6E-4CC7-9600-5B9557B4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E57D5AB7-DA7B-49A6-B99F-3982EDAF6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04B2F-A2AB-4DE3-8D03-A92017E656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5D11626-4717-423F-8357-B244AE3C8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9FFCE66-D128-4A52-9249-59E5C08F6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6F17C15-4A20-4E60-9586-E5E3B3EF8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15EEE-968C-409E-A732-754E398E80D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5C8334B9-F4E1-4C7A-9DE3-E4DFA0FAE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960AD34-C2CF-49A2-A6A7-FC35D8514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BC879905-93F2-4706-A229-CD152B34F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770D3-DD5F-4A3D-A56B-7AC4A75C9A8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1149872-3EF6-46D7-BBED-4D300E580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9938220E-ECEF-4230-B01F-3ACD17631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E973093-C2F9-420C-B9E4-A32D78073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12297A-2809-4E0F-B8C2-0603250B33C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몇명이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팀을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죽인다</a:t>
            </a:r>
            <a:r>
              <a:rPr lang="en-US" altLang="ko-KR">
                <a:ea typeface="맑은 고딕"/>
              </a:rPr>
              <a:t>. -&gt; </a:t>
            </a:r>
            <a:r>
              <a:rPr lang="en-US" altLang="ko-KR" err="1">
                <a:ea typeface="맑은 고딕"/>
              </a:rPr>
              <a:t>명확하게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</a:t>
            </a:r>
            <a:r>
              <a:rPr lang="ko-KR" altLang="en-US" dirty="0"/>
              <a:t>그림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46307587-CA8E-49B3-AF92-765415BBF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3D9DE41-29BD-433C-BD6C-DFEDF45C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  </a:t>
            </a:r>
            <a:r>
              <a:rPr lang="ko-KR" altLang="en-US" dirty="0"/>
              <a:t>구현 쓸지 말지</a:t>
            </a: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00E44F2-4C05-49C1-8304-ECC708CD6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37F66-6916-47DB-88C8-8977C462821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171E5-0FD1-4B8B-9915-EACF503C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6899A-B482-468C-B803-6F9DCCC41057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F05ED-392F-4A3A-8762-5F9763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3AB3-5ECE-48E4-A929-B2B96DD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A929-BA8C-472C-81BC-D3FE488BD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5BAA-26AA-49DA-9BCA-4968619A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B3E7E-942D-4D2B-A87A-646E5F906C86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0E51-A1DC-41C2-886C-028FD539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D7E-E109-48D8-BAC5-6C41065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BC59-E4D8-48AC-A277-03F883225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23DF-27EC-441A-9FC4-A52BF3DC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7E8B-F4DE-43E1-8EF5-1B1D4A21E4F0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3B435-A6CC-4CFF-9BDF-A2AACC2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0376-67A4-48F7-97DA-E24D54E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D677-86D1-403B-A0A5-EBE0A0B69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68FFA-0FE9-4517-8248-31160A7B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B7E88-5B86-4C22-A81D-379C98FCAB6E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17EBA-1AA7-45E4-A7F6-2C6FF21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D2BE-4F4C-4234-976B-18011C6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90C0C-8824-41CE-BA63-CFCEF98323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B2512-708A-43DD-94FE-42CEFAE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4FE7-2774-4C72-98FC-D5B4D89793B2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0A312-DB44-4D29-835C-38AFCC2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8EEEC-1E3B-40E9-AAB7-7958183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9397-BB60-453F-AB68-6A8B5C373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3EA592E-FDB0-43B2-853A-0931963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F375-9695-4305-B5ED-BF1233E2F3B0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98EBB0D-60B2-4197-8E75-0B2B652C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081ECA9-2D53-4A3E-B733-E867B62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1E6F-5DD4-4D3A-A38C-82EFAF7AF2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A77A1-5BFE-4828-AAB5-B42A1BE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6D677-936A-4805-A534-532CEEEE8EF0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EB3723E-1EC1-4F1F-B80C-07B94395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8BA7DB2-D7C5-4E2D-BC90-C5526EF9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BB20-5900-409D-9805-69971C197F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F1F1DCB-FFED-4B22-B1A8-633CB08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0873D-3A7F-447D-8C7C-6ECF4BDEAE3B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A4588FD-6DE9-49AE-97D2-2E465E5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4559B77-6CB9-46D8-B8F1-9FD20DC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A9DE-E869-4692-AAC8-D42C761E29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08A4810-1CB2-4CB6-9359-94E9EC6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B1F7-A3D7-4F1E-BC40-49F0A0DB361D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4AA4CA6-800F-4E36-B2E6-193106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F640A0-C0D1-4F1E-87C5-41863C0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CF77-C750-4FC6-9E8C-3F6525169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0658B6A-20D9-47DF-9D17-795A734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A158-D0A2-4340-AA06-F582032B3CC8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DF7EDF3-99B6-44E8-88C1-A9E782A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0476E7-264F-405A-8669-D55252C4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D7BC-760B-451E-A984-5E1C778DF1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FE78261-40CC-4272-A6C1-CCFA0D9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9102-C951-41EC-93B5-673FBEBA5D28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E13471A-1F65-4205-B2E3-AABFF2DD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43C151-CA40-42CE-8D19-C17B3E8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6FFA-46A9-4624-86B6-811D34C2DC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84279EE-AF64-4712-A4DE-E4A1C988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FA49E2A6-2B3B-4807-B08E-CDB5F840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E69F0-1DC0-406F-9CF2-8956A4E4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CDBC82-233B-450A-ACEB-FF1DDA8518B1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72073-87AC-4C24-9CA4-F0A06E88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EAC0-1844-4FF2-8331-A6C187693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4A07ED-FB69-499E-9B39-1B90074021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authors/freepik" TargetMode="External"/><Relationship Id="rId3" Type="http://schemas.openxmlformats.org/officeDocument/2006/relationships/hyperlink" Target="https://blog.naver.com/iljy1001/221509417792" TargetMode="External"/><Relationship Id="rId7" Type="http://schemas.openxmlformats.org/officeDocument/2006/relationships/hyperlink" Target="https://storage.needpix.com/rsynced_images/zombie-1551670_1280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.pixabay.com/photo/2017/04/25/18/30/stick-2260466_960_720.png" TargetMode="External"/><Relationship Id="rId11" Type="http://schemas.openxmlformats.org/officeDocument/2006/relationships/hyperlink" Target="https://zombiewood.en.uptodown.com/android" TargetMode="External"/><Relationship Id="rId5" Type="http://schemas.openxmlformats.org/officeDocument/2006/relationships/hyperlink" Target="https://blog.naver.com/eace/130187847556" TargetMode="External"/><Relationship Id="rId10" Type="http://schemas.openxmlformats.org/officeDocument/2006/relationships/hyperlink" Target="https://www.nation-red.com/" TargetMode="External"/><Relationship Id="rId4" Type="http://schemas.openxmlformats.org/officeDocument/2006/relationships/hyperlink" Target="https://blog.naver.com/document0330/221971560457" TargetMode="External"/><Relationship Id="rId9" Type="http://schemas.openxmlformats.org/officeDocument/2006/relationships/hyperlink" Target="http://dpg.danawa.com/bbs/view?boardSeq=244&amp;listSeq=404427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gamebanana.com/img/ico/sprays/4ee3df112197f.png" TargetMode="External"/><Relationship Id="rId13" Type="http://schemas.openxmlformats.org/officeDocument/2006/relationships/hyperlink" Target="https://blog.naver.com/bbiruman/221251075998" TargetMode="External"/><Relationship Id="rId3" Type="http://schemas.openxmlformats.org/officeDocument/2006/relationships/hyperlink" Target="https://www.flaticon.com/svg/static/icons/svg/824/824530.svg" TargetMode="External"/><Relationship Id="rId7" Type="http://schemas.openxmlformats.org/officeDocument/2006/relationships/hyperlink" Target="https://gamepedia.cursecdn.com/skyrim_gamepedia/thumb/0/0a/PotionofMinorHealing.png/250px-PotionofMinorHealing.png?version=a92691bb064bb610edac10602cbec92e" TargetMode="External"/><Relationship Id="rId12" Type="http://schemas.openxmlformats.org/officeDocument/2006/relationships/hyperlink" Target="http://img4.wikia.nocookie.net/__cb20110818234348/halo/images/1/19/BR55HB_SR_Battle_Rifle-rear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ic.wikia.nocookie.net/battlegrounds_gamepedia_en/images/5/5f/Icon_ammo_9mm.png/revision/latest?cb=20170410165114" TargetMode="External"/><Relationship Id="rId11" Type="http://schemas.openxmlformats.org/officeDocument/2006/relationships/hyperlink" Target="http://img4.wikia.nocookie.net/__cb20121117115230/halo/images/8/84/H4_rocket_trans.png" TargetMode="External"/><Relationship Id="rId5" Type="http://schemas.openxmlformats.org/officeDocument/2006/relationships/hyperlink" Target="https://www.flaticon.com/svg/static/icons/svg/1496/1496059.svg" TargetMode="External"/><Relationship Id="rId10" Type="http://schemas.openxmlformats.org/officeDocument/2006/relationships/hyperlink" Target="https://www.americasarmy.com/images/weapons/m1911.png" TargetMode="External"/><Relationship Id="rId4" Type="http://schemas.openxmlformats.org/officeDocument/2006/relationships/hyperlink" Target="https://www.flaticon.com/svg/static/icons/svg/3557/3557476.svg" TargetMode="External"/><Relationship Id="rId9" Type="http://schemas.openxmlformats.org/officeDocument/2006/relationships/hyperlink" Target="https://pngimg.com/uploads/zombie/zombie_PNG51.p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2DE-4C1E-4A7D-99CD-81EF09B628DA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Zombie</a:t>
            </a: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 </a:t>
            </a: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맑은 고딕"/>
              </a:rPr>
              <a:t>Slaughter</a:t>
            </a:r>
            <a:endParaRPr lang="en-US" altLang="ko-KR" sz="4800" spc="-150" dirty="0">
              <a:solidFill>
                <a:schemeClr val="bg1"/>
              </a:solidFill>
              <a:latin typeface="+mn-lt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6D64-C169-41B6-B3EB-BE61CA1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391" y="4642354"/>
            <a:ext cx="504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B7A3ED1A-8FA4-449F-B61B-418F3863E3D8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5504399A-CAE6-4A5B-92AA-1054F0406DA9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8C42F90-403D-426C-A3C4-56E61F4D2F9A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A43C4A-0665-498F-B26F-F9DD6041F235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E4AE99A7-A54F-447F-9763-59A26DC4AEB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1CE14976-9707-4185-B501-049529D9C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4537608-519F-4F4F-95B8-068938CB7262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9B0A367-2367-499D-A4AD-1FA8404622C0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3DDEDFA-BA9B-4017-A116-DF931AE435E9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67F941E-B893-477C-88D9-2582A496C8B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맑은 고딕"/>
              </a:rPr>
              <a:t>졸작 중간 발표</a:t>
            </a:r>
          </a:p>
        </p:txBody>
      </p:sp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700B9F6E-7595-4710-A323-75FD45CB2686}"/>
              </a:ext>
            </a:extLst>
          </p:cNvPr>
          <p:cNvSpPr/>
          <p:nvPr/>
        </p:nvSpPr>
        <p:spPr>
          <a:xfrm>
            <a:off x="828038" y="4474716"/>
            <a:ext cx="1872300" cy="125920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Professor. </a:t>
            </a:r>
            <a:r>
              <a:rPr lang="ko-KR" altLang="en-US" dirty="0"/>
              <a:t>윤정현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FC2672-79E2-4ED6-8F31-8BAA98390A27}"/>
              </a:ext>
            </a:extLst>
          </p:cNvPr>
          <p:cNvCxnSpPr>
            <a:cxnSpLocks/>
          </p:cNvCxnSpPr>
          <p:nvPr/>
        </p:nvCxnSpPr>
        <p:spPr>
          <a:xfrm>
            <a:off x="828038" y="4873841"/>
            <a:ext cx="187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4978C7C4-F604-46A2-9FE7-95DE7DB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3) </a:t>
            </a:r>
            <a:r>
              <a:rPr lang="ko-KR" altLang="en-US" sz="1800" b="1" dirty="0">
                <a:solidFill>
                  <a:schemeClr val="bg1"/>
                </a:solidFill>
              </a:rPr>
              <a:t>서버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50A267-518E-43EE-A270-2C572110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0" y="1706007"/>
            <a:ext cx="8164710" cy="45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4) </a:t>
            </a:r>
            <a:r>
              <a:rPr lang="ko-KR" altLang="en-US" sz="1800" b="1" dirty="0">
                <a:solidFill>
                  <a:schemeClr val="bg1"/>
                </a:solidFill>
              </a:rPr>
              <a:t>서버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5A7488-F365-405E-AF8F-2D1220DF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" y="1720294"/>
            <a:ext cx="8177349" cy="44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문제점 및 보완책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02F6FD-6840-4A6B-96D7-6EA1D7FB8EDF}"/>
              </a:ext>
            </a:extLst>
          </p:cNvPr>
          <p:cNvSpPr/>
          <p:nvPr/>
        </p:nvSpPr>
        <p:spPr>
          <a:xfrm>
            <a:off x="537596" y="1785622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서버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클라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진행 사항 불일치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4B08EA-0940-450C-A36C-1305860ED87F}"/>
              </a:ext>
            </a:extLst>
          </p:cNvPr>
          <p:cNvSpPr/>
          <p:nvPr/>
        </p:nvSpPr>
        <p:spPr>
          <a:xfrm>
            <a:off x="3332163" y="178562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지속적인 오프라인 만남을 통해 서로의 진행 상황을 실시간으로 공유하고 깃을 이용한 프로젝트 관리 활용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6619B6-116A-4DDA-A47E-476F42528589}"/>
              </a:ext>
            </a:extLst>
          </p:cNvPr>
          <p:cNvSpPr/>
          <p:nvPr/>
        </p:nvSpPr>
        <p:spPr>
          <a:xfrm>
            <a:off x="537595" y="458124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불친절한 인터페이스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0F7A84-4096-4C5B-AE7B-8977AA40385D}"/>
              </a:ext>
            </a:extLst>
          </p:cNvPr>
          <p:cNvSpPr/>
          <p:nvPr/>
        </p:nvSpPr>
        <p:spPr>
          <a:xfrm>
            <a:off x="537596" y="318343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짧은 플레이 타임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CF3668-7119-4671-97D4-7AB079CC364C}"/>
              </a:ext>
            </a:extLst>
          </p:cNvPr>
          <p:cNvSpPr/>
          <p:nvPr/>
        </p:nvSpPr>
        <p:spPr>
          <a:xfrm>
            <a:off x="3332162" y="318343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보스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게임 클리어 조건 추가 등 게임 컨텐츠 추가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990CE1-BEA4-4C7B-9E46-6BE485420FFF}"/>
              </a:ext>
            </a:extLst>
          </p:cNvPr>
          <p:cNvSpPr/>
          <p:nvPr/>
        </p:nvSpPr>
        <p:spPr>
          <a:xfrm>
            <a:off x="3332162" y="4581244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세부 게임 규칙 명시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관련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UI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D8F46D-6434-4433-8A9A-FAEF2D2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3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744961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3433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 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클라이언트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6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778028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74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</a:t>
            </a:r>
            <a:r>
              <a:rPr lang="en-US" altLang="ko-KR" sz="1800" b="1" dirty="0">
                <a:solidFill>
                  <a:schemeClr val="bg1"/>
                </a:solidFill>
              </a:rPr>
              <a:t> (</a:t>
            </a:r>
            <a:r>
              <a:rPr lang="ko-KR" altLang="en-US" sz="1800" b="1" dirty="0">
                <a:solidFill>
                  <a:schemeClr val="bg1"/>
                </a:solidFill>
              </a:rPr>
              <a:t>서버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715FDC6-FFAF-4F21-BB4F-678BEDBD184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5603" name="그룹 76">
            <a:extLst>
              <a:ext uri="{FF2B5EF4-FFF2-40B4-BE49-F238E27FC236}">
                <a16:creationId xmlns:a16="http://schemas.microsoft.com/office/drawing/2014/main" id="{FBB6E2A4-6C60-4FC4-9B74-5140EE02785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8F2A16-6F76-4938-B41D-EB43493F35F2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F324252-E4F1-43C7-9C71-203B2E21E864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5604" name="TextBox 8">
            <a:extLst>
              <a:ext uri="{FF2B5EF4-FFF2-40B4-BE49-F238E27FC236}">
                <a16:creationId xmlns:a16="http://schemas.microsoft.com/office/drawing/2014/main" id="{E902368A-7E24-4B22-8C9E-78334257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향후 개발 일정 </a:t>
            </a:r>
            <a:r>
              <a:rPr lang="en-US" altLang="ko-KR" sz="1800" b="1" dirty="0">
                <a:solidFill>
                  <a:schemeClr val="tx2"/>
                </a:solidFill>
              </a:rPr>
              <a:t>(</a:t>
            </a:r>
            <a:r>
              <a:rPr lang="ko-KR" altLang="en-US" sz="1800" b="1" dirty="0">
                <a:solidFill>
                  <a:schemeClr val="tx2"/>
                </a:solidFill>
              </a:rPr>
              <a:t>수정</a:t>
            </a:r>
            <a:r>
              <a:rPr lang="en-US" altLang="ko-KR" sz="18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B0B95E-3B7A-4825-854D-24D52CE44A7B}"/>
              </a:ext>
            </a:extLst>
          </p:cNvPr>
          <p:cNvSpPr/>
          <p:nvPr/>
        </p:nvSpPr>
        <p:spPr>
          <a:xfrm>
            <a:off x="4822075" y="1061250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4540AB-2219-4D98-9AB7-D39D7FE03A81}"/>
              </a:ext>
            </a:extLst>
          </p:cNvPr>
          <p:cNvSpPr/>
          <p:nvPr/>
        </p:nvSpPr>
        <p:spPr>
          <a:xfrm>
            <a:off x="5133225" y="1034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FD3773-01B8-4A0C-AC21-06246D76FF5C}"/>
              </a:ext>
            </a:extLst>
          </p:cNvPr>
          <p:cNvSpPr/>
          <p:nvPr/>
        </p:nvSpPr>
        <p:spPr>
          <a:xfrm>
            <a:off x="5875074" y="1052250"/>
            <a:ext cx="220663" cy="2111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F627B6-3837-4141-98F6-BC0F19BF610D}"/>
              </a:ext>
            </a:extLst>
          </p:cNvPr>
          <p:cNvSpPr/>
          <p:nvPr/>
        </p:nvSpPr>
        <p:spPr>
          <a:xfrm>
            <a:off x="6186224" y="1025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3268D5-D948-4AE7-8CF4-35473F892A93}"/>
              </a:ext>
            </a:extLst>
          </p:cNvPr>
          <p:cNvSpPr/>
          <p:nvPr/>
        </p:nvSpPr>
        <p:spPr>
          <a:xfrm>
            <a:off x="6937073" y="1052250"/>
            <a:ext cx="220663" cy="21113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829352-0748-4AE8-BCF3-983FB2C59872}"/>
              </a:ext>
            </a:extLst>
          </p:cNvPr>
          <p:cNvSpPr/>
          <p:nvPr/>
        </p:nvSpPr>
        <p:spPr>
          <a:xfrm>
            <a:off x="7248223" y="1034800"/>
            <a:ext cx="1232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F54DB-0A28-457D-AF25-193891C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B1F92C78-00A2-40D6-942A-19A017270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30994"/>
              </p:ext>
            </p:extLst>
          </p:nvPr>
        </p:nvGraphicFramePr>
        <p:xfrm>
          <a:off x="184150" y="1982788"/>
          <a:ext cx="87757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24545" imgH="3257391" progId="Excel.Sheet.12">
                  <p:embed/>
                </p:oleObj>
              </mc:Choice>
              <mc:Fallback>
                <p:oleObj name="Worksheet" r:id="rId3" imgW="6924545" imgH="3257391" progId="Excel.Sheet.12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10DA2926-1DD7-420E-9A21-E5348A55D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50" y="1982788"/>
                        <a:ext cx="8775700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9">
            <a:extLst>
              <a:ext uri="{FF2B5EF4-FFF2-40B4-BE49-F238E27FC236}">
                <a16:creationId xmlns:a16="http://schemas.microsoft.com/office/drawing/2014/main" id="{5AA3FD50-DC52-4B06-A68C-0119B542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개발 일정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B7796-8041-408C-AE8E-CF6A51EC9219}"/>
              </a:ext>
            </a:extLst>
          </p:cNvPr>
          <p:cNvSpPr txBox="1"/>
          <p:nvPr/>
        </p:nvSpPr>
        <p:spPr>
          <a:xfrm>
            <a:off x="1547813" y="2924175"/>
            <a:ext cx="61928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F98D2F24-2D37-41D1-A3FE-59F36173751C}"/>
              </a:ext>
            </a:extLst>
          </p:cNvPr>
          <p:cNvSpPr/>
          <p:nvPr/>
        </p:nvSpPr>
        <p:spPr>
          <a:xfrm>
            <a:off x="179388" y="3324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BFAF60B3-8584-4F47-93D8-BBE1DACEE43D}"/>
              </a:ext>
            </a:extLst>
          </p:cNvPr>
          <p:cNvSpPr/>
          <p:nvPr/>
        </p:nvSpPr>
        <p:spPr>
          <a:xfrm>
            <a:off x="8748713" y="333851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49182D-90CE-4AB3-8AFC-7EA1956F7318}"/>
              </a:ext>
            </a:extLst>
          </p:cNvPr>
          <p:cNvCxnSpPr>
            <a:stCxn id="74" idx="6"/>
          </p:cNvCxnSpPr>
          <p:nvPr/>
        </p:nvCxnSpPr>
        <p:spPr>
          <a:xfrm>
            <a:off x="395288" y="3432175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4C51FD-330C-4245-A877-5FE061EB6294}"/>
              </a:ext>
            </a:extLst>
          </p:cNvPr>
          <p:cNvCxnSpPr/>
          <p:nvPr/>
        </p:nvCxnSpPr>
        <p:spPr>
          <a:xfrm>
            <a:off x="6443663" y="3443288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D6D73-26BC-4CB3-BDAC-BB513C4E412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08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7656" name="그룹 76">
            <a:extLst>
              <a:ext uri="{FF2B5EF4-FFF2-40B4-BE49-F238E27FC236}">
                <a16:creationId xmlns:a16="http://schemas.microsoft.com/office/drawing/2014/main" id="{0E65FFE6-392D-44C9-A3A3-679BE53CDAC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C19331-22AD-4D0D-BAC8-982981CFA0B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E8CDB3-3B73-44FD-BC6C-379C7B0A1B5D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7657" name="TextBox 8">
            <a:extLst>
              <a:ext uri="{FF2B5EF4-FFF2-40B4-BE49-F238E27FC236}">
                <a16:creationId xmlns:a16="http://schemas.microsoft.com/office/drawing/2014/main" id="{6A90ECD2-DAC0-4B09-98EE-14FC7D1F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chemeClr val="tx2"/>
                </a:solidFill>
              </a:rPr>
              <a:t>데모시연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08C005-58F5-47FF-AB10-B61C28F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09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참고 문헌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684213" y="1844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템플릿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https://minheeblog.tistory.com/144?category=565370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Windows 10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https://blog.naver.com/iljy1001/221509417792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Visual Studio 2019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https://blog.naver.com/document0330/221971560457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DIrectX</a:t>
            </a:r>
            <a:r>
              <a:rPr lang="en-US" altLang="ko-KR" sz="1100">
                <a:solidFill>
                  <a:schemeClr val="tx1"/>
                </a:solidFill>
                <a:ea typeface="맑은 고딕"/>
              </a:rPr>
              <a:t> 12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https://blog.naver.com/eace/130187847556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Unity </a:t>
            </a: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로고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sz="1100">
                <a:ea typeface="+mn-lt"/>
                <a:cs typeface="+mn-lt"/>
              </a:rPr>
              <a:t>https://unity.com/kr</a:t>
            </a:r>
            <a:endParaRPr lang="en-US" sz="1100"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사람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6"/>
              </a:rPr>
              <a:t>https://cdn.pixabay.com/photo/2017/04/25/18/30/stick-2260466_960_720.png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https://storage.needpix.com/rsynced_images/zombie-1551670_1280.png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모래시계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https://www.flaticon.com/kr/authors/freepik</a:t>
            </a: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망치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https://www.flaticon.com/kr/authors/freepik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키보드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9"/>
              </a:rPr>
              <a:t>http://dpg.danawa.com/bbs/view?boardSeq=244&amp;listSeq=4044271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err="1">
                <a:solidFill>
                  <a:schemeClr val="tx1"/>
                </a:solidFill>
                <a:ea typeface="맑은 고딕"/>
              </a:rPr>
              <a:t>네이션</a:t>
            </a:r>
            <a:r>
              <a:rPr lang="ko-KR" altLang="en-US" sz="1100">
                <a:solidFill>
                  <a:schemeClr val="tx1"/>
                </a:solidFill>
                <a:ea typeface="맑은 고딕"/>
              </a:rPr>
              <a:t> 레드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https://www.nation-red.com/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 우드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https://zombiewood.en.uptodown.com/android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110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2220AD-C4F7-42CC-A4E8-FB5D353B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585213" y="1763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endParaRPr lang="ko-KR" altLang="en-US" sz="11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FF70C-7662-43FF-A2DF-ECB49CF3879C}"/>
              </a:ext>
            </a:extLst>
          </p:cNvPr>
          <p:cNvSpPr txBox="1"/>
          <p:nvPr/>
        </p:nvSpPr>
        <p:spPr>
          <a:xfrm>
            <a:off x="686642" y="1887615"/>
            <a:ext cx="741817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/>
                <a:ea typeface="맑은 고딕"/>
              </a:rPr>
              <a:t>심장</a:t>
            </a:r>
          </a:p>
          <a:p>
            <a:r>
              <a:rPr lang="ko-KR" sz="1000" dirty="0">
                <a:latin typeface="맑은 고딕"/>
                <a:ea typeface="맑은 고딕"/>
                <a:hlinkClick r:id="rId3"/>
              </a:rPr>
              <a:t>https://www.flaticon.com/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svg/static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icons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824/824530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.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endParaRPr lang="ko-KR" altLang="en-US" sz="1000" dirty="0"/>
          </a:p>
          <a:p>
            <a:r>
              <a:rPr lang="en-US" altLang="ko-KR" sz="1000" err="1">
                <a:latin typeface="맑은 고딕"/>
                <a:ea typeface="맑은 고딕"/>
              </a:rPr>
              <a:t>방패</a:t>
            </a:r>
            <a:endParaRPr lang="en-US" altLang="ko-KR" sz="100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4"/>
              </a:rPr>
              <a:t>https://www.flaticon.com/svg/static/icons/svg/3557/3557476.svg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칼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5"/>
              </a:rPr>
              <a:t>https://www.flaticon.com/svg/static/icons/svg/1496/1496059.svg</a:t>
            </a:r>
            <a:endParaRPr lang="en-US" sz="1000" dirty="0"/>
          </a:p>
          <a:p>
            <a:r>
              <a:rPr lang="ko-KR" altLang="en-US" sz="1000" dirty="0">
                <a:latin typeface="맑은 고딕"/>
                <a:ea typeface="맑은 고딕"/>
              </a:rPr>
              <a:t>총알</a:t>
            </a:r>
            <a:endParaRPr lang="en-US" altLang="ko-KR" sz="1000" dirty="0"/>
          </a:p>
          <a:p>
            <a:r>
              <a:rPr lang="ko-KR" sz="1000" dirty="0">
                <a:latin typeface="맑은 고딕"/>
                <a:ea typeface="맑은 고딕"/>
                <a:hlinkClick r:id="rId6"/>
              </a:rPr>
              <a:t>https://static.wikia.nocookie.net/battlegrounds_gamepedia_en/images/5/5f/Icon_ammo_9mm.png/revision/latest?cb=20170410165114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포션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7"/>
              </a:rPr>
              <a:t>https://gamepedia.cursecdn.com/skyrim_gamepedia/thumb/0/0a/PotionofMinorHealing.png/250px-PotionofMinorHealing.png?version=a92691bb064bb610edac10602cbec92e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솔져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8"/>
              </a:rPr>
              <a:t>http://files.gamebanana.com/img/ico/sprays/4ee3df112197f.png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좀비2</a:t>
            </a:r>
          </a:p>
          <a:p>
            <a:r>
              <a:rPr lang="ko-KR" sz="1000" dirty="0">
                <a:latin typeface="맑은 고딕"/>
                <a:ea typeface="맑은 고딕"/>
                <a:hlinkClick r:id="rId9"/>
              </a:rPr>
              <a:t>https://pngimg.com/uploads/zombie/zombie_PNG51.png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권총</a:t>
            </a:r>
          </a:p>
          <a:p>
            <a:r>
              <a:rPr lang="ko-KR" sz="1000" dirty="0">
                <a:latin typeface="맑은 고딕"/>
                <a:ea typeface="맑은 고딕"/>
                <a:hlinkClick r:id="rId10"/>
              </a:rPr>
              <a:t>https://www.americasarmy.com/images/weapons/m1911.png</a:t>
            </a:r>
            <a:endParaRPr lang="ko-KR" sz="1000" dirty="0"/>
          </a:p>
          <a:p>
            <a:r>
              <a:rPr lang="ko-KR" altLang="en-US" sz="1000" err="1">
                <a:latin typeface="맑은 고딕"/>
                <a:ea typeface="맑은 고딕"/>
              </a:rPr>
              <a:t>로켓런처</a:t>
            </a:r>
            <a:endParaRPr lang="ko-KR" altLang="en-US" sz="1000" dirty="0">
              <a:latin typeface="맑은 고딕"/>
              <a:ea typeface="맑은 고딕"/>
            </a:endParaRPr>
          </a:p>
          <a:p>
            <a:r>
              <a:rPr lang="en-US" altLang="ko-KR" sz="1000" dirty="0">
                <a:latin typeface="맑은 고딕"/>
                <a:ea typeface="맑은 고딕"/>
                <a:hlinkClick r:id="rId11"/>
              </a:rPr>
              <a:t>http://img4.wikia.nocookie.net/__cb20121117115230/halo/images/8/84/H4_rocket_trans.png</a:t>
            </a:r>
            <a:endParaRPr lang="en-US" altLang="ko-KR" sz="1000" dirty="0"/>
          </a:p>
          <a:p>
            <a:r>
              <a:rPr lang="en-US" altLang="ko-KR" sz="1000" dirty="0" err="1">
                <a:latin typeface="맑은 고딕"/>
                <a:ea typeface="맑은 고딕"/>
              </a:rPr>
              <a:t>라이플</a:t>
            </a:r>
            <a:r>
              <a:rPr lang="en-US" altLang="ko-KR" sz="1000" dirty="0">
                <a:latin typeface="맑은 고딕"/>
                <a:ea typeface="맑은 고딕"/>
              </a:rPr>
              <a:t> 건</a:t>
            </a:r>
          </a:p>
          <a:p>
            <a:r>
              <a:rPr lang="en-US" sz="1000" dirty="0">
                <a:latin typeface="맑은 고딕"/>
                <a:ea typeface="맑은 고딕"/>
                <a:hlinkClick r:id="rId12"/>
              </a:rPr>
              <a:t>http://img4.wikia.nocookie.net/__cb20110818234348/halo/images/1/19/BR55HB_SR_Battle_Rifle-rear.png</a:t>
            </a:r>
          </a:p>
          <a:p>
            <a:r>
              <a:rPr lang="ko-KR" altLang="en-US" sz="1000" dirty="0" err="1">
                <a:latin typeface="맑은 고딕"/>
                <a:ea typeface="맑은 고딕"/>
              </a:rPr>
              <a:t>트렐로</a:t>
            </a:r>
          </a:p>
          <a:p>
            <a:r>
              <a:rPr lang="en-US" sz="1000" dirty="0">
                <a:latin typeface="맑은 고딕"/>
                <a:ea typeface="맑은 고딕"/>
                <a:hlinkClick r:id="rId13"/>
              </a:rPr>
              <a:t>https://blog.naver.com/bbiruman/221251075998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CF5DD9-0B17-4717-9588-71410EED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6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74FC0-A57F-4E7D-A8A3-4F63F2B495A0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747" name="TextBox 7">
            <a:extLst>
              <a:ext uri="{FF2B5EF4-FFF2-40B4-BE49-F238E27FC236}">
                <a16:creationId xmlns:a16="http://schemas.microsoft.com/office/drawing/2014/main" id="{C82A53A9-EB8B-4762-88FF-D4B1892D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613" y="4751033"/>
            <a:ext cx="5040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1EDE3254-EF5B-4706-B6F0-6053BB127F67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C669DAD0-87F1-4646-AF89-F6B583AF5794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AB8C1EC-E172-4DD7-8328-4FC0876C41D4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2D2997-157A-4974-BB49-9436C84CBC66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그룹 89">
            <a:extLst>
              <a:ext uri="{FF2B5EF4-FFF2-40B4-BE49-F238E27FC236}">
                <a16:creationId xmlns:a16="http://schemas.microsoft.com/office/drawing/2014/main" id="{F11F7215-BB08-4705-B95C-4162796D56A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1754" name="그룹 85">
              <a:extLst>
                <a:ext uri="{FF2B5EF4-FFF2-40B4-BE49-F238E27FC236}">
                  <a16:creationId xmlns:a16="http://schemas.microsoft.com/office/drawing/2014/main" id="{B39B3BE4-7321-4764-85A0-41F4BC286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07068E-9960-4A59-91D3-F50D4D009248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D97A199-6B90-4270-A4B3-E862265CC8C1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D337888-5893-4FE5-9D6E-5496E941C375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F39791-9BBF-41FD-B202-64EA6D65C9C4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911703-11C8-455E-87F7-B375C042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F900E-6EAE-454F-9DDA-5A1036D8E50C}"/>
              </a:ext>
            </a:extLst>
          </p:cNvPr>
          <p:cNvSpPr txBox="1"/>
          <p:nvPr/>
        </p:nvSpPr>
        <p:spPr>
          <a:xfrm>
            <a:off x="179388" y="447675"/>
            <a:ext cx="6192837" cy="3698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-150">
                <a:solidFill>
                  <a:schemeClr val="bg1"/>
                </a:solidFill>
                <a:latin typeface="+mn-lt"/>
                <a:ea typeface="맑은 고딕"/>
              </a:rPr>
              <a:t>Zombie Slaughter</a:t>
            </a:r>
            <a:endParaRPr lang="ko-KR" altLang="en-US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1000AB1-3505-406E-8796-1CC522DF9A8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E40217-3100-4853-92DB-165E1B7E25E7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FAA9B7-3755-468B-B9E5-D4D07EB98F3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94D7B5-8EC7-4E13-8F1D-EBE754F52E93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51E2E5-3F32-4691-99FD-A7B1F4DF14D3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1E05C64F-66DE-4C4F-ADC3-60C54953FDC3}"/>
              </a:ext>
            </a:extLst>
          </p:cNvPr>
          <p:cNvSpPr/>
          <p:nvPr/>
        </p:nvSpPr>
        <p:spPr>
          <a:xfrm>
            <a:off x="1762125" y="2035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1AAEC-E41A-435B-9E33-BD7EF993DB8A}"/>
              </a:ext>
            </a:extLst>
          </p:cNvPr>
          <p:cNvSpPr txBox="1"/>
          <p:nvPr/>
        </p:nvSpPr>
        <p:spPr>
          <a:xfrm>
            <a:off x="2124075" y="1949450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개요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14A93B38-ED4A-4D4E-B8E1-A86520CAD564}"/>
              </a:ext>
            </a:extLst>
          </p:cNvPr>
          <p:cNvSpPr/>
          <p:nvPr/>
        </p:nvSpPr>
        <p:spPr>
          <a:xfrm>
            <a:off x="2339975" y="26098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9727D-1BE6-4366-97AF-2C8F5EE7274A}"/>
              </a:ext>
            </a:extLst>
          </p:cNvPr>
          <p:cNvSpPr txBox="1"/>
          <p:nvPr/>
        </p:nvSpPr>
        <p:spPr>
          <a:xfrm>
            <a:off x="2698750" y="252412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조작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8D282420-2F17-4DF6-9930-910D7A3A864F}"/>
              </a:ext>
            </a:extLst>
          </p:cNvPr>
          <p:cNvSpPr/>
          <p:nvPr/>
        </p:nvSpPr>
        <p:spPr>
          <a:xfrm>
            <a:off x="2879725" y="32035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C6539-36DA-4D16-B80B-7FD82DD96682}"/>
              </a:ext>
            </a:extLst>
          </p:cNvPr>
          <p:cNvSpPr txBox="1"/>
          <p:nvPr/>
        </p:nvSpPr>
        <p:spPr>
          <a:xfrm>
            <a:off x="3275013" y="314166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기술요소와 중점연구 분야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25600076-9D05-408A-BC4B-F91162A07207}"/>
              </a:ext>
            </a:extLst>
          </p:cNvPr>
          <p:cNvSpPr/>
          <p:nvPr/>
        </p:nvSpPr>
        <p:spPr>
          <a:xfrm>
            <a:off x="3455988" y="38163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6561E-6FBC-4724-9D68-FDFEAD1566E9}"/>
              </a:ext>
            </a:extLst>
          </p:cNvPr>
          <p:cNvSpPr txBox="1"/>
          <p:nvPr/>
        </p:nvSpPr>
        <p:spPr>
          <a:xfrm>
            <a:off x="3851275" y="37496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구성원 역할 분담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322C7227-F07D-40EE-A052-CC218D7AD692}"/>
              </a:ext>
            </a:extLst>
          </p:cNvPr>
          <p:cNvSpPr/>
          <p:nvPr/>
        </p:nvSpPr>
        <p:spPr>
          <a:xfrm>
            <a:off x="4067175" y="44069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36FDD-016C-41FA-92FC-73DAFF00F0D1}"/>
              </a:ext>
            </a:extLst>
          </p:cNvPr>
          <p:cNvSpPr txBox="1"/>
          <p:nvPr/>
        </p:nvSpPr>
        <p:spPr>
          <a:xfrm>
            <a:off x="4427538" y="4324350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개발내용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CFB21386-C05B-48A7-AAFE-5E58ECA8E6A0}"/>
              </a:ext>
            </a:extLst>
          </p:cNvPr>
          <p:cNvSpPr/>
          <p:nvPr/>
        </p:nvSpPr>
        <p:spPr>
          <a:xfrm>
            <a:off x="4716463" y="4975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E870E-07F9-4CA3-9ED5-F4C7145D6074}"/>
              </a:ext>
            </a:extLst>
          </p:cNvPr>
          <p:cNvSpPr txBox="1"/>
          <p:nvPr/>
        </p:nvSpPr>
        <p:spPr>
          <a:xfrm>
            <a:off x="5148263" y="490061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06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문제점 및 보완책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순서도: 논리합 28">
            <a:extLst>
              <a:ext uri="{FF2B5EF4-FFF2-40B4-BE49-F238E27FC236}">
                <a16:creationId xmlns:a16="http://schemas.microsoft.com/office/drawing/2014/main" id="{4F225582-70A9-4F9D-813E-35838FA6FD0C}"/>
              </a:ext>
            </a:extLst>
          </p:cNvPr>
          <p:cNvSpPr/>
          <p:nvPr/>
        </p:nvSpPr>
        <p:spPr>
          <a:xfrm>
            <a:off x="5289550" y="55594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FA662-12E6-4D7B-A920-D2C4674357AA}"/>
              </a:ext>
            </a:extLst>
          </p:cNvPr>
          <p:cNvSpPr txBox="1"/>
          <p:nvPr/>
        </p:nvSpPr>
        <p:spPr>
          <a:xfrm>
            <a:off x="5651500" y="545452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07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향후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FC261-849E-4CA6-914B-1437DC3B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26" name="순서도: 논리합 25">
            <a:extLst>
              <a:ext uri="{FF2B5EF4-FFF2-40B4-BE49-F238E27FC236}">
                <a16:creationId xmlns:a16="http://schemas.microsoft.com/office/drawing/2014/main" id="{D50C32B7-8ABB-4B18-8231-C07492FBA6ED}"/>
              </a:ext>
            </a:extLst>
          </p:cNvPr>
          <p:cNvSpPr/>
          <p:nvPr/>
        </p:nvSpPr>
        <p:spPr>
          <a:xfrm>
            <a:off x="5651500" y="5967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59229-156C-46E4-A4A7-B194207449A5}"/>
              </a:ext>
            </a:extLst>
          </p:cNvPr>
          <p:cNvSpPr txBox="1"/>
          <p:nvPr/>
        </p:nvSpPr>
        <p:spPr>
          <a:xfrm>
            <a:off x="6075594" y="5889887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08  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862013" y="4783138"/>
            <a:ext cx="7561262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제한 시간 안에 무덤을 부수고 좀비를 목표 수만큼 사냥해라</a:t>
            </a:r>
            <a:r>
              <a:rPr lang="en-US" altLang="ko-KR" dirty="0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게임 컨셉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738874-74A5-45C8-937D-0A2625D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291136-51C9-4473-A8AD-68165AAF6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1" y="1801962"/>
            <a:ext cx="6807018" cy="2831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진행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900113" y="4496284"/>
            <a:ext cx="7561263" cy="1956903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1. 스테이지 시작과 동시에 무덤에서 좀비들이 </a:t>
            </a:r>
            <a:r>
              <a:rPr lang="ko-KR" altLang="en-US" sz="1400" dirty="0" err="1">
                <a:ea typeface="맑은 고딕"/>
              </a:rPr>
              <a:t>스폰</a:t>
            </a:r>
            <a:r>
              <a:rPr lang="ko-KR" altLang="en-US" sz="1400" dirty="0">
                <a:ea typeface="맑은 고딕"/>
              </a:rPr>
              <a:t> 되어 플레이어를 공격함</a:t>
            </a:r>
            <a:endParaRPr 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2. 무기를 이용해 최대한 오래 살아남으며 목표 수만큼의 좀비를 죽임</a:t>
            </a:r>
            <a:endParaRPr lang="en-US" alt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Clear </a:t>
            </a:r>
            <a:r>
              <a:rPr lang="ko-KR" altLang="en-US" dirty="0">
                <a:ea typeface="맑은 고딕"/>
              </a:rPr>
              <a:t>: 제한 시간 안에 목표 수만큼의 좀비 죽이기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&amp; </a:t>
            </a:r>
            <a:r>
              <a:rPr lang="ko-KR" altLang="en-US" dirty="0">
                <a:ea typeface="맑은 고딕"/>
              </a:rPr>
              <a:t>모든 무덤 파괴</a:t>
            </a:r>
          </a:p>
          <a:p>
            <a:pPr algn="ctr">
              <a:defRPr/>
            </a:pPr>
            <a:r>
              <a:rPr lang="en-US" altLang="ko-KR" dirty="0" err="1">
                <a:latin typeface="Malgun Gothic"/>
                <a:ea typeface="+mn-lt"/>
              </a:rPr>
              <a:t>GameOver</a:t>
            </a:r>
            <a:r>
              <a:rPr lang="en-US" altLang="ko-KR" dirty="0">
                <a:latin typeface="Malgun Gothic"/>
                <a:ea typeface="+mn-lt"/>
              </a:rPr>
              <a:t> :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팀원이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전부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죽거나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제한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시간</a:t>
            </a:r>
            <a:r>
              <a:rPr lang="en-US" altLang="ko-KR" dirty="0">
                <a:latin typeface="Malgun Gothic"/>
                <a:ea typeface="맑은 고딕"/>
              </a:rPr>
              <a:t>(3분) </a:t>
            </a:r>
            <a:r>
              <a:rPr lang="en-US" altLang="ko-KR" dirty="0" err="1">
                <a:latin typeface="Malgun Gothic"/>
                <a:ea typeface="맑은 고딕"/>
              </a:rPr>
              <a:t>초과될</a:t>
            </a:r>
            <a:r>
              <a:rPr lang="en-US" altLang="ko-KR" dirty="0">
                <a:latin typeface="Malgun Gothic"/>
                <a:ea typeface="맑은 고딕"/>
              </a:rPr>
              <a:t> 시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62" y="2748355"/>
            <a:ext cx="704488" cy="683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9ED59B-2216-49BE-8790-26D838D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0C4DDE-4A59-4315-94B5-86839264CFF9}"/>
              </a:ext>
            </a:extLst>
          </p:cNvPr>
          <p:cNvGrpSpPr/>
          <p:nvPr/>
        </p:nvGrpSpPr>
        <p:grpSpPr>
          <a:xfrm>
            <a:off x="1124088" y="2630374"/>
            <a:ext cx="867589" cy="980944"/>
            <a:chOff x="1124088" y="2630374"/>
            <a:chExt cx="867589" cy="9809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B7F043-CBA8-44BD-8673-9848DD95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06EC91-7035-4C1E-8F90-6FE83DCD4355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12DDF9-4F6F-49BF-817F-61665FB457E4}"/>
              </a:ext>
            </a:extLst>
          </p:cNvPr>
          <p:cNvGrpSpPr/>
          <p:nvPr/>
        </p:nvGrpSpPr>
        <p:grpSpPr>
          <a:xfrm>
            <a:off x="2840811" y="1437482"/>
            <a:ext cx="867589" cy="980944"/>
            <a:chOff x="1124088" y="2630374"/>
            <a:chExt cx="867589" cy="98094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EBA9DBB-F57A-49D0-BDFD-4CABCD57C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BA2A119-47CF-420E-A928-4E06B1E52586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775E09-2E03-4DB0-A250-22F397399051}"/>
              </a:ext>
            </a:extLst>
          </p:cNvPr>
          <p:cNvGrpSpPr/>
          <p:nvPr/>
        </p:nvGrpSpPr>
        <p:grpSpPr>
          <a:xfrm flipH="1">
            <a:off x="5193423" y="1460969"/>
            <a:ext cx="840617" cy="980944"/>
            <a:chOff x="1124088" y="2630374"/>
            <a:chExt cx="867589" cy="98094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24E44BD-7013-4C5A-8273-AE77C3D2F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F412F8-426E-4E82-945C-651140953CCA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25C772-02FA-4C4E-96B5-0A832D07F5BA}"/>
              </a:ext>
            </a:extLst>
          </p:cNvPr>
          <p:cNvGrpSpPr/>
          <p:nvPr/>
        </p:nvGrpSpPr>
        <p:grpSpPr>
          <a:xfrm flipH="1">
            <a:off x="6974135" y="2630374"/>
            <a:ext cx="840617" cy="980944"/>
            <a:chOff x="1124088" y="2630374"/>
            <a:chExt cx="867589" cy="98094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DEE76EE-A910-45DA-84FC-8F9954A11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49CB9B4-3008-4D09-AB2B-39D039E98DD6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74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7DF89CC-916C-44DA-A9C1-01508DA3DDF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1" name="그룹 76">
            <a:extLst>
              <a:ext uri="{FF2B5EF4-FFF2-40B4-BE49-F238E27FC236}">
                <a16:creationId xmlns:a16="http://schemas.microsoft.com/office/drawing/2014/main" id="{69207478-5EB8-4B2D-A556-1151DCB86116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76E893-C896-4F5B-8999-7E5C454065E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3589BB-1AD0-479E-A921-171E124B19F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7412" name="TextBox 8">
            <a:extLst>
              <a:ext uri="{FF2B5EF4-FFF2-40B4-BE49-F238E27FC236}">
                <a16:creationId xmlns:a16="http://schemas.microsoft.com/office/drawing/2014/main" id="{262305D4-E8EE-4F13-80B5-02838A78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조작</a:t>
            </a: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9BBD5CE-6FB1-4C58-89FA-C6408ED3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95513"/>
            <a:ext cx="666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8BCA1F-2A4B-4319-A884-B2D1190D2650}"/>
              </a:ext>
            </a:extLst>
          </p:cNvPr>
          <p:cNvSpPr/>
          <p:nvPr/>
        </p:nvSpPr>
        <p:spPr>
          <a:xfrm>
            <a:off x="1314450" y="2986088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7862B-55C2-4522-996C-E75582102433}"/>
              </a:ext>
            </a:extLst>
          </p:cNvPr>
          <p:cNvSpPr/>
          <p:nvPr/>
        </p:nvSpPr>
        <p:spPr>
          <a:xfrm>
            <a:off x="352425" y="4943475"/>
            <a:ext cx="8467725" cy="1435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B2863-EB56-4D17-BE01-9104D9BC4BEB}"/>
              </a:ext>
            </a:extLst>
          </p:cNvPr>
          <p:cNvSpPr/>
          <p:nvPr/>
        </p:nvSpPr>
        <p:spPr>
          <a:xfrm>
            <a:off x="684213" y="5216525"/>
            <a:ext cx="141287" cy="15081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699236-9975-4510-8F0D-81EDBDC9E243}"/>
              </a:ext>
            </a:extLst>
          </p:cNvPr>
          <p:cNvSpPr/>
          <p:nvPr/>
        </p:nvSpPr>
        <p:spPr>
          <a:xfrm>
            <a:off x="900113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4AFFD-C343-4DCC-869F-C3B317BDEAEF}"/>
              </a:ext>
            </a:extLst>
          </p:cNvPr>
          <p:cNvSpPr/>
          <p:nvPr/>
        </p:nvSpPr>
        <p:spPr>
          <a:xfrm>
            <a:off x="623888" y="3670300"/>
            <a:ext cx="690562" cy="287338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31C9D7-23C3-4280-933C-EDE41666A980}"/>
              </a:ext>
            </a:extLst>
          </p:cNvPr>
          <p:cNvSpPr/>
          <p:nvPr/>
        </p:nvSpPr>
        <p:spPr>
          <a:xfrm>
            <a:off x="684213" y="5583238"/>
            <a:ext cx="141287" cy="150812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F372DE-C439-48F0-995A-AAD34BA3E052}"/>
              </a:ext>
            </a:extLst>
          </p:cNvPr>
          <p:cNvSpPr/>
          <p:nvPr/>
        </p:nvSpPr>
        <p:spPr>
          <a:xfrm>
            <a:off x="900113" y="550545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회피</a:t>
            </a:r>
          </a:p>
        </p:txBody>
      </p:sp>
      <p:pic>
        <p:nvPicPr>
          <p:cNvPr id="17422" name="Picture 4" descr="마우스 | kr.store.asus.com">
            <a:extLst>
              <a:ext uri="{FF2B5EF4-FFF2-40B4-BE49-F238E27FC236}">
                <a16:creationId xmlns:a16="http://schemas.microsoft.com/office/drawing/2014/main" id="{1D29224B-F198-4989-8D98-88B7FD5E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195513"/>
            <a:ext cx="18240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13C38-EDFC-4DF5-9699-B31E5FD85C8D}"/>
              </a:ext>
            </a:extLst>
          </p:cNvPr>
          <p:cNvSpPr/>
          <p:nvPr/>
        </p:nvSpPr>
        <p:spPr>
          <a:xfrm>
            <a:off x="1187450" y="3336925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AF1322-DEE7-48AE-B943-5475D38B6788}"/>
              </a:ext>
            </a:extLst>
          </p:cNvPr>
          <p:cNvSpPr/>
          <p:nvPr/>
        </p:nvSpPr>
        <p:spPr>
          <a:xfrm>
            <a:off x="1704975" y="3330575"/>
            <a:ext cx="234950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B8F63-C613-4B27-9D44-E94DC7FF2283}"/>
              </a:ext>
            </a:extLst>
          </p:cNvPr>
          <p:cNvSpPr/>
          <p:nvPr/>
        </p:nvSpPr>
        <p:spPr>
          <a:xfrm>
            <a:off x="1446213" y="3330575"/>
            <a:ext cx="233362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C1BFA7-E47A-4261-93DD-FE21AAB0D28F}"/>
              </a:ext>
            </a:extLst>
          </p:cNvPr>
          <p:cNvSpPr/>
          <p:nvPr/>
        </p:nvSpPr>
        <p:spPr>
          <a:xfrm>
            <a:off x="7596188" y="2986088"/>
            <a:ext cx="233362" cy="29845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1F9256-A3B4-4BC2-9890-2A68FE6AAB38}"/>
              </a:ext>
            </a:extLst>
          </p:cNvPr>
          <p:cNvSpPr/>
          <p:nvPr/>
        </p:nvSpPr>
        <p:spPr>
          <a:xfrm>
            <a:off x="2947988" y="5216525"/>
            <a:ext cx="141287" cy="150813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9E47D4-9514-4DC9-B938-CB68B54D3897}"/>
              </a:ext>
            </a:extLst>
          </p:cNvPr>
          <p:cNvSpPr/>
          <p:nvPr/>
        </p:nvSpPr>
        <p:spPr>
          <a:xfrm>
            <a:off x="3165475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C8DF5-B7C3-40D8-BAC7-70F066BFC54E}"/>
              </a:ext>
            </a:extLst>
          </p:cNvPr>
          <p:cNvSpPr/>
          <p:nvPr/>
        </p:nvSpPr>
        <p:spPr>
          <a:xfrm>
            <a:off x="900113" y="2634457"/>
            <a:ext cx="233363" cy="298450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64E51-FAB7-462C-874A-5328A3E03A3F}"/>
              </a:ext>
            </a:extLst>
          </p:cNvPr>
          <p:cNvSpPr/>
          <p:nvPr/>
        </p:nvSpPr>
        <p:spPr>
          <a:xfrm>
            <a:off x="2947987" y="5580817"/>
            <a:ext cx="141287" cy="155654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9A8CD-7C0F-48FC-8226-402E56F440DE}"/>
              </a:ext>
            </a:extLst>
          </p:cNvPr>
          <p:cNvSpPr/>
          <p:nvPr/>
        </p:nvSpPr>
        <p:spPr>
          <a:xfrm>
            <a:off x="3178111" y="5514375"/>
            <a:ext cx="195030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캐릭터 특수 스킬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구현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AE2C4C-D585-4808-A25D-E28C9DC7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기술요소와 중점연구 분야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495173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구성원 역할 분담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클라이언트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서버 동기화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서버프레임 워크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1600" dirty="0"/>
              <a:t>5. </a:t>
            </a:r>
            <a:r>
              <a:rPr lang="ko-KR" altLang="en-US" sz="1600" dirty="0"/>
              <a:t>애니메이션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스키닝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애니메이션 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 err="1">
                <a:ea typeface="맑은 고딕"/>
              </a:rPr>
              <a:t>스키닝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프레임 워크 제작</a:t>
            </a: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좀비 </a:t>
            </a:r>
            <a:r>
              <a:rPr lang="ko-KR" altLang="en-US" sz="1600" dirty="0" err="1">
                <a:ea typeface="맑은 고딕"/>
              </a:rPr>
              <a:t>비헤이비어</a:t>
            </a:r>
            <a:r>
              <a:rPr lang="ko-KR" altLang="en-US" sz="1600" dirty="0">
                <a:ea typeface="맑은 고딕"/>
              </a:rPr>
              <a:t> 트리 구현</a:t>
            </a:r>
            <a:endParaRPr lang="en-US" altLang="ko-KR" sz="1600" dirty="0">
              <a:ea typeface="맑은 고딕"/>
            </a:endParaRPr>
          </a:p>
          <a:p>
            <a:pPr>
              <a:defRPr/>
            </a:pPr>
            <a:endParaRPr lang="en-US" altLang="ko-KR" sz="1600" dirty="0">
              <a:ea typeface="맑은 고딕"/>
            </a:endParaRPr>
          </a:p>
          <a:p>
            <a:pPr>
              <a:defRPr/>
            </a:pPr>
            <a:r>
              <a:rPr lang="en-US" altLang="ko-KR" sz="1600" dirty="0">
                <a:ea typeface="맑은 고딕"/>
              </a:rPr>
              <a:t>4.   </a:t>
            </a:r>
            <a:r>
              <a:rPr lang="ko-KR" altLang="en-US" sz="1600" dirty="0">
                <a:ea typeface="맑은 고딕"/>
              </a:rPr>
              <a:t>그림자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총알 이펙트 구현 </a:t>
            </a:r>
            <a:r>
              <a:rPr lang="en-US" altLang="ko-KR" sz="1600" dirty="0">
                <a:ea typeface="맑은 고딕"/>
              </a:rPr>
              <a:t>– </a:t>
            </a:r>
            <a:r>
              <a:rPr lang="ko-KR" altLang="en-US" sz="1600" dirty="0" err="1">
                <a:ea typeface="맑은 고딕"/>
              </a:rPr>
              <a:t>파티클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보스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BF81D-48E5-48F1-AC3F-F3ABF76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게임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5E13BD-64E4-40D5-80C5-B7595293A5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9725"/>
            <a:ext cx="5334000" cy="350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1B3B0-A8FC-483B-9E3D-04F8973A4E7D}"/>
              </a:ext>
            </a:extLst>
          </p:cNvPr>
          <p:cNvSpPr/>
          <p:nvPr/>
        </p:nvSpPr>
        <p:spPr>
          <a:xfrm>
            <a:off x="862013" y="5291692"/>
            <a:ext cx="7561262" cy="107577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씬 매니저와 게임 매니저를 통한 </a:t>
            </a:r>
            <a:r>
              <a:rPr lang="ko-KR" altLang="en-US" dirty="0" err="1">
                <a:ea typeface="맑은 고딕"/>
              </a:rPr>
              <a:t>씬의</a:t>
            </a:r>
            <a:r>
              <a:rPr lang="ko-KR" altLang="en-US" dirty="0">
                <a:ea typeface="맑은 고딕"/>
              </a:rPr>
              <a:t> 상태 전환</a:t>
            </a:r>
          </a:p>
        </p:txBody>
      </p:sp>
    </p:spTree>
    <p:extLst>
      <p:ext uri="{BB962C8B-B14F-4D97-AF65-F5344CB8AC3E}">
        <p14:creationId xmlns:p14="http://schemas.microsoft.com/office/powerpoint/2010/main" val="275667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6234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애니메이션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 err="1">
                <a:solidFill>
                  <a:schemeClr val="bg1"/>
                </a:solidFill>
              </a:rPr>
              <a:t>비헤이비어</a:t>
            </a:r>
            <a:r>
              <a:rPr lang="ko-KR" altLang="en-US" sz="1800" b="1" dirty="0">
                <a:solidFill>
                  <a:schemeClr val="bg1"/>
                </a:solidFill>
              </a:rPr>
              <a:t> 트리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충돌 처리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오브젝트 </a:t>
            </a:r>
            <a:r>
              <a:rPr lang="ko-KR" altLang="en-US" sz="1800" b="1" dirty="0" err="1">
                <a:solidFill>
                  <a:schemeClr val="bg1"/>
                </a:solidFill>
              </a:rPr>
              <a:t>풀링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F09F7C-C4A6-4260-8964-8F1D9B0E2C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7210"/>
            <a:ext cx="6780767" cy="357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D374F5-6704-41C4-A036-68AFF95AC3D7}"/>
              </a:ext>
            </a:extLst>
          </p:cNvPr>
          <p:cNvSpPr/>
          <p:nvPr/>
        </p:nvSpPr>
        <p:spPr>
          <a:xfrm>
            <a:off x="862013" y="5291692"/>
            <a:ext cx="7561262" cy="1331177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좀비의 행동을 결정하는 </a:t>
            </a:r>
            <a:r>
              <a:rPr lang="ko-KR" altLang="en-US" dirty="0" err="1">
                <a:ea typeface="맑은 고딕"/>
              </a:rPr>
              <a:t>비헤이비어</a:t>
            </a:r>
            <a:r>
              <a:rPr lang="ko-KR" altLang="en-US" dirty="0">
                <a:ea typeface="맑은 고딕"/>
              </a:rPr>
              <a:t> 트리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공격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죽음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달리기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구르기와 같은 애니메이션 적용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오브젝트들 간 충돌 처리 적용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22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878E01F303B8478CEB75E5AED0817A" ma:contentTypeVersion="7" ma:contentTypeDescription="새 문서를 만듭니다." ma:contentTypeScope="" ma:versionID="fbeb5efc454f6e0af3a24ee52947e549">
  <xsd:schema xmlns:xsd="http://www.w3.org/2001/XMLSchema" xmlns:xs="http://www.w3.org/2001/XMLSchema" xmlns:p="http://schemas.microsoft.com/office/2006/metadata/properties" xmlns:ns3="04409646-2f61-4cf4-aae7-4c1eb1a4b130" targetNamespace="http://schemas.microsoft.com/office/2006/metadata/properties" ma:root="true" ma:fieldsID="651a2fbc7edf91fa3c3035f14f1ecf22" ns3:_="">
    <xsd:import namespace="04409646-2f61-4cf4-aae7-4c1eb1a4b1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09646-2f61-4cf4-aae7-4c1eb1a4b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3154A7-F743-4D57-A5EF-E26FDFD37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09646-2f61-4cf4-aae7-4c1eb1a4b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89F10F-CE73-4AEC-ADEF-12951F88791D}">
  <ds:schemaRefs>
    <ds:schemaRef ds:uri="http://purl.org/dc/elements/1.1/"/>
    <ds:schemaRef ds:uri="http://purl.org/dc/dcmitype/"/>
    <ds:schemaRef ds:uri="http://schemas.openxmlformats.org/package/2006/metadata/core-properties"/>
    <ds:schemaRef ds:uri="04409646-2f61-4cf4-aae7-4c1eb1a4b130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AA616D0-47C8-40AE-B04A-7166E7AB6C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1087</Words>
  <Application>Microsoft Office PowerPoint</Application>
  <PresentationFormat>화면 슬라이드 쇼(4:3)</PresentationFormat>
  <Paragraphs>240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맑은 고딕</vt:lpstr>
      <vt:lpstr>Arial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351</cp:revision>
  <dcterms:created xsi:type="dcterms:W3CDTF">2017-03-28T04:45:29Z</dcterms:created>
  <dcterms:modified xsi:type="dcterms:W3CDTF">2021-05-02T06:56:02Z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0x010100AB878E01F303B8478CEB75E5AED0817A</vt:lpwstr>
  </property>
</Properties>
</file>