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9" r:id="rId5"/>
    <p:sldId id="260" r:id="rId6"/>
    <p:sldId id="300" r:id="rId7"/>
    <p:sldId id="316" r:id="rId8"/>
    <p:sldId id="310" r:id="rId9"/>
    <p:sldId id="295" r:id="rId10"/>
    <p:sldId id="304" r:id="rId11"/>
    <p:sldId id="330" r:id="rId12"/>
    <p:sldId id="328" r:id="rId13"/>
    <p:sldId id="332" r:id="rId14"/>
    <p:sldId id="333" r:id="rId15"/>
    <p:sldId id="322" r:id="rId16"/>
    <p:sldId id="329" r:id="rId17"/>
    <p:sldId id="331" r:id="rId18"/>
    <p:sldId id="308" r:id="rId19"/>
    <p:sldId id="306" r:id="rId20"/>
    <p:sldId id="305" r:id="rId21"/>
    <p:sldId id="315" r:id="rId22"/>
    <p:sldId id="298" r:id="rId2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DB1"/>
    <a:srgbClr val="C6E396"/>
    <a:srgbClr val="7030A0"/>
    <a:srgbClr val="C00000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>
              <a:latin typeface="맑은 고딕"/>
            </a:rPr>
            <a:t>애니</a:t>
          </a:r>
          <a:r>
            <a:rPr lang="ko-KR" altLang="en-US" sz="1400" b="1" dirty="0">
              <a:latin typeface="Malgun Gothic"/>
              <a:ea typeface="Malgun Gothic"/>
            </a:rPr>
            <a:t>메이션 - </a:t>
          </a:r>
          <a:r>
            <a:rPr lang="ko-KR" altLang="en-US" sz="1400" b="1" dirty="0" err="1">
              <a:latin typeface="Malgun Gothic"/>
              <a:ea typeface="Malgun Gothic"/>
            </a:rPr>
            <a:t>스키닝을</a:t>
          </a:r>
          <a:r>
            <a:rPr lang="ko-KR" altLang="en-US" sz="1400" b="1" dirty="0">
              <a:latin typeface="Malgun Gothic"/>
              <a:ea typeface="Malgun Gothic"/>
            </a:rPr>
            <a:t> 이용한 </a:t>
          </a:r>
          <a:r>
            <a:rPr lang="ko-KR" altLang="en-US" sz="1400" b="1" dirty="0">
              <a:latin typeface="맑은 고딕"/>
            </a:rPr>
            <a:t>움직임 구현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좀비 </a:t>
          </a:r>
          <a:r>
            <a:rPr lang="ko-KR" altLang="en-US" sz="1400" b="1" dirty="0">
              <a:latin typeface="맑은 고딕"/>
            </a:rPr>
            <a:t>움직임 - </a:t>
          </a:r>
          <a:r>
            <a:rPr lang="ko-KR" altLang="en-US" sz="1400" b="1" dirty="0" err="1">
              <a:latin typeface="맑은 고딕"/>
            </a:rPr>
            <a:t>비헤이비어</a:t>
          </a:r>
          <a:r>
            <a:rPr lang="ko-KR" altLang="en-US" sz="1400" b="1" dirty="0">
              <a:latin typeface="맑은 고딕"/>
            </a:rPr>
            <a:t> 트리를 이용한 좀비 움직임 구현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IOCP</a:t>
          </a:r>
          <a:r>
            <a:rPr lang="ko-KR" altLang="en-US" sz="1400" b="1" dirty="0">
              <a:latin typeface="맑은 고딕"/>
            </a:rPr>
            <a:t>서버</a:t>
          </a:r>
          <a:r>
            <a:rPr lang="en-US" altLang="en-US" sz="1400" b="1" dirty="0">
              <a:latin typeface="맑은 고딕"/>
            </a:rPr>
            <a:t>  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/>
            <a:t>그림자</a:t>
          </a:r>
          <a:r>
            <a:rPr lang="en-US" altLang="ko-KR" sz="1400" b="1" dirty="0"/>
            <a:t>, </a:t>
          </a:r>
          <a:r>
            <a:rPr lang="ko-KR" altLang="en-US" sz="1400" b="1" dirty="0"/>
            <a:t>조명</a:t>
          </a:r>
          <a:r>
            <a:rPr lang="ko-KR" altLang="en-US" sz="1400" b="1" dirty="0">
              <a:latin typeface="맑은 고딕"/>
            </a:rPr>
            <a:t> - 조명에 대한 그림자 생성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en-US" altLang="en-US" sz="1400" b="1" dirty="0" err="1">
              <a:latin typeface="맑은 고딕"/>
            </a:rPr>
            <a:t>파티클</a:t>
          </a:r>
          <a:r>
            <a:rPr lang="en-US" altLang="en-US" sz="1400" b="1" dirty="0">
              <a:latin typeface="맑은 고딕"/>
            </a:rPr>
            <a:t> - </a:t>
          </a:r>
          <a:r>
            <a:rPr lang="en-US" altLang="en-US" sz="1400" b="1" dirty="0" err="1">
              <a:latin typeface="맑은 고딕"/>
            </a:rPr>
            <a:t>총알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이펙트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구현</a:t>
          </a:r>
          <a:r>
            <a:rPr lang="en-US" altLang="en-US" sz="1400" b="1" dirty="0">
              <a:latin typeface="맑은 고딕"/>
            </a:rPr>
            <a:t> 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</a:t>
          </a:r>
          <a:r>
            <a:rPr lang="ko-KR" altLang="en-US" sz="1400" b="1" dirty="0">
              <a:latin typeface="맑은 고딕"/>
            </a:rPr>
            <a:t>보스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다양한 패턴을 갖고 있는 보스 구현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   03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>
              <a:latin typeface="맑은 고딕"/>
            </a:rPr>
            <a:t>몬스터</a:t>
          </a:r>
          <a:r>
            <a:rPr lang="en-US" altLang="ko-KR" sz="1400" b="1" dirty="0">
              <a:latin typeface="맑은 고딕"/>
            </a:rPr>
            <a:t>- </a:t>
          </a:r>
          <a:r>
            <a:rPr lang="ko-KR" altLang="en-US" sz="1400" b="1" dirty="0">
              <a:latin typeface="맑은 고딕"/>
            </a:rPr>
            <a:t>서버에 몬스터 로직 적용</a:t>
          </a:r>
          <a:endParaRPr lang="en-US" altLang="ko-KR" sz="1400" b="1" dirty="0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F9AA1321-2993-4D0B-9201-5B1B15180E1E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01     </a:t>
          </a:r>
          <a:r>
            <a:rPr lang="ko-KR" altLang="en-US" sz="1400" b="1" dirty="0">
              <a:latin typeface="맑은 고딕"/>
            </a:rPr>
            <a:t>게임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서버에서 전체적인 게임 흐름 관리하기</a:t>
          </a:r>
          <a:endParaRPr lang="ko-KR" altLang="en-US" sz="1400" b="1" dirty="0"/>
        </a:p>
      </dgm:t>
    </dgm:pt>
    <dgm:pt modelId="{1836D8D8-5470-4C34-84BB-2C72FC71B697}" type="par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C7C8B50C-5E45-4AD9-AFAD-43044F54178F}" type="sib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5B7E2302-3093-4553-B451-A542B5902292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02    </a:t>
          </a:r>
          <a:r>
            <a:rPr lang="ko-KR" altLang="en-US" sz="1400" b="1" dirty="0">
              <a:latin typeface="맑은 고딕"/>
            </a:rPr>
            <a:t>충돌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오브젝트들 간의 필요한 충돌 검사</a:t>
          </a:r>
          <a:r>
            <a:rPr lang="en-US" altLang="ko-KR" sz="1400" b="1" dirty="0">
              <a:latin typeface="맑은 고딕"/>
            </a:rPr>
            <a:t>, </a:t>
          </a:r>
          <a:r>
            <a:rPr lang="ko-KR" altLang="en-US" sz="1400" b="1" dirty="0">
              <a:latin typeface="맑은 고딕"/>
            </a:rPr>
            <a:t>충돌 후 처리 구현</a:t>
          </a:r>
          <a:endParaRPr lang="ko-KR" altLang="en-US" sz="1400" b="1" dirty="0"/>
        </a:p>
      </dgm:t>
    </dgm:pt>
    <dgm:pt modelId="{EAC59067-7E7C-4163-B4A4-24DC2C82E7A5}" type="par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DE7645CB-A26D-4039-BCDB-25377F4775D0}" type="sib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3B3EE9D5-5072-4841-ABA1-1DEEBDEB69B8}" type="pres">
      <dgm:prSet presAssocID="{F9AA1321-2993-4D0B-9201-5B1B15180E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F2E3C1-2F4A-4B7C-BFBA-C4468F4C994A}" type="pres">
      <dgm:prSet presAssocID="{C7C8B50C-5E45-4AD9-AFAD-43044F54178F}" presName="spacer" presStyleCnt="0"/>
      <dgm:spPr/>
    </dgm:pt>
    <dgm:pt modelId="{995B68CA-1A93-4CBC-883F-F703FEBFB745}" type="pres">
      <dgm:prSet presAssocID="{5B7E2302-3093-4553-B451-A542B59022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EC6464-E4AD-4103-B33E-EBB9D77DE429}" type="pres">
      <dgm:prSet presAssocID="{DE7645CB-A26D-4039-BCDB-25377F4775D0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3" custLinFactNeighborX="-2" custLinFactNeighborY="19189">
        <dgm:presLayoutVars>
          <dgm:chMax val="0"/>
          <dgm:bulletEnabled val="1"/>
        </dgm:presLayoutVars>
      </dgm:prSet>
      <dgm:spPr/>
    </dgm:pt>
  </dgm:ptLst>
  <dgm:cxnLst>
    <dgm:cxn modelId="{22F7A24E-5AD8-452F-8F9C-3A83584030A2}" type="presOf" srcId="{F9AA1321-2993-4D0B-9201-5B1B15180E1E}" destId="{3B3EE9D5-5072-4841-ABA1-1DEEBDEB69B8}" srcOrd="0" destOrd="0" presId="urn:microsoft.com/office/officeart/2005/8/layout/vList2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AC2F78B-E4FC-4C92-B454-EE60FCEA76B8}" srcId="{FCE2951D-4936-49A7-AFA1-7078F8115646}" destId="{F9AA1321-2993-4D0B-9201-5B1B15180E1E}" srcOrd="0" destOrd="0" parTransId="{1836D8D8-5470-4C34-84BB-2C72FC71B697}" sibTransId="{C7C8B50C-5E45-4AD9-AFAD-43044F54178F}"/>
    <dgm:cxn modelId="{219320A6-4822-4277-B86B-86DBB906AA06}" type="presOf" srcId="{5B7E2302-3093-4553-B451-A542B5902292}" destId="{995B68CA-1A93-4CBC-883F-F703FEBFB745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0B175FBC-C63D-47AF-B8D3-1289FB3D8402}" srcId="{FCE2951D-4936-49A7-AFA1-7078F8115646}" destId="{5B7E2302-3093-4553-B451-A542B5902292}" srcOrd="1" destOrd="0" parTransId="{EAC59067-7E7C-4163-B4A4-24DC2C82E7A5}" sibTransId="{DE7645CB-A26D-4039-BCDB-25377F4775D0}"/>
    <dgm:cxn modelId="{C1E2CFDC-3F7F-4432-AC76-1717ACA96B79}" type="presParOf" srcId="{A533FCD1-F82B-4043-82A2-7C5DE3D5496A}" destId="{3B3EE9D5-5072-4841-ABA1-1DEEBDEB69B8}" srcOrd="0" destOrd="0" presId="urn:microsoft.com/office/officeart/2005/8/layout/vList2"/>
    <dgm:cxn modelId="{C6887166-C7E9-4D83-84BA-0A7FC92C8667}" type="presParOf" srcId="{A533FCD1-F82B-4043-82A2-7C5DE3D5496A}" destId="{98F2E3C1-2F4A-4B7C-BFBA-C4468F4C994A}" srcOrd="1" destOrd="0" presId="urn:microsoft.com/office/officeart/2005/8/layout/vList2"/>
    <dgm:cxn modelId="{B293C1CE-DCAC-4865-B73F-D76727812F08}" type="presParOf" srcId="{A533FCD1-F82B-4043-82A2-7C5DE3D5496A}" destId="{995B68CA-1A93-4CBC-883F-F703FEBFB745}" srcOrd="2" destOrd="0" presId="urn:microsoft.com/office/officeart/2005/8/layout/vList2"/>
    <dgm:cxn modelId="{069949A5-2E78-4054-A70E-1830DF54D240}" type="presParOf" srcId="{A533FCD1-F82B-4043-82A2-7C5DE3D5496A}" destId="{8EEC6464-E4AD-4103-B33E-EBB9D77DE429}" srcOrd="3" destOrd="0" presId="urn:microsoft.com/office/officeart/2005/8/layout/vList2"/>
    <dgm:cxn modelId="{46BE4A6B-AE84-4362-AD15-42611E7D345D}" type="presParOf" srcId="{A533FCD1-F82B-4043-82A2-7C5DE3D5496A}" destId="{0D74DB7D-24AF-486E-8039-53799A71D1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>
              <a:latin typeface="맑은 고딕"/>
            </a:rPr>
            <a:t>애니</a:t>
          </a:r>
          <a:r>
            <a:rPr lang="ko-KR" altLang="en-US" sz="1400" b="1" kern="1200" dirty="0">
              <a:latin typeface="Malgun Gothic"/>
              <a:ea typeface="Malgun Gothic"/>
            </a:rPr>
            <a:t>메이션 - </a:t>
          </a:r>
          <a:r>
            <a:rPr lang="ko-KR" altLang="en-US" sz="1400" b="1" kern="1200" dirty="0" err="1">
              <a:latin typeface="Malgun Gothic"/>
              <a:ea typeface="Malgun Gothic"/>
            </a:rPr>
            <a:t>스키닝을</a:t>
          </a:r>
          <a:r>
            <a:rPr lang="ko-KR" altLang="en-US" sz="1400" b="1" kern="1200" dirty="0">
              <a:latin typeface="Malgun Gothic"/>
              <a:ea typeface="Malgun Gothic"/>
            </a:rPr>
            <a:t> 이용한 </a:t>
          </a:r>
          <a:r>
            <a:rPr lang="ko-KR" altLang="en-US" sz="1400" b="1" kern="1200" dirty="0">
              <a:latin typeface="맑은 고딕"/>
            </a:rPr>
            <a:t>움직임 구현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좀비 </a:t>
          </a:r>
          <a:r>
            <a:rPr lang="ko-KR" altLang="en-US" sz="1400" b="1" kern="1200" dirty="0">
              <a:latin typeface="맑은 고딕"/>
            </a:rPr>
            <a:t>움직임 - </a:t>
          </a:r>
          <a:r>
            <a:rPr lang="ko-KR" altLang="en-US" sz="1400" b="1" kern="1200" dirty="0" err="1">
              <a:latin typeface="맑은 고딕"/>
            </a:rPr>
            <a:t>비헤이비어</a:t>
          </a:r>
          <a:r>
            <a:rPr lang="ko-KR" altLang="en-US" sz="1400" b="1" kern="1200" dirty="0">
              <a:latin typeface="맑은 고딕"/>
            </a:rPr>
            <a:t> 트리를 이용한 좀비 움직임 구현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IOCP</a:t>
          </a:r>
          <a:r>
            <a:rPr lang="ko-KR" altLang="en-US" sz="1400" b="1" kern="1200" dirty="0">
              <a:latin typeface="맑은 고딕"/>
            </a:rPr>
            <a:t>서버</a:t>
          </a:r>
          <a:r>
            <a:rPr lang="en-US" altLang="en-US" sz="1400" b="1" kern="1200" dirty="0">
              <a:latin typeface="맑은 고딕"/>
            </a:rPr>
            <a:t>  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/>
            <a:t>그림자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조명</a:t>
          </a:r>
          <a:r>
            <a:rPr lang="ko-KR" altLang="en-US" sz="1400" b="1" kern="1200" dirty="0">
              <a:latin typeface="맑은 고딕"/>
            </a:rPr>
            <a:t> - 조명에 대한 그림자 생성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en-US" altLang="en-US" sz="1400" b="1" kern="1200" dirty="0" err="1">
              <a:latin typeface="맑은 고딕"/>
            </a:rPr>
            <a:t>파티클</a:t>
          </a:r>
          <a:r>
            <a:rPr lang="en-US" altLang="en-US" sz="1400" b="1" kern="1200" dirty="0">
              <a:latin typeface="맑은 고딕"/>
            </a:rPr>
            <a:t> - </a:t>
          </a:r>
          <a:r>
            <a:rPr lang="en-US" altLang="en-US" sz="1400" b="1" kern="1200" dirty="0" err="1">
              <a:latin typeface="맑은 고딕"/>
            </a:rPr>
            <a:t>총알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이펙트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구현</a:t>
          </a:r>
          <a:r>
            <a:rPr lang="en-US" altLang="en-US" sz="1400" b="1" kern="1200" dirty="0">
              <a:latin typeface="맑은 고딕"/>
            </a:rPr>
            <a:t> 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</a:t>
          </a:r>
          <a:r>
            <a:rPr lang="ko-KR" altLang="en-US" sz="1400" b="1" kern="1200" dirty="0">
              <a:latin typeface="맑은 고딕"/>
            </a:rPr>
            <a:t>보스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다양한 패턴을 갖고 있는 보스 구현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EE9D5-5072-4841-ABA1-1DEEBDEB69B8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01     </a:t>
          </a:r>
          <a:r>
            <a:rPr lang="ko-KR" altLang="en-US" sz="1400" b="1" kern="1200" dirty="0">
              <a:latin typeface="맑은 고딕"/>
            </a:rPr>
            <a:t>게임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서버에서 전체적인 게임 흐름 관리하기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995B68CA-1A93-4CBC-883F-F703FEBFB745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02    </a:t>
          </a:r>
          <a:r>
            <a:rPr lang="ko-KR" altLang="en-US" sz="1400" b="1" kern="1200" dirty="0">
              <a:latin typeface="맑은 고딕"/>
            </a:rPr>
            <a:t>충돌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오브젝트들 간의 필요한 충돌 검사</a:t>
          </a:r>
          <a:r>
            <a:rPr lang="en-US" altLang="ko-KR" sz="1400" b="1" kern="1200" dirty="0">
              <a:latin typeface="맑은 고딕"/>
            </a:rPr>
            <a:t>, </a:t>
          </a:r>
          <a:r>
            <a:rPr lang="ko-KR" altLang="en-US" sz="1400" b="1" kern="1200" dirty="0">
              <a:latin typeface="맑은 고딕"/>
            </a:rPr>
            <a:t>충돌 후 처리 구현</a:t>
          </a:r>
          <a:endParaRPr lang="ko-KR" altLang="en-US" sz="1400" b="1" kern="1200" dirty="0"/>
        </a:p>
      </dsp:txBody>
      <dsp:txXfrm>
        <a:off x="59399" y="1948492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3329014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   03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>
              <a:latin typeface="맑은 고딕"/>
            </a:rPr>
            <a:t>몬스터</a:t>
          </a:r>
          <a:r>
            <a:rPr lang="en-US" altLang="ko-KR" sz="1400" b="1" kern="1200" dirty="0">
              <a:latin typeface="맑은 고딕"/>
            </a:rPr>
            <a:t>- </a:t>
          </a:r>
          <a:r>
            <a:rPr lang="ko-KR" altLang="en-US" sz="1400" b="1" kern="1200" dirty="0">
              <a:latin typeface="맑은 고딕"/>
            </a:rPr>
            <a:t>서버에 몬스터 로직 적용</a:t>
          </a:r>
          <a:endParaRPr lang="en-US" altLang="ko-KR" sz="1400" b="1" kern="1200" dirty="0"/>
        </a:p>
      </dsp:txBody>
      <dsp:txXfrm>
        <a:off x="59399" y="3388413"/>
        <a:ext cx="6668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2021-05-15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0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1순위 </a:t>
            </a:r>
            <a:r>
              <a:rPr lang="en-US" altLang="ko-KR" err="1">
                <a:ea typeface="맑은 고딕"/>
              </a:rPr>
              <a:t>총알다양하게</a:t>
            </a:r>
            <a:r>
              <a:rPr lang="en-US" altLang="ko-KR">
                <a:ea typeface="맑은 고딕"/>
              </a:rPr>
              <a:t>  -&gt; </a:t>
            </a:r>
            <a:r>
              <a:rPr lang="en-US" altLang="ko-KR" err="1">
                <a:ea typeface="맑은 고딕"/>
              </a:rPr>
              <a:t>기획은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2순위 </a:t>
            </a:r>
            <a:r>
              <a:rPr lang="en-US" altLang="ko-KR" err="1">
                <a:ea typeface="맑은 고딕"/>
              </a:rPr>
              <a:t>총에따라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총알이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다름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총알에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따른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효과는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사운드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</a:t>
            </a:r>
            <a:r>
              <a:rPr lang="ko-KR" altLang="en-US" dirty="0"/>
              <a:t>그림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  </a:t>
            </a:r>
            <a:r>
              <a:rPr lang="ko-KR" altLang="en-US" dirty="0"/>
              <a:t>구현 쓸지 말지</a:t>
            </a: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6899A-B482-468C-B803-6F9DCCC41057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B3E7E-942D-4D2B-A87A-646E5F906C86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7E8B-F4DE-43E1-8EF5-1B1D4A21E4F0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7E88-5B86-4C22-A81D-379C98FCAB6E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4FE7-2774-4C72-98FC-D5B4D89793B2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F375-9695-4305-B5ED-BF1233E2F3B0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6D677-936A-4805-A534-532CEEEE8EF0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873D-3A7F-447D-8C7C-6ECF4BDEAE3B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B1F7-A3D7-4F1E-BC40-49F0A0DB361D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A158-D0A2-4340-AA06-F582032B3CC8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9102-C951-41EC-93B5-673FBEBA5D28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CDBC82-233B-450A-ACEB-FF1DDA8518B1}" type="datetime1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13" Type="http://schemas.openxmlformats.org/officeDocument/2006/relationships/hyperlink" Target="https://blog.naver.com/bbiruman/221251075998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dirty="0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91" y="4642354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맑은 고딕"/>
              </a:rPr>
              <a:t>졸작 중간 발표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4978C7C4-F604-46A2-9FE7-95DE7DB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3) </a:t>
            </a:r>
            <a:r>
              <a:rPr lang="ko-KR" altLang="en-US" sz="1800" b="1" dirty="0">
                <a:solidFill>
                  <a:schemeClr val="bg1"/>
                </a:solidFill>
              </a:rPr>
              <a:t>서버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0A267-518E-43EE-A270-2C572110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0" y="1706007"/>
            <a:ext cx="8164710" cy="45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4) </a:t>
            </a:r>
            <a:r>
              <a:rPr lang="ko-KR" altLang="en-US" sz="1800" b="1" dirty="0">
                <a:solidFill>
                  <a:schemeClr val="bg1"/>
                </a:solidFill>
              </a:rPr>
              <a:t>서버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5A7488-F365-405E-AF8F-2D1220DF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" y="1720294"/>
            <a:ext cx="8177349" cy="44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문제점 및 보완책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537596" y="1785622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서버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클라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진행 사항 불일치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3332163" y="178562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지속적인 오프라인 만남을 통해 서로의 진행 상황을 실시간으로 공유하고 깃을 이용한 프로젝트 관리 활용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537595" y="458124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불친절한 인터페이스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537596" y="318343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짧은 플레이 타임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CF3668-7119-4671-97D4-7AB079CC364C}"/>
              </a:ext>
            </a:extLst>
          </p:cNvPr>
          <p:cNvSpPr/>
          <p:nvPr/>
        </p:nvSpPr>
        <p:spPr>
          <a:xfrm>
            <a:off x="3332162" y="318343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보스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게임 클리어 조건 추가 등 게임 컨텐츠 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990CE1-BEA4-4C7B-9E46-6BE485420FFF}"/>
              </a:ext>
            </a:extLst>
          </p:cNvPr>
          <p:cNvSpPr/>
          <p:nvPr/>
        </p:nvSpPr>
        <p:spPr>
          <a:xfrm>
            <a:off x="3332162" y="4581244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세부 게임 규칙 명시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UI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D8F46D-6434-4433-8A9A-FAEF2D2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3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44961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433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 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클라이언트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6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778028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74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</a:t>
            </a:r>
            <a:r>
              <a:rPr lang="en-US" altLang="ko-KR" sz="1800" b="1" dirty="0">
                <a:solidFill>
                  <a:schemeClr val="bg1"/>
                </a:solidFill>
              </a:rPr>
              <a:t> (</a:t>
            </a:r>
            <a:r>
              <a:rPr lang="ko-KR" altLang="en-US" sz="1800" b="1" dirty="0">
                <a:solidFill>
                  <a:schemeClr val="bg1"/>
                </a:solidFill>
              </a:rPr>
              <a:t>서버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향후 개발 일정 </a:t>
            </a:r>
            <a:r>
              <a:rPr lang="en-US" altLang="ko-KR" sz="1800" b="1" dirty="0">
                <a:solidFill>
                  <a:schemeClr val="tx2"/>
                </a:solidFill>
              </a:rPr>
              <a:t>(</a:t>
            </a:r>
            <a:r>
              <a:rPr lang="ko-KR" altLang="en-US" sz="1800" b="1" dirty="0">
                <a:solidFill>
                  <a:schemeClr val="tx2"/>
                </a:solidFill>
              </a:rPr>
              <a:t>수정</a:t>
            </a:r>
            <a:r>
              <a:rPr lang="en-US" altLang="ko-KR" sz="18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B0B95E-3B7A-4825-854D-24D52CE44A7B}"/>
              </a:ext>
            </a:extLst>
          </p:cNvPr>
          <p:cNvSpPr/>
          <p:nvPr/>
        </p:nvSpPr>
        <p:spPr>
          <a:xfrm>
            <a:off x="4822075" y="1061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4540AB-2219-4D98-9AB7-D39D7FE03A81}"/>
              </a:ext>
            </a:extLst>
          </p:cNvPr>
          <p:cNvSpPr/>
          <p:nvPr/>
        </p:nvSpPr>
        <p:spPr>
          <a:xfrm>
            <a:off x="5133225" y="1034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FD3773-01B8-4A0C-AC21-06246D76FF5C}"/>
              </a:ext>
            </a:extLst>
          </p:cNvPr>
          <p:cNvSpPr/>
          <p:nvPr/>
        </p:nvSpPr>
        <p:spPr>
          <a:xfrm>
            <a:off x="5875074" y="1052250"/>
            <a:ext cx="220663" cy="2111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627B6-3837-4141-98F6-BC0F19BF610D}"/>
              </a:ext>
            </a:extLst>
          </p:cNvPr>
          <p:cNvSpPr/>
          <p:nvPr/>
        </p:nvSpPr>
        <p:spPr>
          <a:xfrm>
            <a:off x="6186224" y="1025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3268D5-D948-4AE7-8CF4-35473F892A93}"/>
              </a:ext>
            </a:extLst>
          </p:cNvPr>
          <p:cNvSpPr/>
          <p:nvPr/>
        </p:nvSpPr>
        <p:spPr>
          <a:xfrm>
            <a:off x="6937073" y="1052250"/>
            <a:ext cx="220663" cy="2111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29352-0748-4AE8-BCF3-983FB2C59872}"/>
              </a:ext>
            </a:extLst>
          </p:cNvPr>
          <p:cNvSpPr/>
          <p:nvPr/>
        </p:nvSpPr>
        <p:spPr>
          <a:xfrm>
            <a:off x="7248223" y="1034800"/>
            <a:ext cx="1232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F54DB-0A28-457D-AF25-193891C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B1F92C78-00A2-40D6-942A-19A017270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30994"/>
              </p:ext>
            </p:extLst>
          </p:nvPr>
        </p:nvGraphicFramePr>
        <p:xfrm>
          <a:off x="184150" y="1982788"/>
          <a:ext cx="87757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545" imgH="3257391" progId="Excel.Sheet.12">
                  <p:embed/>
                </p:oleObj>
              </mc:Choice>
              <mc:Fallback>
                <p:oleObj name="Worksheet" r:id="rId3" imgW="6924545" imgH="3257391" progId="Excel.Sheet.12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10DA2926-1DD7-420E-9A21-E5348A55D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0" y="1982788"/>
                        <a:ext cx="87757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9">
            <a:extLst>
              <a:ext uri="{FF2B5EF4-FFF2-40B4-BE49-F238E27FC236}">
                <a16:creationId xmlns:a16="http://schemas.microsoft.com/office/drawing/2014/main" id="{5AA3FD50-DC52-4B06-A68C-0119B542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개발 일정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4AB5D5B-9FAF-448A-8585-0C637BFC3E3E}"/>
              </a:ext>
            </a:extLst>
          </p:cNvPr>
          <p:cNvSpPr/>
          <p:nvPr/>
        </p:nvSpPr>
        <p:spPr>
          <a:xfrm>
            <a:off x="1998482" y="2479250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2D491AE-695F-4E8E-842E-C74474D6F538}"/>
              </a:ext>
            </a:extLst>
          </p:cNvPr>
          <p:cNvSpPr/>
          <p:nvPr/>
        </p:nvSpPr>
        <p:spPr>
          <a:xfrm>
            <a:off x="4822075" y="1400480"/>
            <a:ext cx="755300" cy="25986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3F246E-B36E-4F36-9B48-D587D523DAE9}"/>
              </a:ext>
            </a:extLst>
          </p:cNvPr>
          <p:cNvSpPr/>
          <p:nvPr/>
        </p:nvSpPr>
        <p:spPr>
          <a:xfrm>
            <a:off x="5718087" y="137727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완료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28FFDDD-1527-40B3-A328-EA5BAACEF8B3}"/>
              </a:ext>
            </a:extLst>
          </p:cNvPr>
          <p:cNvSpPr/>
          <p:nvPr/>
        </p:nvSpPr>
        <p:spPr>
          <a:xfrm>
            <a:off x="1998482" y="2876508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809B4AC-E8A3-4BB1-90FB-299F30CE76A4}"/>
              </a:ext>
            </a:extLst>
          </p:cNvPr>
          <p:cNvSpPr/>
          <p:nvPr/>
        </p:nvSpPr>
        <p:spPr>
          <a:xfrm>
            <a:off x="1998482" y="3261605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A3294F8-682A-43FD-8C88-D72E9663BA46}"/>
              </a:ext>
            </a:extLst>
          </p:cNvPr>
          <p:cNvSpPr/>
          <p:nvPr/>
        </p:nvSpPr>
        <p:spPr>
          <a:xfrm>
            <a:off x="1998482" y="3633179"/>
            <a:ext cx="2573518" cy="1880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E51096B-BF5F-4C63-B3A9-9983E553689B}"/>
              </a:ext>
            </a:extLst>
          </p:cNvPr>
          <p:cNvSpPr/>
          <p:nvPr/>
        </p:nvSpPr>
        <p:spPr>
          <a:xfrm>
            <a:off x="2021444" y="4802817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F3C836C-284F-41DD-A71E-D01A40B96D1B}"/>
              </a:ext>
            </a:extLst>
          </p:cNvPr>
          <p:cNvSpPr/>
          <p:nvPr/>
        </p:nvSpPr>
        <p:spPr>
          <a:xfrm>
            <a:off x="3731362" y="4417652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528059A-2A60-4F68-A85E-DDE0DAB2CB20}"/>
              </a:ext>
            </a:extLst>
          </p:cNvPr>
          <p:cNvSpPr/>
          <p:nvPr/>
        </p:nvSpPr>
        <p:spPr>
          <a:xfrm>
            <a:off x="3731362" y="5165423"/>
            <a:ext cx="2157162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3007C02-EEC4-4AE7-9462-67C9BFAA0BEB}"/>
              </a:ext>
            </a:extLst>
          </p:cNvPr>
          <p:cNvSpPr/>
          <p:nvPr/>
        </p:nvSpPr>
        <p:spPr>
          <a:xfrm>
            <a:off x="4586321" y="5533326"/>
            <a:ext cx="1302203" cy="20883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08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chemeClr val="tx2"/>
                </a:solidFill>
              </a:rPr>
              <a:t>데모시연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8C005-58F5-47FF-AB10-B61C28F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09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참고 문헌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220AD-C4F7-42CC-A4E8-FB5D353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 dirty="0"/>
          </a:p>
          <a:p>
            <a:r>
              <a:rPr lang="en-US" altLang="ko-KR" sz="1000" err="1">
                <a:latin typeface="맑은 고딕"/>
                <a:ea typeface="맑은 고딕"/>
              </a:rPr>
              <a:t>방패</a:t>
            </a:r>
            <a:endParaRPr lang="en-US" altLang="ko-KR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 dirty="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 dirty="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포션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솔져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 dirty="0"/>
          </a:p>
          <a:p>
            <a:r>
              <a:rPr lang="ko-KR" altLang="en-US" sz="1000" err="1">
                <a:latin typeface="맑은 고딕"/>
                <a:ea typeface="맑은 고딕"/>
              </a:rPr>
              <a:t>로켓런처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 dirty="0"/>
          </a:p>
          <a:p>
            <a:r>
              <a:rPr lang="en-US" altLang="ko-KR" sz="1000" dirty="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</a:p>
          <a:p>
            <a:r>
              <a:rPr lang="ko-KR" altLang="en-US" sz="1000" dirty="0" err="1">
                <a:latin typeface="맑은 고딕"/>
                <a:ea typeface="맑은 고딕"/>
              </a:rPr>
              <a:t>트렐로</a:t>
            </a:r>
          </a:p>
          <a:p>
            <a:r>
              <a:rPr lang="en-US" sz="1000" dirty="0">
                <a:latin typeface="맑은 고딕"/>
                <a:ea typeface="맑은 고딕"/>
                <a:hlinkClick r:id="rId13"/>
              </a:rPr>
              <a:t>https://blog.naver.com/bbiruman/221251075998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CF5DD9-0B17-4717-9588-71410EE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613" y="4751033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911703-11C8-455E-87F7-B375C04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개요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조작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기술요소와 중점연구 분야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구성원 역할 분담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개발내용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문제점 및 보완책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5452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07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향후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FC261-849E-4CA6-914B-1437DC3B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26" name="순서도: 논리합 25">
            <a:extLst>
              <a:ext uri="{FF2B5EF4-FFF2-40B4-BE49-F238E27FC236}">
                <a16:creationId xmlns:a16="http://schemas.microsoft.com/office/drawing/2014/main" id="{D50C32B7-8ABB-4B18-8231-C07492FBA6ED}"/>
              </a:ext>
            </a:extLst>
          </p:cNvPr>
          <p:cNvSpPr/>
          <p:nvPr/>
        </p:nvSpPr>
        <p:spPr>
          <a:xfrm>
            <a:off x="5651500" y="5967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59229-156C-46E4-A4A7-B194207449A5}"/>
              </a:ext>
            </a:extLst>
          </p:cNvPr>
          <p:cNvSpPr txBox="1"/>
          <p:nvPr/>
        </p:nvSpPr>
        <p:spPr>
          <a:xfrm>
            <a:off x="6075594" y="5889887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08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좀비를 학살하고 생존하라</a:t>
            </a:r>
            <a:r>
              <a:rPr lang="en-US" altLang="ko-KR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38874-74A5-45C8-937D-0A2625D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291136-51C9-4473-A8AD-68165AAF6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1" y="1801962"/>
            <a:ext cx="6807018" cy="2831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900113" y="4496284"/>
            <a:ext cx="7561263" cy="195690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무덤에서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최대한 오래 살아남으며 목표 수만큼의 좀비를 죽임</a:t>
            </a:r>
            <a:endParaRPr lang="en-US" alt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Clear </a:t>
            </a:r>
            <a:r>
              <a:rPr lang="ko-KR" altLang="en-US" dirty="0">
                <a:ea typeface="맑은 고딕"/>
              </a:rPr>
              <a:t>: 제한 시간 안에 목표 수만큼의 좀비 죽이기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&amp; </a:t>
            </a:r>
            <a:r>
              <a:rPr lang="ko-KR" altLang="en-US" dirty="0">
                <a:ea typeface="맑은 고딕"/>
              </a:rPr>
              <a:t>모든 무덤 파괴</a:t>
            </a:r>
          </a:p>
          <a:p>
            <a:pPr algn="ctr">
              <a:defRPr/>
            </a:pPr>
            <a:r>
              <a:rPr lang="en-US" altLang="ko-KR" dirty="0" err="1">
                <a:latin typeface="Malgun Gothic"/>
                <a:ea typeface="+mn-lt"/>
              </a:rPr>
              <a:t>GameOver</a:t>
            </a:r>
            <a:r>
              <a:rPr lang="en-US" altLang="ko-KR" dirty="0">
                <a:latin typeface="Malgun Gothic"/>
                <a:ea typeface="+mn-lt"/>
              </a:rPr>
              <a:t> :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팀원이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전부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죽거나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제한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시간</a:t>
            </a:r>
            <a:r>
              <a:rPr lang="en-US" altLang="ko-KR" dirty="0">
                <a:latin typeface="Malgun Gothic"/>
                <a:ea typeface="맑은 고딕"/>
              </a:rPr>
              <a:t>(3분) </a:t>
            </a:r>
            <a:r>
              <a:rPr lang="en-US" altLang="ko-KR" dirty="0" err="1">
                <a:latin typeface="Malgun Gothic"/>
                <a:ea typeface="맑은 고딕"/>
              </a:rPr>
              <a:t>초과될</a:t>
            </a:r>
            <a:r>
              <a:rPr lang="en-US" altLang="ko-KR" dirty="0">
                <a:latin typeface="Malgun Gothic"/>
                <a:ea typeface="맑은 고딕"/>
              </a:rPr>
              <a:t> 시 </a:t>
            </a:r>
            <a:r>
              <a:rPr lang="ko-KR" altLang="en-US" dirty="0">
                <a:latin typeface="Malgun Gothic"/>
                <a:ea typeface="맑은 고딕"/>
              </a:rPr>
              <a:t>게임 오버</a:t>
            </a:r>
            <a:endParaRPr lang="en-US" altLang="ko-KR" dirty="0">
              <a:latin typeface="Malgun Gothic"/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9ED59B-2216-49BE-8790-26D838D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0C4DDE-4A59-4315-94B5-86839264CFF9}"/>
              </a:ext>
            </a:extLst>
          </p:cNvPr>
          <p:cNvGrpSpPr/>
          <p:nvPr/>
        </p:nvGrpSpPr>
        <p:grpSpPr>
          <a:xfrm>
            <a:off x="1124088" y="2630374"/>
            <a:ext cx="867589" cy="980944"/>
            <a:chOff x="1124088" y="2630374"/>
            <a:chExt cx="867589" cy="9809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B7F043-CBA8-44BD-8673-9848DD95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06EC91-7035-4C1E-8F90-6FE83DCD4355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12DDF9-4F6F-49BF-817F-61665FB457E4}"/>
              </a:ext>
            </a:extLst>
          </p:cNvPr>
          <p:cNvGrpSpPr/>
          <p:nvPr/>
        </p:nvGrpSpPr>
        <p:grpSpPr>
          <a:xfrm>
            <a:off x="2840811" y="1437482"/>
            <a:ext cx="867589" cy="980944"/>
            <a:chOff x="1124088" y="2630374"/>
            <a:chExt cx="867589" cy="98094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EBA9DBB-F57A-49D0-BDFD-4CABCD57C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A2A119-47CF-420E-A928-4E06B1E5258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775E09-2E03-4DB0-A250-22F397399051}"/>
              </a:ext>
            </a:extLst>
          </p:cNvPr>
          <p:cNvGrpSpPr/>
          <p:nvPr/>
        </p:nvGrpSpPr>
        <p:grpSpPr>
          <a:xfrm flipH="1">
            <a:off x="5193423" y="1460969"/>
            <a:ext cx="840617" cy="980944"/>
            <a:chOff x="1124088" y="2630374"/>
            <a:chExt cx="867589" cy="98094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24E44BD-7013-4C5A-8273-AE77C3D2F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F412F8-426E-4E82-945C-651140953CCA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25C772-02FA-4C4E-96B5-0A832D07F5BA}"/>
              </a:ext>
            </a:extLst>
          </p:cNvPr>
          <p:cNvGrpSpPr/>
          <p:nvPr/>
        </p:nvGrpSpPr>
        <p:grpSpPr>
          <a:xfrm flipH="1">
            <a:off x="6974135" y="2630374"/>
            <a:ext cx="840617" cy="980944"/>
            <a:chOff x="1124088" y="2630374"/>
            <a:chExt cx="867589" cy="98094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EE76EE-A910-45DA-84FC-8F9954A11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9CB9B4-3008-4D09-AB2B-39D039E98DD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조작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회피</a:t>
            </a: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95030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캐릭터 특수 스킬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구현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AE2C4C-D585-4808-A25D-E28C9DC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기술요소와 중점연구 분야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495173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구성원 역할 분담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클라이언트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서버 동기화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서버프레임 워크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1600" dirty="0"/>
              <a:t>5. </a:t>
            </a:r>
            <a:r>
              <a:rPr lang="ko-KR" altLang="en-US" sz="1600" dirty="0"/>
              <a:t>애니메이션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스키닝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애니메이션 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스키닝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프레임 워크 제작</a:t>
            </a: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좀비 </a:t>
            </a:r>
            <a:r>
              <a:rPr lang="ko-KR" altLang="en-US" sz="1600" dirty="0" err="1">
                <a:ea typeface="맑은 고딕"/>
              </a:rPr>
              <a:t>비헤이비어</a:t>
            </a:r>
            <a:r>
              <a:rPr lang="ko-KR" altLang="en-US" sz="1600" dirty="0">
                <a:ea typeface="맑은 고딕"/>
              </a:rPr>
              <a:t> 트리 구현</a:t>
            </a:r>
            <a:endParaRPr lang="en-US" altLang="ko-KR" sz="1600" dirty="0">
              <a:ea typeface="맑은 고딕"/>
            </a:endParaRPr>
          </a:p>
          <a:p>
            <a:pPr>
              <a:defRPr/>
            </a:pPr>
            <a:endParaRPr lang="en-US" altLang="ko-KR" sz="1600" dirty="0">
              <a:ea typeface="맑은 고딕"/>
            </a:endParaRPr>
          </a:p>
          <a:p>
            <a:pPr>
              <a:defRPr/>
            </a:pPr>
            <a:r>
              <a:rPr lang="en-US" altLang="ko-KR" sz="1600" dirty="0">
                <a:ea typeface="맑은 고딕"/>
              </a:rPr>
              <a:t>4.   </a:t>
            </a:r>
            <a:r>
              <a:rPr lang="ko-KR" altLang="en-US" sz="1600" dirty="0">
                <a:ea typeface="맑은 고딕"/>
              </a:rPr>
              <a:t>그림자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총알 이펙트 구현 </a:t>
            </a:r>
            <a:r>
              <a:rPr lang="en-US" altLang="ko-KR" sz="1600" dirty="0">
                <a:ea typeface="맑은 고딕"/>
              </a:rPr>
              <a:t>– </a:t>
            </a:r>
            <a:r>
              <a:rPr lang="ko-KR" altLang="en-US" sz="1600" dirty="0" err="1">
                <a:ea typeface="맑은 고딕"/>
              </a:rPr>
              <a:t>파티클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보스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BF81D-48E5-48F1-AC3F-F3ABF76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188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게임 프레임 워크</a:t>
            </a:r>
            <a:r>
              <a:rPr lang="en-US" altLang="ko-KR" sz="1800" b="1" dirty="0">
                <a:solidFill>
                  <a:schemeClr val="bg1"/>
                </a:solidFill>
              </a:rPr>
              <a:t>, UI</a:t>
            </a:r>
            <a:r>
              <a:rPr lang="ko-KR" altLang="en-US" sz="1800" b="1" dirty="0">
                <a:solidFill>
                  <a:schemeClr val="bg1"/>
                </a:solidFill>
              </a:rPr>
              <a:t> 구현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E13BD-64E4-40D5-80C5-B7595293A5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6" y="1936681"/>
            <a:ext cx="3957135" cy="31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1B3B0-A8FC-483B-9E3D-04F8973A4E7D}"/>
              </a:ext>
            </a:extLst>
          </p:cNvPr>
          <p:cNvSpPr/>
          <p:nvPr/>
        </p:nvSpPr>
        <p:spPr>
          <a:xfrm>
            <a:off x="862013" y="5291692"/>
            <a:ext cx="7561262" cy="10757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씬 매니저와 게임 매니저를 통한 </a:t>
            </a:r>
            <a:r>
              <a:rPr lang="ko-KR" altLang="en-US" dirty="0" err="1">
                <a:ea typeface="맑은 고딕"/>
              </a:rPr>
              <a:t>씬의</a:t>
            </a:r>
            <a:r>
              <a:rPr lang="ko-KR" altLang="en-US" dirty="0">
                <a:ea typeface="맑은 고딕"/>
              </a:rPr>
              <a:t> 상태 전환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플레이어 상태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진행을 도와줄 </a:t>
            </a:r>
            <a:r>
              <a:rPr lang="en-US" altLang="ko-KR" dirty="0">
                <a:ea typeface="맑은 고딕"/>
              </a:rPr>
              <a:t>UI </a:t>
            </a:r>
            <a:r>
              <a:rPr lang="ko-KR" altLang="en-US" dirty="0">
                <a:ea typeface="맑은 고딕"/>
              </a:rPr>
              <a:t>구현</a:t>
            </a:r>
          </a:p>
        </p:txBody>
      </p: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88EBE63-7C8B-44C5-AE2C-284683392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7310"/>
            <a:ext cx="4225032" cy="318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6234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애니메이션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</a:rPr>
              <a:t>비헤이비어</a:t>
            </a:r>
            <a:r>
              <a:rPr lang="ko-KR" altLang="en-US" sz="1800" b="1" dirty="0">
                <a:solidFill>
                  <a:schemeClr val="bg1"/>
                </a:solidFill>
              </a:rPr>
              <a:t> 트리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충돌 처리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오브젝트 </a:t>
            </a:r>
            <a:r>
              <a:rPr lang="ko-KR" altLang="en-US" sz="1800" b="1" dirty="0" err="1">
                <a:solidFill>
                  <a:schemeClr val="bg1"/>
                </a:solidFill>
              </a:rPr>
              <a:t>풀링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F09F7C-C4A6-4260-8964-8F1D9B0E2C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7210"/>
            <a:ext cx="6780767" cy="357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D374F5-6704-41C4-A036-68AFF95AC3D7}"/>
              </a:ext>
            </a:extLst>
          </p:cNvPr>
          <p:cNvSpPr/>
          <p:nvPr/>
        </p:nvSpPr>
        <p:spPr>
          <a:xfrm>
            <a:off x="862013" y="5291692"/>
            <a:ext cx="7561262" cy="1331177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좀비의 행동을 결정하는 </a:t>
            </a:r>
            <a:r>
              <a:rPr lang="ko-KR" altLang="en-US" dirty="0" err="1">
                <a:ea typeface="맑은 고딕"/>
              </a:rPr>
              <a:t>비헤이비어</a:t>
            </a:r>
            <a:r>
              <a:rPr lang="ko-KR" altLang="en-US" dirty="0">
                <a:ea typeface="맑은 고딕"/>
              </a:rPr>
              <a:t> 트리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공격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죽음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달리기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구르기와 같은 애니메이션 적용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오브젝트들 간 충돌 처리 적용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2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878E01F303B8478CEB75E5AED0817A" ma:contentTypeVersion="7" ma:contentTypeDescription="새 문서를 만듭니다." ma:contentTypeScope="" ma:versionID="fbeb5efc454f6e0af3a24ee52947e549">
  <xsd:schema xmlns:xsd="http://www.w3.org/2001/XMLSchema" xmlns:xs="http://www.w3.org/2001/XMLSchema" xmlns:p="http://schemas.microsoft.com/office/2006/metadata/properties" xmlns:ns3="04409646-2f61-4cf4-aae7-4c1eb1a4b130" targetNamespace="http://schemas.microsoft.com/office/2006/metadata/properties" ma:root="true" ma:fieldsID="651a2fbc7edf91fa3c3035f14f1ecf22" ns3:_="">
    <xsd:import namespace="04409646-2f61-4cf4-aae7-4c1eb1a4b1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09646-2f61-4cf4-aae7-4c1eb1a4b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3154A7-F743-4D57-A5EF-E26FDFD37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09646-2f61-4cf4-aae7-4c1eb1a4b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89F10F-CE73-4AEC-ADEF-12951F88791D}">
  <ds:schemaRefs>
    <ds:schemaRef ds:uri="http://purl.org/dc/elements/1.1/"/>
    <ds:schemaRef ds:uri="http://purl.org/dc/dcmitype/"/>
    <ds:schemaRef ds:uri="http://schemas.openxmlformats.org/package/2006/metadata/core-properties"/>
    <ds:schemaRef ds:uri="04409646-2f61-4cf4-aae7-4c1eb1a4b13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1089</Words>
  <Application>Microsoft Office PowerPoint</Application>
  <PresentationFormat>화면 슬라이드 쇼(4:3)</PresentationFormat>
  <Paragraphs>241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Malgun Gothic</vt:lpstr>
      <vt:lpstr>Malgun Gothic</vt:lpstr>
      <vt:lpstr>Arial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355</cp:revision>
  <dcterms:created xsi:type="dcterms:W3CDTF">2017-03-28T04:45:29Z</dcterms:created>
  <dcterms:modified xsi:type="dcterms:W3CDTF">2021-05-15T03:15:01Z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0x010100AB878E01F303B8478CEB75E5AED0817A</vt:lpwstr>
  </property>
</Properties>
</file>