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2"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5143500" type="screen16x9"/>
  <p:notesSz cx="6858000" cy="9144000"/>
  <p:embeddedFontLst>
    <p:embeddedFont>
      <p:font typeface="Play" panose="020B0604020202020204" charset="0"/>
      <p:regular r:id="rId18"/>
      <p:bold r:id="rId19"/>
    </p:embeddedFont>
    <p:embeddedFont>
      <p:font typeface="Poppins ExtraBold" panose="00000900000000000000" pitchFamily="2" charset="0"/>
      <p:bold r:id="rId20"/>
      <p:boldItalic r:id="rId21"/>
    </p:embeddedFont>
    <p:embeddedFont>
      <p:font typeface="Trebuchet MS" panose="020B0603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082d4dfb36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082d4dfb36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82d4dfb36_2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2" name="Google Shape;192;g2082d4dfb36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082d4dfb36_2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9" name="Google Shape;199;g2082d4dfb36_2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82d4dfb36_2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2082d4dfb36_2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082d4dfb36_2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2082d4dfb36_2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082d4dfb36_2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g2082d4dfb36_2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082d4dfb36_2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2082d4dfb36_2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082d4dfb36_2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2082d4dfb36_2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082d4dfb36_2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2082d4dfb36_2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082d4dfb36_2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2082d4dfb36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082d4dfb36_2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g2082d4dfb36_2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082d4dfb36_2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2082d4dfb36_2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082d4dfb36_2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2082d4dfb36_2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082d4dfb36_2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5" name="Google Shape;185;g2082d4dfb36_2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182138"/>
            <a:ext cx="6726063" cy="206957"/>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3182884"/>
            <a:ext cx="2307831" cy="207705"/>
          </a:xfrm>
          <a:prstGeom prst="rect">
            <a:avLst/>
          </a:prstGeom>
        </p:spPr>
      </p:pic>
      <p:sp>
        <p:nvSpPr>
          <p:cNvPr id="9" name="Rectangle 8"/>
          <p:cNvSpPr/>
          <p:nvPr/>
        </p:nvSpPr>
        <p:spPr bwMode="ltGray">
          <a:xfrm>
            <a:off x="0" y="1942559"/>
            <a:ext cx="6726064" cy="12452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1942559"/>
            <a:ext cx="2307832" cy="12452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1" y="2050282"/>
            <a:ext cx="6108101" cy="1029803"/>
          </a:xfrm>
        </p:spPr>
        <p:txBody>
          <a:bodyPr anchor="b">
            <a:noAutofit/>
          </a:bodyPr>
          <a:lstStyle>
            <a:lvl1pPr algn="r">
              <a:defRPr sz="4050"/>
            </a:lvl1pPr>
          </a:lstStyle>
          <a:p>
            <a:r>
              <a:rPr lang="en-US"/>
              <a:t>Click to edit Master title style</a:t>
            </a:r>
            <a:endParaRPr lang="en-US" dirty="0"/>
          </a:p>
        </p:txBody>
      </p:sp>
      <p:sp>
        <p:nvSpPr>
          <p:cNvPr id="3" name="Subtitle 2"/>
          <p:cNvSpPr>
            <a:spLocks noGrp="1"/>
          </p:cNvSpPr>
          <p:nvPr>
            <p:ph type="subTitle" idx="1"/>
          </p:nvPr>
        </p:nvSpPr>
        <p:spPr>
          <a:xfrm>
            <a:off x="510241" y="3295530"/>
            <a:ext cx="6108101" cy="838265"/>
          </a:xfrm>
        </p:spPr>
        <p:txBody>
          <a:bodyPr>
            <a:normAutofit/>
          </a:bodyPr>
          <a:lstStyle>
            <a:lvl1pPr marL="0" indent="0" algn="r">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6941510" y="2062753"/>
            <a:ext cx="878916" cy="1017332"/>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0457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7" name="Rectangle 16"/>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9870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065180"/>
            <a:ext cx="7828359" cy="240873"/>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68" y="3065926"/>
            <a:ext cx="1202248" cy="108203"/>
          </a:xfrm>
          <a:prstGeom prst="rect">
            <a:avLst/>
          </a:prstGeom>
        </p:spPr>
      </p:pic>
      <p:sp>
        <p:nvSpPr>
          <p:cNvPr id="9" name="Rectangle 8"/>
          <p:cNvSpPr/>
          <p:nvPr/>
        </p:nvSpPr>
        <p:spPr bwMode="ltGray">
          <a:xfrm>
            <a:off x="-2" y="20447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69" y="20447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152421"/>
            <a:ext cx="7210395" cy="818091"/>
          </a:xfrm>
        </p:spPr>
        <p:txBody>
          <a:bodyPr anchor="ctr">
            <a:normAutofit/>
          </a:bodyPr>
          <a:lstStyle>
            <a:lvl1pPr algn="r">
              <a:defRPr sz="2700"/>
            </a:lvl1pPr>
          </a:lstStyle>
          <a:p>
            <a:r>
              <a:rPr lang="en-US"/>
              <a:t>Click to edit Master title style</a:t>
            </a:r>
            <a:endParaRPr lang="en-US" dirty="0"/>
          </a:p>
        </p:txBody>
      </p:sp>
      <p:sp>
        <p:nvSpPr>
          <p:cNvPr id="3" name="Text Placeholder 2"/>
          <p:cNvSpPr>
            <a:spLocks noGrp="1"/>
          </p:cNvSpPr>
          <p:nvPr>
            <p:ph type="body" idx="1"/>
          </p:nvPr>
        </p:nvSpPr>
        <p:spPr>
          <a:xfrm>
            <a:off x="510242" y="3174129"/>
            <a:ext cx="7210395" cy="1278013"/>
          </a:xfrm>
        </p:spPr>
        <p:txBody>
          <a:bodyPr>
            <a:normAutofit/>
          </a:bodyPr>
          <a:lstStyle>
            <a:lvl1pPr marL="0" indent="0" algn="r">
              <a:buNone/>
              <a:defRPr sz="15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8047092" y="2152422"/>
            <a:ext cx="865613" cy="818092"/>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81078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0240" y="1752655"/>
            <a:ext cx="3523769" cy="269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5592" y="1752655"/>
            <a:ext cx="3525044" cy="269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89785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2" name="Rectangle 11"/>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564922"/>
            <a:ext cx="7210397" cy="8107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79763" y="1752655"/>
            <a:ext cx="3354245" cy="51985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0242" y="2272507"/>
            <a:ext cx="3523766" cy="21796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65116" y="1752655"/>
            <a:ext cx="3355521" cy="51905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195593" y="2272507"/>
            <a:ext cx="3525044" cy="21796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9673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8" name="Rectangle 7"/>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790049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6" name="Rectangle 5"/>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53174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564920"/>
            <a:ext cx="7210394" cy="810705"/>
          </a:xfrm>
        </p:spPr>
        <p:txBody>
          <a:bodyPr anchor="ct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a:xfrm>
            <a:off x="3514385" y="1752655"/>
            <a:ext cx="4206252" cy="2699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0241" y="1752654"/>
            <a:ext cx="2842559" cy="2699488"/>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25556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564921"/>
            <a:ext cx="7210393" cy="810704"/>
          </a:xfrm>
        </p:spPr>
        <p:txBody>
          <a:bodyPr anchor="ctr">
            <a:normAutofit/>
          </a:bodyPr>
          <a:lstStyle>
            <a:lvl1pPr>
              <a:defRPr sz="27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51250" y="1752656"/>
            <a:ext cx="4069387" cy="2699484"/>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0242" y="1752655"/>
            <a:ext cx="2907192" cy="269948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17283275"/>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0" name="Rectangle 9"/>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3533713"/>
            <a:ext cx="7210394" cy="339788"/>
          </a:xfrm>
        </p:spPr>
        <p:txBody>
          <a:bodyPr anchor="b">
            <a:normAutofit/>
          </a:bodyPr>
          <a:lstStyle>
            <a:lvl1pPr>
              <a:defRPr sz="1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0242" y="457198"/>
            <a:ext cx="7210394" cy="2692181"/>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0239" y="3877188"/>
            <a:ext cx="7210397" cy="46722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47092" y="3533482"/>
            <a:ext cx="865613" cy="818092"/>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60301777"/>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0" name="Rectangle 9"/>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457198"/>
            <a:ext cx="7210394" cy="2694563"/>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0242" y="3533712"/>
            <a:ext cx="7210394" cy="818092"/>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47092" y="3533712"/>
            <a:ext cx="865613" cy="818092"/>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18370231"/>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4" name="Rectangle 13"/>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457199"/>
            <a:ext cx="6539158" cy="2277046"/>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051717" y="2740034"/>
            <a:ext cx="611743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510242" y="3533712"/>
            <a:ext cx="7210394" cy="81809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47092" y="3532444"/>
            <a:ext cx="865613" cy="818092"/>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6" name="TextBox 15"/>
          <p:cNvSpPr txBox="1"/>
          <p:nvPr/>
        </p:nvSpPr>
        <p:spPr>
          <a:xfrm>
            <a:off x="437679" y="56108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5400" dirty="0">
                <a:solidFill>
                  <a:schemeClr val="tx1"/>
                </a:solidFill>
                <a:effectLst/>
              </a:rPr>
              <a:t>“</a:t>
            </a:r>
          </a:p>
        </p:txBody>
      </p:sp>
      <p:sp>
        <p:nvSpPr>
          <p:cNvPr id="17" name="TextBox 16"/>
          <p:cNvSpPr txBox="1"/>
          <p:nvPr/>
        </p:nvSpPr>
        <p:spPr>
          <a:xfrm>
            <a:off x="7247107" y="227514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5400" dirty="0">
                <a:solidFill>
                  <a:schemeClr val="tx1"/>
                </a:solidFill>
                <a:effectLst/>
              </a:rPr>
              <a:t>”</a:t>
            </a:r>
          </a:p>
        </p:txBody>
      </p:sp>
    </p:spTree>
    <p:extLst>
      <p:ext uri="{BB962C8B-B14F-4D97-AF65-F5344CB8AC3E}">
        <p14:creationId xmlns:p14="http://schemas.microsoft.com/office/powerpoint/2010/main" val="1426627426"/>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1" name="Rectangle 10"/>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39" y="3533712"/>
            <a:ext cx="7210397" cy="441401"/>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0240" y="3975112"/>
            <a:ext cx="7210397" cy="376691"/>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47092" y="3532444"/>
            <a:ext cx="865613" cy="818092"/>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407206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6" name="Rectangle 15"/>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564921"/>
            <a:ext cx="7218720" cy="810704"/>
          </a:xfrm>
        </p:spPr>
        <p:txBody>
          <a:bodyPr/>
          <a:lstStyle/>
          <a:p>
            <a:r>
              <a:rPr lang="en-US"/>
              <a:t>Click to edit Master title style</a:t>
            </a:r>
            <a:endParaRPr lang="en-US" dirty="0"/>
          </a:p>
        </p:txBody>
      </p:sp>
      <p:sp>
        <p:nvSpPr>
          <p:cNvPr id="7" name="Text Placeholder 2"/>
          <p:cNvSpPr>
            <a:spLocks noGrp="1"/>
          </p:cNvSpPr>
          <p:nvPr>
            <p:ph type="body" idx="1"/>
          </p:nvPr>
        </p:nvSpPr>
        <p:spPr>
          <a:xfrm>
            <a:off x="495709" y="1752655"/>
            <a:ext cx="2302526"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0241" y="2267005"/>
            <a:ext cx="2287277"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2967019" y="1752655"/>
            <a:ext cx="2297430"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2959103" y="2267005"/>
            <a:ext cx="2297430"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418117" y="1752655"/>
            <a:ext cx="230251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418117" y="2267005"/>
            <a:ext cx="2302519"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7983855"/>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7" name="Rectangle 16"/>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564921"/>
            <a:ext cx="7210395" cy="810704"/>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0239" y="3223127"/>
            <a:ext cx="228727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0239" y="1752655"/>
            <a:ext cx="228727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0239" y="3655324"/>
            <a:ext cx="2287279"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2959103" y="3223127"/>
            <a:ext cx="2297430"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2959103" y="1752655"/>
            <a:ext cx="2297430"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2958088" y="3655323"/>
            <a:ext cx="2300473"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423009" y="3223127"/>
            <a:ext cx="229762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423008" y="1752655"/>
            <a:ext cx="229762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422915" y="3655321"/>
            <a:ext cx="2300672"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05377463"/>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9" name="Rectangle 8"/>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07807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6087155" y="1402046"/>
            <a:ext cx="3830241"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401152" y="4029302"/>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3" y="457198"/>
            <a:ext cx="805352" cy="32653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457198"/>
            <a:ext cx="6652503" cy="39949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105344" y="4452141"/>
            <a:ext cx="2057400" cy="273844"/>
          </a:xfrm>
        </p:spPr>
        <p:txBody>
          <a:bodyPr/>
          <a:lstStyle/>
          <a:p>
            <a:endParaRPr lang="en-IN"/>
          </a:p>
        </p:txBody>
      </p:sp>
      <p:sp>
        <p:nvSpPr>
          <p:cNvPr id="5" name="Footer Placeholder 4"/>
          <p:cNvSpPr>
            <a:spLocks noGrp="1"/>
          </p:cNvSpPr>
          <p:nvPr>
            <p:ph type="ftr" sz="quarter" idx="11"/>
          </p:nvPr>
        </p:nvSpPr>
        <p:spPr>
          <a:xfrm>
            <a:off x="510241" y="4452141"/>
            <a:ext cx="4595104" cy="273844"/>
          </a:xfrm>
        </p:spPr>
        <p:txBody>
          <a:bodyPr/>
          <a:lstStyle/>
          <a:p>
            <a:endParaRPr lang="en-IN"/>
          </a:p>
        </p:txBody>
      </p:sp>
      <p:sp>
        <p:nvSpPr>
          <p:cNvPr id="6" name="Slide Number Placeholder 5"/>
          <p:cNvSpPr>
            <a:spLocks noGrp="1"/>
          </p:cNvSpPr>
          <p:nvPr>
            <p:ph type="sldNum" sz="quarter" idx="12"/>
          </p:nvPr>
        </p:nvSpPr>
        <p:spPr>
          <a:xfrm>
            <a:off x="7573163" y="4048975"/>
            <a:ext cx="865613" cy="818092"/>
          </a:xfrm>
        </p:spPr>
        <p:txBody>
          <a:bodyPr anchor="t"/>
          <a:lstStyle>
            <a:lvl1pPr algn="ctr">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70202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510241" y="564921"/>
            <a:ext cx="7210396" cy="8107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0241" y="1752655"/>
            <a:ext cx="7210396" cy="26994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3236" y="4452141"/>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9D6E9DEC-419B-4CC5-A080-3B06BD5A8291}" type="datetimeFigureOut">
              <a:rPr lang="en-US" dirty="0"/>
              <a:t>1/16/2025</a:t>
            </a:fld>
            <a:endParaRPr lang="en-US" dirty="0"/>
          </a:p>
        </p:txBody>
      </p:sp>
      <p:sp>
        <p:nvSpPr>
          <p:cNvPr id="5" name="Footer Placeholder 4"/>
          <p:cNvSpPr>
            <a:spLocks noGrp="1"/>
          </p:cNvSpPr>
          <p:nvPr>
            <p:ph type="ftr" sz="quarter" idx="3"/>
          </p:nvPr>
        </p:nvSpPr>
        <p:spPr>
          <a:xfrm>
            <a:off x="510241" y="4452141"/>
            <a:ext cx="5152995"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2" y="564921"/>
            <a:ext cx="865613" cy="818092"/>
          </a:xfrm>
          <a:prstGeom prst="rect">
            <a:avLst/>
          </a:prstGeom>
        </p:spPr>
        <p:txBody>
          <a:bodyPr vert="horz" lIns="91440" tIns="45720" rIns="91440" bIns="45720" rtlCol="0" anchor="ctr"/>
          <a:lstStyle>
            <a:lvl1pPr algn="l">
              <a:defRPr sz="27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008022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685800" rtl="0" eaLnBrk="1" latinLnBrk="0" hangingPunct="1">
        <a:lnSpc>
          <a:spcPct val="90000"/>
        </a:lnSpc>
        <a:spcBef>
          <a:spcPct val="0"/>
        </a:spcBef>
        <a:buNone/>
        <a:defRPr sz="27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s://docs.google.com/spreadsheets/d/1u3zbmBs-y9jJtpebgCv0ptNFM3GkCkwFM7_TjbUVH8g/edit?usp=sharing" TargetMode="External"/><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a:off x="-562761" y="1067672"/>
            <a:ext cx="7058680" cy="3008156"/>
          </a:xfrm>
          <a:custGeom>
            <a:avLst/>
            <a:gdLst/>
            <a:ahLst/>
            <a:cxnLst/>
            <a:rect l="l" t="t" r="r" b="b"/>
            <a:pathLst>
              <a:path w="1779497" h="758358" extrusionOk="0">
                <a:moveTo>
                  <a:pt x="1655036" y="758358"/>
                </a:moveTo>
                <a:lnTo>
                  <a:pt x="124460" y="758358"/>
                </a:lnTo>
                <a:cubicBezTo>
                  <a:pt x="55880" y="758358"/>
                  <a:pt x="0" y="702478"/>
                  <a:pt x="0" y="633898"/>
                </a:cubicBezTo>
                <a:lnTo>
                  <a:pt x="0" y="124460"/>
                </a:lnTo>
                <a:cubicBezTo>
                  <a:pt x="0" y="55880"/>
                  <a:pt x="55880" y="0"/>
                  <a:pt x="124460" y="0"/>
                </a:cubicBezTo>
                <a:lnTo>
                  <a:pt x="1655037" y="0"/>
                </a:lnTo>
                <a:cubicBezTo>
                  <a:pt x="1723616" y="0"/>
                  <a:pt x="1779497" y="55880"/>
                  <a:pt x="1779497" y="124460"/>
                </a:cubicBezTo>
                <a:lnTo>
                  <a:pt x="1779497" y="633898"/>
                </a:lnTo>
                <a:cubicBezTo>
                  <a:pt x="1779497" y="702478"/>
                  <a:pt x="1723616" y="758358"/>
                  <a:pt x="1655037" y="758358"/>
                </a:cubicBezTo>
                <a:close/>
              </a:path>
            </a:pathLst>
          </a:custGeom>
          <a:solidFill>
            <a:srgbClr val="FF0000"/>
          </a:solid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30" name="Google Shape;130;p25"/>
          <p:cNvSpPr txBox="1"/>
          <p:nvPr/>
        </p:nvSpPr>
        <p:spPr>
          <a:xfrm>
            <a:off x="703879" y="1874317"/>
            <a:ext cx="4525396" cy="861774"/>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000" b="1" dirty="0">
                <a:solidFill>
                  <a:schemeClr val="tx1"/>
                </a:solidFill>
              </a:rPr>
              <a:t>Search Engine </a:t>
            </a:r>
            <a:r>
              <a:rPr lang="en-US" sz="2000" b="1" dirty="0" err="1">
                <a:solidFill>
                  <a:schemeClr val="tx1"/>
                </a:solidFill>
              </a:rPr>
              <a:t>Optimisation</a:t>
            </a:r>
            <a:r>
              <a:rPr lang="en-US" sz="2000" b="1" dirty="0">
                <a:solidFill>
                  <a:schemeClr val="tx1"/>
                </a:solidFill>
              </a:rPr>
              <a:t> Strategy for </a:t>
            </a:r>
            <a:r>
              <a:rPr lang="en-US" sz="2000" b="1" dirty="0" err="1">
                <a:solidFill>
                  <a:schemeClr val="tx1"/>
                </a:solidFill>
              </a:rPr>
              <a:t>flinkIt</a:t>
            </a:r>
            <a:endParaRPr lang="en-IN" sz="2000" b="1" dirty="0">
              <a:solidFill>
                <a:schemeClr val="tx1"/>
              </a:solidFill>
            </a:endParaRPr>
          </a:p>
        </p:txBody>
      </p:sp>
      <p:sp>
        <p:nvSpPr>
          <p:cNvPr id="131" name="Google Shape;131;p25"/>
          <p:cNvSpPr txBox="1"/>
          <p:nvPr/>
        </p:nvSpPr>
        <p:spPr>
          <a:xfrm>
            <a:off x="2161068" y="2902246"/>
            <a:ext cx="1611018" cy="409343"/>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1900" b="0" i="0" u="none" strike="noStrike" cap="none" dirty="0">
                <a:solidFill>
                  <a:srgbClr val="FFFFFF"/>
                </a:solidFill>
                <a:latin typeface="Poppins ExtraBold"/>
                <a:ea typeface="Poppins ExtraBold"/>
                <a:cs typeface="Poppins ExtraBold"/>
                <a:sym typeface="Poppins ExtraBold"/>
              </a:rPr>
              <a:t>Aryan Kotak</a:t>
            </a:r>
            <a:endParaRPr lang="en-IN" sz="700" dirty="0"/>
          </a:p>
        </p:txBody>
      </p:sp>
      <p:pic>
        <p:nvPicPr>
          <p:cNvPr id="132" name="Google Shape;132;p25"/>
          <p:cNvPicPr preferRelativeResize="0"/>
          <p:nvPr/>
        </p:nvPicPr>
        <p:blipFill>
          <a:blip r:embed="rId3">
            <a:alphaModFix/>
          </a:blip>
          <a:stretch>
            <a:fillRect/>
          </a:stretch>
        </p:blipFill>
        <p:spPr>
          <a:xfrm>
            <a:off x="7591200" y="4355950"/>
            <a:ext cx="1172375" cy="4361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4"/>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5" name="Google Shape;195;p34"/>
          <p:cNvSpPr txBox="1"/>
          <p:nvPr/>
        </p:nvSpPr>
        <p:spPr>
          <a:xfrm>
            <a:off x="961274" y="281843"/>
            <a:ext cx="6771396" cy="538609"/>
          </a:xfrm>
          <a:prstGeom prst="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1" i="0" u="none" strike="noStrike" cap="none" dirty="0">
                <a:solidFill>
                  <a:schemeClr val="tx1"/>
                </a:solidFill>
                <a:latin typeface="Arial" panose="020B0604020202020204" pitchFamily="34" charset="0"/>
                <a:ea typeface="Play"/>
                <a:cs typeface="Arial" panose="020B0604020202020204" pitchFamily="34" charset="0"/>
                <a:sym typeface="Play"/>
              </a:rPr>
              <a:t>TASK 5 - COMPETITIVE ANALYSIS</a:t>
            </a:r>
            <a:endParaRPr sz="700" b="1" dirty="0">
              <a:solidFill>
                <a:schemeClr val="tx1"/>
              </a:solidFill>
              <a:latin typeface="Arial" panose="020B0604020202020204" pitchFamily="34" charset="0"/>
              <a:cs typeface="Arial" panose="020B0604020202020204" pitchFamily="34" charset="0"/>
            </a:endParaRPr>
          </a:p>
        </p:txBody>
      </p:sp>
      <p:sp>
        <p:nvSpPr>
          <p:cNvPr id="196" name="Google Shape;196;p34"/>
          <p:cNvSpPr txBox="1"/>
          <p:nvPr/>
        </p:nvSpPr>
        <p:spPr>
          <a:xfrm>
            <a:off x="392907" y="1064418"/>
            <a:ext cx="7908131" cy="3681008"/>
          </a:xfrm>
          <a:prstGeom prst="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spcFirstLastPara="1" wrap="square" lIns="0" tIns="0" rIns="0" bIns="0" anchor="t" anchorCtr="0">
            <a:spAutoFit/>
          </a:bodyPr>
          <a:lstStyle/>
          <a:p>
            <a:pPr marL="0" lvl="0" indent="0" algn="ctr" rtl="0">
              <a:lnSpc>
                <a:spcPct val="115000"/>
              </a:lnSpc>
              <a:spcBef>
                <a:spcPts val="0"/>
              </a:spcBef>
              <a:spcAft>
                <a:spcPts val="0"/>
              </a:spcAft>
              <a:buNone/>
            </a:pPr>
            <a:endParaRPr lang="en" sz="800" b="1" i="0" u="none" strike="noStrike" cap="none" dirty="0">
              <a:solidFill>
                <a:schemeClr val="tx1"/>
              </a:solidFill>
              <a:latin typeface="Arial" panose="020B0604020202020204" pitchFamily="34" charset="0"/>
              <a:ea typeface="Play"/>
              <a:cs typeface="Arial" panose="020B0604020202020204" pitchFamily="34" charset="0"/>
              <a:sym typeface="Play"/>
            </a:endParaRPr>
          </a:p>
          <a:p>
            <a:pPr marL="0" lvl="0" indent="0" algn="ctr" rtl="0">
              <a:lnSpc>
                <a:spcPct val="115000"/>
              </a:lnSpc>
              <a:spcBef>
                <a:spcPts val="0"/>
              </a:spcBef>
              <a:spcAft>
                <a:spcPts val="0"/>
              </a:spcAft>
              <a:buNone/>
            </a:pPr>
            <a:r>
              <a:rPr lang="en" sz="800" b="1" i="0" u="none" strike="noStrike" cap="none" dirty="0">
                <a:solidFill>
                  <a:schemeClr val="tx1"/>
                </a:solidFill>
                <a:latin typeface="Arial" panose="020B0604020202020204" pitchFamily="34" charset="0"/>
                <a:ea typeface="Play"/>
                <a:cs typeface="Arial" panose="020B0604020202020204" pitchFamily="34" charset="0"/>
                <a:sym typeface="Play"/>
              </a:rPr>
              <a:t>COMPETITIVE ANALYSIS</a:t>
            </a:r>
            <a:endParaRPr lang="en-IN" sz="800" b="1" dirty="0">
              <a:solidFill>
                <a:schemeClr val="tx1"/>
              </a:solidFill>
            </a:endParaRPr>
          </a:p>
          <a:p>
            <a:pPr marL="0" lvl="0" indent="0" rtl="0">
              <a:lnSpc>
                <a:spcPct val="115000"/>
              </a:lnSpc>
              <a:spcBef>
                <a:spcPts val="0"/>
              </a:spcBef>
              <a:spcAft>
                <a:spcPts val="0"/>
              </a:spcAft>
              <a:buNone/>
            </a:pPr>
            <a:r>
              <a:rPr lang="en-IN" sz="800" b="1" dirty="0">
                <a:solidFill>
                  <a:schemeClr val="tx1"/>
                </a:solidFill>
              </a:rPr>
              <a:t> Title - </a:t>
            </a:r>
            <a:r>
              <a:rPr lang="en-US" sz="800" b="1" dirty="0" err="1">
                <a:solidFill>
                  <a:schemeClr val="tx1"/>
                </a:solidFill>
              </a:rPr>
              <a:t>Blinkit</a:t>
            </a:r>
            <a:r>
              <a:rPr lang="en-US" sz="800" b="1" dirty="0">
                <a:solidFill>
                  <a:schemeClr val="tx1"/>
                </a:solidFill>
              </a:rPr>
              <a:t> - Quick Commerce | 10-Minute Grocery Delivery</a:t>
            </a:r>
          </a:p>
          <a:p>
            <a:pPr marL="0" lvl="0" indent="0" rtl="0">
              <a:lnSpc>
                <a:spcPct val="115000"/>
              </a:lnSpc>
              <a:spcBef>
                <a:spcPts val="0"/>
              </a:spcBef>
              <a:spcAft>
                <a:spcPts val="0"/>
              </a:spcAft>
              <a:buNone/>
            </a:pPr>
            <a:br>
              <a:rPr lang="en-IN" sz="800" b="1" dirty="0">
                <a:solidFill>
                  <a:schemeClr val="tx1"/>
                </a:solidFill>
              </a:rPr>
            </a:br>
            <a:r>
              <a:rPr lang="en-IN" sz="800" b="1" dirty="0">
                <a:solidFill>
                  <a:schemeClr val="tx1"/>
                </a:solidFill>
              </a:rPr>
              <a:t> Meta description - </a:t>
            </a:r>
            <a:r>
              <a:rPr lang="en-US" sz="800" b="1" dirty="0" err="1">
                <a:solidFill>
                  <a:schemeClr val="tx1"/>
                </a:solidFill>
              </a:rPr>
              <a:t>Blinkit</a:t>
            </a:r>
            <a:r>
              <a:rPr lang="en-US" sz="800" b="1" dirty="0">
                <a:solidFill>
                  <a:schemeClr val="tx1"/>
                </a:solidFill>
              </a:rPr>
              <a:t> offers 10-minute grocery delivery services across India. Shop fresh groceries, fruits, vegetables, and more from the comfort of your 	home. Available in 30+ cities.</a:t>
            </a:r>
          </a:p>
          <a:p>
            <a:pPr marL="0" lvl="0" indent="0" rtl="0">
              <a:lnSpc>
                <a:spcPct val="115000"/>
              </a:lnSpc>
              <a:spcBef>
                <a:spcPts val="0"/>
              </a:spcBef>
              <a:spcAft>
                <a:spcPts val="0"/>
              </a:spcAft>
              <a:buNone/>
            </a:pPr>
            <a:endParaRPr lang="en-IN" sz="800" b="1" dirty="0">
              <a:solidFill>
                <a:schemeClr val="tx1"/>
              </a:solidFill>
            </a:endParaRPr>
          </a:p>
          <a:p>
            <a:pPr marL="0" lvl="0" indent="0" rtl="0">
              <a:lnSpc>
                <a:spcPct val="115000"/>
              </a:lnSpc>
              <a:spcBef>
                <a:spcPts val="0"/>
              </a:spcBef>
              <a:spcAft>
                <a:spcPts val="0"/>
              </a:spcAft>
              <a:buNone/>
            </a:pPr>
            <a:r>
              <a:rPr lang="en-IN" sz="800" b="1" dirty="0">
                <a:solidFill>
                  <a:schemeClr val="tx1"/>
                </a:solidFill>
              </a:rPr>
              <a:t> Content and Keywords –  </a:t>
            </a:r>
            <a:br>
              <a:rPr lang="en-IN" sz="800" b="1" dirty="0">
                <a:solidFill>
                  <a:schemeClr val="tx1"/>
                </a:solidFill>
              </a:rPr>
            </a:br>
            <a:r>
              <a:rPr lang="en-IN" sz="800" b="1" dirty="0">
                <a:solidFill>
                  <a:schemeClr val="tx1"/>
                </a:solidFill>
              </a:rPr>
              <a:t> Primary Keywords: Quick commerce, Grocery delivery in India, Online grocery shopping</a:t>
            </a:r>
          </a:p>
          <a:p>
            <a:pPr marL="0" lvl="0" indent="0" rtl="0">
              <a:lnSpc>
                <a:spcPct val="115000"/>
              </a:lnSpc>
              <a:spcBef>
                <a:spcPts val="0"/>
              </a:spcBef>
              <a:spcAft>
                <a:spcPts val="0"/>
              </a:spcAft>
              <a:buNone/>
            </a:pPr>
            <a:r>
              <a:rPr lang="en-IN" sz="800" b="1" dirty="0">
                <a:solidFill>
                  <a:schemeClr val="tx1"/>
                </a:solidFill>
              </a:rPr>
              <a:t> Secondary Keywords: </a:t>
            </a:r>
            <a:r>
              <a:rPr lang="en-US" sz="800" b="1" dirty="0">
                <a:solidFill>
                  <a:schemeClr val="tx1"/>
                </a:solidFill>
              </a:rPr>
              <a:t>Fresh fruits and vegetables delivery, 10-minute delivery services</a:t>
            </a:r>
          </a:p>
          <a:p>
            <a:pPr marL="0" lvl="0" indent="0" rtl="0">
              <a:lnSpc>
                <a:spcPct val="115000"/>
              </a:lnSpc>
              <a:spcBef>
                <a:spcPts val="0"/>
              </a:spcBef>
              <a:spcAft>
                <a:spcPts val="0"/>
              </a:spcAft>
              <a:buNone/>
            </a:pPr>
            <a:endParaRPr lang="en-IN" sz="800" b="1" dirty="0">
              <a:solidFill>
                <a:schemeClr val="tx1"/>
              </a:solidFill>
            </a:endParaRPr>
          </a:p>
          <a:p>
            <a:pPr marL="0" lvl="0" indent="0" rtl="0">
              <a:lnSpc>
                <a:spcPct val="115000"/>
              </a:lnSpc>
              <a:spcBef>
                <a:spcPts val="0"/>
              </a:spcBef>
              <a:spcAft>
                <a:spcPts val="0"/>
              </a:spcAft>
              <a:buNone/>
            </a:pPr>
            <a:r>
              <a:rPr lang="en-IN" sz="800" b="1" dirty="0">
                <a:solidFill>
                  <a:schemeClr val="tx1"/>
                </a:solidFill>
              </a:rPr>
              <a:t> High-quality Content - </a:t>
            </a:r>
            <a:r>
              <a:rPr lang="en-US" sz="800" b="1" dirty="0">
                <a:solidFill>
                  <a:schemeClr val="tx1"/>
                </a:solidFill>
              </a:rPr>
              <a:t>Include an FAQ section addressing user queries such as, “How does </a:t>
            </a:r>
            <a:r>
              <a:rPr lang="en-US" sz="800" b="1" dirty="0" err="1">
                <a:solidFill>
                  <a:schemeClr val="tx1"/>
                </a:solidFill>
              </a:rPr>
              <a:t>Blinkit</a:t>
            </a:r>
            <a:r>
              <a:rPr lang="en-US" sz="800" b="1" dirty="0">
                <a:solidFill>
                  <a:schemeClr val="tx1"/>
                </a:solidFill>
              </a:rPr>
              <a:t> deliver in 10 minutes?</a:t>
            </a:r>
          </a:p>
          <a:p>
            <a:pPr marL="0" lvl="0" indent="0" rtl="0">
              <a:lnSpc>
                <a:spcPct val="115000"/>
              </a:lnSpc>
              <a:spcBef>
                <a:spcPts val="0"/>
              </a:spcBef>
              <a:spcAft>
                <a:spcPts val="0"/>
              </a:spcAft>
              <a:buNone/>
            </a:pPr>
            <a:endParaRPr lang="en-IN" sz="800" b="1" dirty="0">
              <a:solidFill>
                <a:schemeClr val="tx1"/>
              </a:solidFill>
            </a:endParaRPr>
          </a:p>
          <a:p>
            <a:pPr>
              <a:lnSpc>
                <a:spcPct val="115000"/>
              </a:lnSpc>
            </a:pPr>
            <a:r>
              <a:rPr lang="en-IN" sz="800" b="1" dirty="0">
                <a:solidFill>
                  <a:schemeClr val="tx1"/>
                </a:solidFill>
              </a:rPr>
              <a:t> Headers – H1,2,3,4,5,6 - </a:t>
            </a:r>
            <a:r>
              <a:rPr lang="en-US" sz="800" b="1" dirty="0">
                <a:solidFill>
                  <a:schemeClr val="tx1"/>
                </a:solidFill>
              </a:rPr>
              <a:t>H1 &amp; H2 are the most important, with only one h1 and other headers according to content.</a:t>
            </a:r>
          </a:p>
          <a:p>
            <a:pPr marL="0" lvl="0" indent="0" rtl="0">
              <a:lnSpc>
                <a:spcPct val="115000"/>
              </a:lnSpc>
              <a:spcBef>
                <a:spcPts val="0"/>
              </a:spcBef>
              <a:spcAft>
                <a:spcPts val="0"/>
              </a:spcAft>
              <a:buNone/>
            </a:pPr>
            <a:endParaRPr lang="en-IN" sz="800" b="1" dirty="0">
              <a:solidFill>
                <a:schemeClr val="tx1"/>
              </a:solidFill>
            </a:endParaRPr>
          </a:p>
          <a:p>
            <a:pPr marL="0" lvl="0" indent="0" rtl="0">
              <a:lnSpc>
                <a:spcPct val="115000"/>
              </a:lnSpc>
              <a:spcBef>
                <a:spcPts val="0"/>
              </a:spcBef>
              <a:spcAft>
                <a:spcPts val="0"/>
              </a:spcAft>
              <a:buNone/>
            </a:pPr>
            <a:r>
              <a:rPr lang="en-IN" sz="800" b="1" dirty="0">
                <a:solidFill>
                  <a:schemeClr val="tx1"/>
                </a:solidFill>
              </a:rPr>
              <a:t> Call to Action (CTA) - </a:t>
            </a:r>
            <a:r>
              <a:rPr lang="en-US" sz="800" b="1" dirty="0">
                <a:solidFill>
                  <a:schemeClr val="tx1"/>
                </a:solidFill>
              </a:rPr>
              <a:t>Order Now, Explore Our Product Range</a:t>
            </a:r>
          </a:p>
          <a:p>
            <a:pPr marL="0" lvl="0" indent="0" rtl="0">
              <a:lnSpc>
                <a:spcPct val="115000"/>
              </a:lnSpc>
              <a:spcBef>
                <a:spcPts val="0"/>
              </a:spcBef>
              <a:spcAft>
                <a:spcPts val="0"/>
              </a:spcAft>
              <a:buNone/>
            </a:pPr>
            <a:endParaRPr lang="en-IN" sz="800" b="1" dirty="0">
              <a:solidFill>
                <a:schemeClr val="tx1"/>
              </a:solidFill>
            </a:endParaRPr>
          </a:p>
          <a:p>
            <a:pPr>
              <a:lnSpc>
                <a:spcPct val="115000"/>
              </a:lnSpc>
            </a:pPr>
            <a:r>
              <a:rPr lang="en-IN" sz="800" b="1" dirty="0">
                <a:solidFill>
                  <a:schemeClr val="tx1"/>
                </a:solidFill>
              </a:rPr>
              <a:t> Sitemap - create a sitemap accordingly priority</a:t>
            </a:r>
          </a:p>
          <a:p>
            <a:pPr>
              <a:lnSpc>
                <a:spcPct val="115000"/>
              </a:lnSpc>
            </a:pPr>
            <a:endParaRPr lang="en-IN" sz="800" b="1" dirty="0">
              <a:solidFill>
                <a:schemeClr val="tx1"/>
              </a:solidFill>
            </a:endParaRPr>
          </a:p>
          <a:p>
            <a:pPr marL="0" lvl="0" indent="0" rtl="0">
              <a:lnSpc>
                <a:spcPct val="115000"/>
              </a:lnSpc>
              <a:spcBef>
                <a:spcPts val="0"/>
              </a:spcBef>
              <a:spcAft>
                <a:spcPts val="0"/>
              </a:spcAft>
              <a:buNone/>
            </a:pPr>
            <a:r>
              <a:rPr lang="en-IN" sz="800" b="1" dirty="0">
                <a:solidFill>
                  <a:schemeClr val="tx1"/>
                </a:solidFill>
              </a:rPr>
              <a:t> Interlinking &amp; Anchor tax - </a:t>
            </a:r>
            <a:r>
              <a:rPr lang="en-US" sz="800" b="1" dirty="0">
                <a:solidFill>
                  <a:schemeClr val="tx1"/>
                </a:solidFill>
              </a:rPr>
              <a:t>Use descriptive anchor text like “</a:t>
            </a:r>
            <a:r>
              <a:rPr lang="en-US" sz="800" b="1" dirty="0" err="1">
                <a:solidFill>
                  <a:schemeClr val="tx1"/>
                </a:solidFill>
              </a:rPr>
              <a:t>Blinkit’s</a:t>
            </a:r>
            <a:r>
              <a:rPr lang="en-US" sz="800" b="1" dirty="0">
                <a:solidFill>
                  <a:schemeClr val="tx1"/>
                </a:solidFill>
              </a:rPr>
              <a:t> quick delivery services” instead of generic terms like “click here.”</a:t>
            </a:r>
          </a:p>
          <a:p>
            <a:pPr marL="0" lvl="0" indent="0" rtl="0">
              <a:lnSpc>
                <a:spcPct val="115000"/>
              </a:lnSpc>
              <a:spcBef>
                <a:spcPts val="0"/>
              </a:spcBef>
              <a:spcAft>
                <a:spcPts val="0"/>
              </a:spcAft>
              <a:buNone/>
            </a:pPr>
            <a:endParaRPr lang="en-IN" sz="800" b="1" dirty="0">
              <a:solidFill>
                <a:schemeClr val="tx1"/>
              </a:solidFill>
            </a:endParaRPr>
          </a:p>
          <a:p>
            <a:pPr marL="0" lvl="0" indent="0" algn="l" rtl="0">
              <a:lnSpc>
                <a:spcPct val="115000"/>
              </a:lnSpc>
              <a:spcBef>
                <a:spcPts val="0"/>
              </a:spcBef>
              <a:spcAft>
                <a:spcPts val="0"/>
              </a:spcAft>
              <a:buNone/>
            </a:pPr>
            <a:r>
              <a:rPr lang="en-IN" sz="800" b="1" dirty="0">
                <a:solidFill>
                  <a:schemeClr val="tx1"/>
                </a:solidFill>
              </a:rPr>
              <a:t> Mobile responsiveness – </a:t>
            </a:r>
            <a:r>
              <a:rPr lang="en-US" sz="800" b="1" dirty="0">
                <a:solidFill>
                  <a:schemeClr val="tx1"/>
                </a:solidFill>
              </a:rPr>
              <a:t>Prioritize mobile optimization, as the majority of users order through smartphones.</a:t>
            </a:r>
          </a:p>
          <a:p>
            <a:pPr marL="0" lvl="0" indent="0" algn="l" rtl="0">
              <a:lnSpc>
                <a:spcPct val="115000"/>
              </a:lnSpc>
              <a:spcBef>
                <a:spcPts val="0"/>
              </a:spcBef>
              <a:spcAft>
                <a:spcPts val="0"/>
              </a:spcAft>
              <a:buNone/>
            </a:pPr>
            <a:br>
              <a:rPr lang="en-IN" sz="800" b="1" dirty="0">
                <a:solidFill>
                  <a:schemeClr val="tx1"/>
                </a:solidFill>
              </a:rPr>
            </a:br>
            <a:r>
              <a:rPr lang="en-IN" sz="800" b="1" dirty="0">
                <a:solidFill>
                  <a:schemeClr val="tx1"/>
                </a:solidFill>
              </a:rPr>
              <a:t> Website Speed - </a:t>
            </a:r>
            <a:r>
              <a:rPr lang="en-US" sz="800" b="1" dirty="0">
                <a:solidFill>
                  <a:schemeClr val="tx1"/>
                </a:solidFill>
              </a:rPr>
              <a:t>Should be able to load quickly both on the web and mobile. The ideal speed is under 2-3 seconds</a:t>
            </a:r>
          </a:p>
          <a:p>
            <a:pPr marL="0" lvl="0" indent="0" algn="l" rtl="0">
              <a:lnSpc>
                <a:spcPct val="115000"/>
              </a:lnSpc>
              <a:spcBef>
                <a:spcPts val="0"/>
              </a:spcBef>
              <a:spcAft>
                <a:spcPts val="0"/>
              </a:spcAft>
              <a:buNone/>
            </a:pPr>
            <a:r>
              <a:rPr lang="en-US" sz="800" b="1" dirty="0">
                <a:solidFill>
                  <a:schemeClr val="tx1"/>
                </a:solidFill>
              </a:rPr>
              <a:t>	</a:t>
            </a:r>
            <a:r>
              <a:rPr lang="en-US" sz="800" b="1" dirty="0" err="1">
                <a:solidFill>
                  <a:schemeClr val="tx1"/>
                </a:solidFill>
              </a:rPr>
              <a:t>ibility</a:t>
            </a:r>
            <a:r>
              <a:rPr lang="en-US" sz="800" b="1" dirty="0">
                <a:solidFill>
                  <a:schemeClr val="tx1"/>
                </a:solidFill>
              </a:rPr>
              <a:t> points</a:t>
            </a:r>
            <a:r>
              <a:rPr lang="en-IN" sz="800" b="1" dirty="0">
                <a:solidFill>
                  <a:schemeClr val="tx1"/>
                </a:solidFill>
              </a:rPr>
              <a:t>	</a:t>
            </a:r>
            <a:br>
              <a:rPr lang="en-IN" sz="800" b="1" dirty="0">
                <a:solidFill>
                  <a:schemeClr val="tx1"/>
                </a:solidFill>
              </a:rPr>
            </a:br>
            <a:r>
              <a:rPr lang="en-IN" sz="800" b="1" dirty="0">
                <a:solidFill>
                  <a:schemeClr val="tx1"/>
                </a:solidFill>
              </a:rPr>
              <a:t>	</a:t>
            </a:r>
            <a:endParaRPr sz="800" b="1"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2" name="Google Shape;202;p35"/>
          <p:cNvSpPr txBox="1"/>
          <p:nvPr/>
        </p:nvSpPr>
        <p:spPr>
          <a:xfrm>
            <a:off x="810065" y="349820"/>
            <a:ext cx="6771396" cy="538609"/>
          </a:xfrm>
          <a:prstGeom prst="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1" i="0" u="none" strike="noStrike" cap="none" dirty="0">
                <a:solidFill>
                  <a:schemeClr val="tx1"/>
                </a:solidFill>
                <a:latin typeface="Arial" panose="020B0604020202020204" pitchFamily="34" charset="0"/>
                <a:ea typeface="Play"/>
                <a:cs typeface="Arial" panose="020B0604020202020204" pitchFamily="34" charset="0"/>
                <a:sym typeface="Play"/>
              </a:rPr>
              <a:t>TASK 6 - KEYWORD RESEARCH</a:t>
            </a:r>
            <a:endParaRPr sz="700" b="1" dirty="0">
              <a:solidFill>
                <a:schemeClr val="tx1"/>
              </a:solidFill>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7E603207-6F92-36B0-EB7F-7100F32F478B}"/>
              </a:ext>
            </a:extLst>
          </p:cNvPr>
          <p:cNvSpPr/>
          <p:nvPr/>
        </p:nvSpPr>
        <p:spPr>
          <a:xfrm>
            <a:off x="292894" y="1178719"/>
            <a:ext cx="2486025" cy="1757362"/>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u="sng" dirty="0">
                <a:latin typeface="Arial" panose="020B0604020202020204" pitchFamily="34" charset="0"/>
                <a:cs typeface="Arial" panose="020B0604020202020204" pitchFamily="34" charset="0"/>
              </a:rPr>
              <a:t>Tools for Research</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Google Keyword Planner</a:t>
            </a:r>
          </a:p>
          <a:p>
            <a:pPr>
              <a:buFont typeface="Arial" panose="020B0604020202020204" pitchFamily="34" charset="0"/>
              <a:buChar char="•"/>
            </a:pPr>
            <a:r>
              <a:rPr lang="en-US" sz="1200" b="1" dirty="0" err="1">
                <a:latin typeface="Arial" panose="020B0604020202020204" pitchFamily="34" charset="0"/>
                <a:cs typeface="Arial" panose="020B0604020202020204" pitchFamily="34" charset="0"/>
              </a:rPr>
              <a:t>Ahrefs</a:t>
            </a:r>
            <a:r>
              <a:rPr lang="en-US" sz="1200" b="1" dirty="0">
                <a:latin typeface="Arial" panose="020B0604020202020204" pitchFamily="34" charset="0"/>
                <a:cs typeface="Arial" panose="020B0604020202020204" pitchFamily="34" charset="0"/>
              </a:rPr>
              <a:t> / SEMrush</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Uber suggest</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 Answer the Public</a:t>
            </a:r>
          </a:p>
          <a:p>
            <a:pPr>
              <a:buFont typeface="Arial" panose="020B0604020202020204" pitchFamily="34" charset="0"/>
              <a:buChar char="•"/>
            </a:pPr>
            <a:r>
              <a:rPr lang="en-US" sz="1200" b="1" dirty="0" err="1">
                <a:latin typeface="Arial" panose="020B0604020202020204" pitchFamily="34" charset="0"/>
                <a:cs typeface="Arial" panose="020B0604020202020204" pitchFamily="34" charset="0"/>
              </a:rPr>
              <a:t>GoogleTrends</a:t>
            </a:r>
            <a:endParaRPr lang="en-US" sz="1200" b="1" dirty="0">
              <a:latin typeface="Arial" panose="020B0604020202020204" pitchFamily="34" charset="0"/>
              <a:cs typeface="Arial" panose="020B0604020202020204" pitchFamily="34" charset="0"/>
            </a:endParaRPr>
          </a:p>
          <a:p>
            <a:pPr algn="ctr"/>
            <a:endParaRPr lang="en-IN" sz="1200" b="1" dirty="0">
              <a:latin typeface="Arial" panose="020B0604020202020204" pitchFamily="34" charset="0"/>
              <a:cs typeface="Arial" panose="020B0604020202020204" pitchFamily="34" charset="0"/>
            </a:endParaRPr>
          </a:p>
        </p:txBody>
      </p:sp>
      <p:sp>
        <p:nvSpPr>
          <p:cNvPr id="4" name="Rectangle: Rounded Corners 3">
            <a:extLst>
              <a:ext uri="{FF2B5EF4-FFF2-40B4-BE49-F238E27FC236}">
                <a16:creationId xmlns:a16="http://schemas.microsoft.com/office/drawing/2014/main" id="{D826A6AE-F457-0FE4-02CB-417BBA0A6BEF}"/>
              </a:ext>
            </a:extLst>
          </p:cNvPr>
          <p:cNvSpPr/>
          <p:nvPr/>
        </p:nvSpPr>
        <p:spPr>
          <a:xfrm>
            <a:off x="2952751" y="1181100"/>
            <a:ext cx="2486025" cy="1757362"/>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u="sng" dirty="0">
                <a:latin typeface="Arial" panose="020B0604020202020204" pitchFamily="34" charset="0"/>
                <a:cs typeface="Arial" panose="020B0604020202020204" pitchFamily="34" charset="0"/>
              </a:rPr>
              <a:t>Brand Keywords</a:t>
            </a:r>
          </a:p>
          <a:p>
            <a:pPr>
              <a:buFont typeface="Arial" panose="020B0604020202020204" pitchFamily="34" charset="0"/>
              <a:buChar char="•"/>
            </a:pPr>
            <a:r>
              <a:rPr lang="en-IN" sz="1200" b="1" dirty="0" err="1">
                <a:latin typeface="Arial" panose="020B0604020202020204" pitchFamily="34" charset="0"/>
                <a:cs typeface="Arial" panose="020B0604020202020204" pitchFamily="34" charset="0"/>
              </a:rPr>
              <a:t>Blinkit</a:t>
            </a:r>
            <a:endParaRPr lang="en-IN" sz="1200" b="1" dirty="0">
              <a:latin typeface="Arial" panose="020B0604020202020204" pitchFamily="34" charset="0"/>
              <a:cs typeface="Arial" panose="020B0604020202020204" pitchFamily="34" charset="0"/>
            </a:endParaRPr>
          </a:p>
          <a:p>
            <a:pPr>
              <a:buFont typeface="Arial" panose="020B0604020202020204" pitchFamily="34" charset="0"/>
              <a:buChar char="•"/>
            </a:pPr>
            <a:r>
              <a:rPr lang="en-IN" sz="1200" b="1" dirty="0" err="1">
                <a:latin typeface="Arial" panose="020B0604020202020204" pitchFamily="34" charset="0"/>
                <a:cs typeface="Arial" panose="020B0604020202020204" pitchFamily="34" charset="0"/>
              </a:rPr>
              <a:t>Blinkit</a:t>
            </a:r>
            <a:r>
              <a:rPr lang="en-IN" sz="1200" b="1" dirty="0">
                <a:latin typeface="Arial" panose="020B0604020202020204" pitchFamily="34" charset="0"/>
                <a:cs typeface="Arial" panose="020B0604020202020204" pitchFamily="34" charset="0"/>
              </a:rPr>
              <a:t> grocery delivery</a:t>
            </a:r>
          </a:p>
          <a:p>
            <a:pPr>
              <a:buFont typeface="Arial" panose="020B0604020202020204" pitchFamily="34" charset="0"/>
              <a:buChar char="•"/>
            </a:pPr>
            <a:r>
              <a:rPr lang="en-IN" sz="1200" b="1" dirty="0" err="1">
                <a:latin typeface="Arial" panose="020B0604020202020204" pitchFamily="34" charset="0"/>
                <a:cs typeface="Arial" panose="020B0604020202020204" pitchFamily="34" charset="0"/>
              </a:rPr>
              <a:t>Blinkit</a:t>
            </a:r>
            <a:r>
              <a:rPr lang="en-IN" sz="1200" b="1" dirty="0">
                <a:latin typeface="Arial" panose="020B0604020202020204" pitchFamily="34" charset="0"/>
                <a:cs typeface="Arial" panose="020B0604020202020204" pitchFamily="34" charset="0"/>
              </a:rPr>
              <a:t> 10-minute delivery</a:t>
            </a:r>
          </a:p>
          <a:p>
            <a:pPr>
              <a:buFont typeface="Arial" panose="020B0604020202020204" pitchFamily="34" charset="0"/>
              <a:buChar char="•"/>
            </a:pPr>
            <a:r>
              <a:rPr lang="en-IN" sz="1200" b="1" dirty="0" err="1">
                <a:latin typeface="Arial" panose="020B0604020202020204" pitchFamily="34" charset="0"/>
                <a:cs typeface="Arial" panose="020B0604020202020204" pitchFamily="34" charset="0"/>
              </a:rPr>
              <a:t>Blinkit</a:t>
            </a:r>
            <a:r>
              <a:rPr lang="en-IN" sz="1200" b="1" dirty="0">
                <a:latin typeface="Arial" panose="020B0604020202020204" pitchFamily="34" charset="0"/>
                <a:cs typeface="Arial" panose="020B0604020202020204" pitchFamily="34" charset="0"/>
              </a:rPr>
              <a:t> online shopping</a:t>
            </a:r>
          </a:p>
          <a:p>
            <a:pPr>
              <a:buFont typeface="Arial" panose="020B0604020202020204" pitchFamily="34" charset="0"/>
              <a:buChar char="•"/>
            </a:pPr>
            <a:r>
              <a:rPr lang="en-IN" sz="1200" b="1" dirty="0" err="1">
                <a:latin typeface="Arial" panose="020B0604020202020204" pitchFamily="34" charset="0"/>
                <a:cs typeface="Arial" panose="020B0604020202020204" pitchFamily="34" charset="0"/>
              </a:rPr>
              <a:t>Grofers</a:t>
            </a:r>
            <a:r>
              <a:rPr lang="en-IN" sz="1200" b="1" dirty="0">
                <a:latin typeface="Arial" panose="020B0604020202020204" pitchFamily="34" charset="0"/>
                <a:cs typeface="Arial" panose="020B0604020202020204" pitchFamily="34" charset="0"/>
              </a:rPr>
              <a:t> to </a:t>
            </a:r>
            <a:r>
              <a:rPr lang="en-IN" sz="1200" b="1" dirty="0" err="1">
                <a:latin typeface="Arial" panose="020B0604020202020204" pitchFamily="34" charset="0"/>
                <a:cs typeface="Arial" panose="020B0604020202020204" pitchFamily="34" charset="0"/>
              </a:rPr>
              <a:t>Blinkit</a:t>
            </a:r>
            <a:r>
              <a:rPr lang="en-IN" sz="1200" b="1" dirty="0">
                <a:latin typeface="Arial" panose="020B0604020202020204" pitchFamily="34" charset="0"/>
                <a:cs typeface="Arial" panose="020B0604020202020204" pitchFamily="34" charset="0"/>
              </a:rPr>
              <a:t> transition</a:t>
            </a:r>
          </a:p>
          <a:p>
            <a:pPr algn="ctr"/>
            <a:endParaRPr lang="en-IN" sz="1200" b="1" dirty="0">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71270F69-3DB0-3C12-6D7E-42F26C4ACF76}"/>
              </a:ext>
            </a:extLst>
          </p:cNvPr>
          <p:cNvSpPr/>
          <p:nvPr/>
        </p:nvSpPr>
        <p:spPr>
          <a:xfrm>
            <a:off x="5612608" y="1207294"/>
            <a:ext cx="2486025" cy="1757362"/>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u="sng" dirty="0">
                <a:latin typeface="Arial" panose="020B0604020202020204" pitchFamily="34" charset="0"/>
                <a:cs typeface="Arial" panose="020B0604020202020204" pitchFamily="34" charset="0"/>
              </a:rPr>
              <a:t>Product-Specific Keywords</a:t>
            </a:r>
          </a:p>
          <a:p>
            <a:pPr>
              <a:buFont typeface="Arial" panose="020B0604020202020204" pitchFamily="34" charset="0"/>
              <a:buChar char="•"/>
            </a:pPr>
            <a:r>
              <a:rPr lang="en-US" sz="1000" b="1" dirty="0">
                <a:latin typeface="Arial" panose="020B0604020202020204" pitchFamily="34" charset="0"/>
                <a:cs typeface="Arial" panose="020B0604020202020204" pitchFamily="34" charset="0"/>
              </a:rPr>
              <a:t>Fresh fruits and vegetables online</a:t>
            </a:r>
          </a:p>
          <a:p>
            <a:pPr>
              <a:buFont typeface="Arial" panose="020B0604020202020204" pitchFamily="34" charset="0"/>
              <a:buChar char="•"/>
            </a:pPr>
            <a:r>
              <a:rPr lang="en-US" sz="1000" b="1" dirty="0">
                <a:latin typeface="Arial" panose="020B0604020202020204" pitchFamily="34" charset="0"/>
                <a:cs typeface="Arial" panose="020B0604020202020204" pitchFamily="34" charset="0"/>
              </a:rPr>
              <a:t>Grocery delivery services in India</a:t>
            </a:r>
          </a:p>
          <a:p>
            <a:pPr>
              <a:buFont typeface="Arial" panose="020B0604020202020204" pitchFamily="34" charset="0"/>
              <a:buChar char="•"/>
            </a:pPr>
            <a:r>
              <a:rPr lang="en-US" sz="1000" b="1" dirty="0">
                <a:latin typeface="Arial" panose="020B0604020202020204" pitchFamily="34" charset="0"/>
                <a:cs typeface="Arial" panose="020B0604020202020204" pitchFamily="34" charset="0"/>
              </a:rPr>
              <a:t>Online meat delivery</a:t>
            </a:r>
          </a:p>
          <a:p>
            <a:pPr>
              <a:buFont typeface="Arial" panose="020B0604020202020204" pitchFamily="34" charset="0"/>
              <a:buChar char="•"/>
            </a:pPr>
            <a:r>
              <a:rPr lang="en-US" sz="1000" b="1" dirty="0">
                <a:latin typeface="Arial" panose="020B0604020202020204" pitchFamily="34" charset="0"/>
                <a:cs typeface="Arial" panose="020B0604020202020204" pitchFamily="34" charset="0"/>
              </a:rPr>
              <a:t>Buy snacks online</a:t>
            </a:r>
          </a:p>
          <a:p>
            <a:pPr algn="ctr"/>
            <a:endParaRPr lang="en-IN" sz="1200" dirty="0">
              <a:latin typeface="Arial" panose="020B0604020202020204" pitchFamily="34" charset="0"/>
              <a:cs typeface="Arial" panose="020B0604020202020204" pitchFamily="34" charset="0"/>
            </a:endParaRPr>
          </a:p>
        </p:txBody>
      </p:sp>
      <p:sp>
        <p:nvSpPr>
          <p:cNvPr id="6" name="Rectangle: Rounded Corners 5">
            <a:extLst>
              <a:ext uri="{FF2B5EF4-FFF2-40B4-BE49-F238E27FC236}">
                <a16:creationId xmlns:a16="http://schemas.microsoft.com/office/drawing/2014/main" id="{38CC67A5-6A7E-C483-25EB-E37F21F8A814}"/>
              </a:ext>
            </a:extLst>
          </p:cNvPr>
          <p:cNvSpPr/>
          <p:nvPr/>
        </p:nvSpPr>
        <p:spPr>
          <a:xfrm>
            <a:off x="5667374" y="3159919"/>
            <a:ext cx="2486025" cy="1757362"/>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u="sng" dirty="0">
                <a:latin typeface="Arial" panose="020B0604020202020204" pitchFamily="34" charset="0"/>
                <a:cs typeface="Arial" panose="020B0604020202020204" pitchFamily="34" charset="0"/>
              </a:rPr>
              <a:t>Long-Tail Keywords</a:t>
            </a:r>
          </a:p>
          <a:p>
            <a:pPr>
              <a:buFont typeface="Arial" panose="020B0604020202020204" pitchFamily="34" charset="0"/>
              <a:buChar char="•"/>
            </a:pPr>
            <a:r>
              <a:rPr lang="en-US" sz="1000" b="1" dirty="0">
                <a:latin typeface="Arial" panose="020B0604020202020204" pitchFamily="34" charset="0"/>
                <a:cs typeface="Arial" panose="020B0604020202020204" pitchFamily="34" charset="0"/>
              </a:rPr>
              <a:t>Best grocery delivery apps in India</a:t>
            </a:r>
          </a:p>
          <a:p>
            <a:pPr>
              <a:buFont typeface="Arial" panose="020B0604020202020204" pitchFamily="34" charset="0"/>
              <a:buChar char="•"/>
            </a:pPr>
            <a:r>
              <a:rPr lang="en-US" sz="1000" b="1" dirty="0">
                <a:latin typeface="Arial" panose="020B0604020202020204" pitchFamily="34" charset="0"/>
                <a:cs typeface="Arial" panose="020B0604020202020204" pitchFamily="34" charset="0"/>
              </a:rPr>
              <a:t>How does </a:t>
            </a:r>
            <a:r>
              <a:rPr lang="en-US" sz="1000" b="1" dirty="0" err="1">
                <a:latin typeface="Arial" panose="020B0604020202020204" pitchFamily="34" charset="0"/>
                <a:cs typeface="Arial" panose="020B0604020202020204" pitchFamily="34" charset="0"/>
              </a:rPr>
              <a:t>Blinkit</a:t>
            </a:r>
            <a:r>
              <a:rPr lang="en-US" sz="1000" b="1" dirty="0">
                <a:latin typeface="Arial" panose="020B0604020202020204" pitchFamily="34" charset="0"/>
                <a:cs typeface="Arial" panose="020B0604020202020204" pitchFamily="34" charset="0"/>
              </a:rPr>
              <a:t> deliver in 10 minutes?</a:t>
            </a:r>
          </a:p>
          <a:p>
            <a:pPr>
              <a:buFont typeface="Arial" panose="020B0604020202020204" pitchFamily="34" charset="0"/>
              <a:buChar char="•"/>
            </a:pPr>
            <a:r>
              <a:rPr lang="en-US" sz="1000" b="1" dirty="0">
                <a:latin typeface="Arial" panose="020B0604020202020204" pitchFamily="34" charset="0"/>
                <a:cs typeface="Arial" panose="020B0604020202020204" pitchFamily="34" charset="0"/>
              </a:rPr>
              <a:t>Is </a:t>
            </a:r>
            <a:r>
              <a:rPr lang="en-US" sz="1000" b="1" dirty="0" err="1">
                <a:latin typeface="Arial" panose="020B0604020202020204" pitchFamily="34" charset="0"/>
                <a:cs typeface="Arial" panose="020B0604020202020204" pitchFamily="34" charset="0"/>
              </a:rPr>
              <a:t>Blinkit</a:t>
            </a:r>
            <a:r>
              <a:rPr lang="en-US" sz="1000" b="1" dirty="0">
                <a:latin typeface="Arial" panose="020B0604020202020204" pitchFamily="34" charset="0"/>
                <a:cs typeface="Arial" panose="020B0604020202020204" pitchFamily="34" charset="0"/>
              </a:rPr>
              <a:t> cheaper than </a:t>
            </a:r>
            <a:r>
              <a:rPr lang="en-US" sz="1000" b="1" dirty="0" err="1">
                <a:latin typeface="Arial" panose="020B0604020202020204" pitchFamily="34" charset="0"/>
                <a:cs typeface="Arial" panose="020B0604020202020204" pitchFamily="34" charset="0"/>
              </a:rPr>
              <a:t>BigBasket</a:t>
            </a:r>
            <a:r>
              <a:rPr lang="en-US" sz="1000" b="1" dirty="0">
                <a:latin typeface="Arial" panose="020B0604020202020204" pitchFamily="34" charset="0"/>
                <a:cs typeface="Arial" panose="020B0604020202020204" pitchFamily="34" charset="0"/>
              </a:rPr>
              <a:t>?</a:t>
            </a:r>
          </a:p>
          <a:p>
            <a:pPr>
              <a:buFont typeface="Arial" panose="020B0604020202020204" pitchFamily="34" charset="0"/>
              <a:buChar char="•"/>
            </a:pPr>
            <a:r>
              <a:rPr lang="en-US" sz="1000" b="1" dirty="0">
                <a:latin typeface="Arial" panose="020B0604020202020204" pitchFamily="34" charset="0"/>
                <a:cs typeface="Arial" panose="020B0604020202020204" pitchFamily="34" charset="0"/>
              </a:rPr>
              <a:t>Can I order groceries late at night?</a:t>
            </a:r>
          </a:p>
          <a:p>
            <a:pPr>
              <a:buFont typeface="Arial" panose="020B0604020202020204" pitchFamily="34" charset="0"/>
              <a:buChar char="•"/>
            </a:pPr>
            <a:r>
              <a:rPr lang="en-US" sz="1000" b="1" dirty="0">
                <a:latin typeface="Arial" panose="020B0604020202020204" pitchFamily="34" charset="0"/>
                <a:cs typeface="Arial" panose="020B0604020202020204" pitchFamily="34" charset="0"/>
              </a:rPr>
              <a:t>Top quick-commerce services in India</a:t>
            </a:r>
          </a:p>
        </p:txBody>
      </p:sp>
      <p:sp>
        <p:nvSpPr>
          <p:cNvPr id="7" name="Rectangle: Rounded Corners 6">
            <a:extLst>
              <a:ext uri="{FF2B5EF4-FFF2-40B4-BE49-F238E27FC236}">
                <a16:creationId xmlns:a16="http://schemas.microsoft.com/office/drawing/2014/main" id="{E2D2C133-F0A2-FC55-47E4-01F55AA7D887}"/>
              </a:ext>
            </a:extLst>
          </p:cNvPr>
          <p:cNvSpPr/>
          <p:nvPr/>
        </p:nvSpPr>
        <p:spPr>
          <a:xfrm>
            <a:off x="3040856" y="3159919"/>
            <a:ext cx="2486025" cy="1757362"/>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u="sng" dirty="0">
                <a:latin typeface="Arial" panose="020B0604020202020204" pitchFamily="34" charset="0"/>
                <a:cs typeface="Arial" panose="020B0604020202020204" pitchFamily="34" charset="0"/>
              </a:rPr>
              <a:t>Competitor Keywords</a:t>
            </a:r>
          </a:p>
          <a:p>
            <a:pPr>
              <a:buFont typeface="Arial" panose="020B0604020202020204" pitchFamily="34" charset="0"/>
              <a:buChar char="•"/>
            </a:pPr>
            <a:r>
              <a:rPr lang="en-IN" sz="1200" b="1" dirty="0" err="1">
                <a:latin typeface="Arial" panose="020B0604020202020204" pitchFamily="34" charset="0"/>
                <a:cs typeface="Arial" panose="020B0604020202020204" pitchFamily="34" charset="0"/>
              </a:rPr>
              <a:t>Zepto</a:t>
            </a:r>
            <a:r>
              <a:rPr lang="en-IN" sz="1200" b="1" dirty="0">
                <a:latin typeface="Arial" panose="020B0604020202020204" pitchFamily="34" charset="0"/>
                <a:cs typeface="Arial" panose="020B0604020202020204" pitchFamily="34" charset="0"/>
              </a:rPr>
              <a:t> grocery delivery</a:t>
            </a:r>
          </a:p>
          <a:p>
            <a:pPr>
              <a:buFont typeface="Arial" panose="020B0604020202020204" pitchFamily="34" charset="0"/>
              <a:buChar char="•"/>
            </a:pPr>
            <a:r>
              <a:rPr lang="en-IN" sz="1200" b="1" dirty="0">
                <a:latin typeface="Arial" panose="020B0604020202020204" pitchFamily="34" charset="0"/>
                <a:cs typeface="Arial" panose="020B0604020202020204" pitchFamily="34" charset="0"/>
              </a:rPr>
              <a:t>Swiggy </a:t>
            </a:r>
            <a:r>
              <a:rPr lang="en-IN" sz="1200" b="1" dirty="0" err="1">
                <a:latin typeface="Arial" panose="020B0604020202020204" pitchFamily="34" charset="0"/>
                <a:cs typeface="Arial" panose="020B0604020202020204" pitchFamily="34" charset="0"/>
              </a:rPr>
              <a:t>Instamart</a:t>
            </a:r>
            <a:endParaRPr lang="en-IN" sz="1200" b="1" dirty="0">
              <a:latin typeface="Arial" panose="020B0604020202020204" pitchFamily="34" charset="0"/>
              <a:cs typeface="Arial" panose="020B0604020202020204" pitchFamily="34" charset="0"/>
            </a:endParaRPr>
          </a:p>
          <a:p>
            <a:pPr>
              <a:buFont typeface="Arial" panose="020B0604020202020204" pitchFamily="34" charset="0"/>
              <a:buChar char="•"/>
            </a:pPr>
            <a:r>
              <a:rPr lang="en-IN" sz="1200" b="1" dirty="0" err="1">
                <a:latin typeface="Arial" panose="020B0604020202020204" pitchFamily="34" charset="0"/>
                <a:cs typeface="Arial" panose="020B0604020202020204" pitchFamily="34" charset="0"/>
              </a:rPr>
              <a:t>BigBasket</a:t>
            </a:r>
            <a:r>
              <a:rPr lang="en-IN" sz="1200" b="1" dirty="0">
                <a:latin typeface="Arial" panose="020B0604020202020204" pitchFamily="34" charset="0"/>
                <a:cs typeface="Arial" panose="020B0604020202020204" pitchFamily="34" charset="0"/>
              </a:rPr>
              <a:t> vs </a:t>
            </a:r>
            <a:r>
              <a:rPr lang="en-IN" sz="1200" b="1" dirty="0" err="1">
                <a:latin typeface="Arial" panose="020B0604020202020204" pitchFamily="34" charset="0"/>
                <a:cs typeface="Arial" panose="020B0604020202020204" pitchFamily="34" charset="0"/>
              </a:rPr>
              <a:t>Blinkit</a:t>
            </a:r>
            <a:endParaRPr lang="en-IN" sz="1200" b="1" dirty="0">
              <a:latin typeface="Arial" panose="020B0604020202020204" pitchFamily="34" charset="0"/>
              <a:cs typeface="Arial" panose="020B0604020202020204" pitchFamily="34" charset="0"/>
            </a:endParaRPr>
          </a:p>
          <a:p>
            <a:pPr>
              <a:buFont typeface="Arial" panose="020B0604020202020204" pitchFamily="34" charset="0"/>
              <a:buChar char="•"/>
            </a:pPr>
            <a:r>
              <a:rPr lang="en-IN" sz="1200" b="1" dirty="0">
                <a:latin typeface="Arial" panose="020B0604020202020204" pitchFamily="34" charset="0"/>
                <a:cs typeface="Arial" panose="020B0604020202020204" pitchFamily="34" charset="0"/>
              </a:rPr>
              <a:t>Quick delivery apps in India</a:t>
            </a:r>
          </a:p>
          <a:p>
            <a:pPr algn="ctr"/>
            <a:endParaRPr lang="en-IN" dirty="0"/>
          </a:p>
        </p:txBody>
      </p:sp>
      <p:sp>
        <p:nvSpPr>
          <p:cNvPr id="8" name="Rectangle: Rounded Corners 7">
            <a:extLst>
              <a:ext uri="{FF2B5EF4-FFF2-40B4-BE49-F238E27FC236}">
                <a16:creationId xmlns:a16="http://schemas.microsoft.com/office/drawing/2014/main" id="{329D6FE3-6DD5-2844-01FF-53EC8277DA62}"/>
              </a:ext>
            </a:extLst>
          </p:cNvPr>
          <p:cNvSpPr/>
          <p:nvPr/>
        </p:nvSpPr>
        <p:spPr>
          <a:xfrm>
            <a:off x="292894" y="3167063"/>
            <a:ext cx="2486025" cy="1757362"/>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u="sng" dirty="0">
                <a:latin typeface="Arial" panose="020B0604020202020204" pitchFamily="34" charset="0"/>
                <a:cs typeface="Arial" panose="020B0604020202020204" pitchFamily="34" charset="0"/>
              </a:rPr>
              <a:t>Location-Based Keywords</a:t>
            </a:r>
          </a:p>
          <a:p>
            <a:pPr>
              <a:buFont typeface="Arial" panose="020B0604020202020204" pitchFamily="34" charset="0"/>
              <a:buChar char="•"/>
            </a:pPr>
            <a:r>
              <a:rPr lang="en-IN" sz="1100" b="1" dirty="0">
                <a:latin typeface="Arial" panose="020B0604020202020204" pitchFamily="34" charset="0"/>
                <a:cs typeface="Arial" panose="020B0604020202020204" pitchFamily="34" charset="0"/>
              </a:rPr>
              <a:t>Grocery delivery in [city name]</a:t>
            </a:r>
          </a:p>
          <a:p>
            <a:pPr>
              <a:buFont typeface="Arial" panose="020B0604020202020204" pitchFamily="34" charset="0"/>
              <a:buChar char="•"/>
            </a:pPr>
            <a:r>
              <a:rPr lang="en-IN" sz="1100" b="1" dirty="0">
                <a:latin typeface="Arial" panose="020B0604020202020204" pitchFamily="34" charset="0"/>
                <a:cs typeface="Arial" panose="020B0604020202020204" pitchFamily="34" charset="0"/>
              </a:rPr>
              <a:t>Quick grocery delivery near me</a:t>
            </a:r>
          </a:p>
          <a:p>
            <a:pPr>
              <a:buFont typeface="Arial" panose="020B0604020202020204" pitchFamily="34" charset="0"/>
              <a:buChar char="•"/>
            </a:pPr>
            <a:r>
              <a:rPr lang="en-IN" sz="1100" b="1" dirty="0">
                <a:latin typeface="Arial" panose="020B0604020202020204" pitchFamily="34" charset="0"/>
                <a:cs typeface="Arial" panose="020B0604020202020204" pitchFamily="34" charset="0"/>
              </a:rPr>
              <a:t>Online grocery stores in [city name]</a:t>
            </a:r>
          </a:p>
          <a:p>
            <a:pPr algn="ctr"/>
            <a:endParaRPr lang="en-IN" sz="1100" b="1"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6"/>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9" name="Google Shape;209;p36"/>
          <p:cNvSpPr txBox="1"/>
          <p:nvPr/>
        </p:nvSpPr>
        <p:spPr>
          <a:xfrm>
            <a:off x="967006" y="322279"/>
            <a:ext cx="6771396" cy="538609"/>
          </a:xfrm>
          <a:prstGeom prst="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1" i="0" u="none" strike="noStrike" cap="none" dirty="0">
                <a:solidFill>
                  <a:schemeClr val="tx1"/>
                </a:solidFill>
                <a:latin typeface="Arial" panose="020B0604020202020204" pitchFamily="34" charset="0"/>
                <a:ea typeface="Play"/>
                <a:cs typeface="Arial" panose="020B0604020202020204" pitchFamily="34" charset="0"/>
                <a:sym typeface="Play"/>
              </a:rPr>
              <a:t>TASK 7 - ON-PAGE ELEMENTS</a:t>
            </a:r>
            <a:endParaRPr sz="700" b="1" dirty="0">
              <a:solidFill>
                <a:schemeClr val="tx1"/>
              </a:solidFill>
              <a:latin typeface="Arial" panose="020B0604020202020204" pitchFamily="34" charset="0"/>
              <a:cs typeface="Arial" panose="020B0604020202020204" pitchFamily="34" charset="0"/>
            </a:endParaRPr>
          </a:p>
        </p:txBody>
      </p:sp>
      <p:sp>
        <p:nvSpPr>
          <p:cNvPr id="210" name="Google Shape;210;p36"/>
          <p:cNvSpPr txBox="1"/>
          <p:nvPr/>
        </p:nvSpPr>
        <p:spPr>
          <a:xfrm>
            <a:off x="448644" y="1073939"/>
            <a:ext cx="7808119" cy="3751796"/>
          </a:xfrm>
          <a:prstGeom prst="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spcFirstLastPara="1" wrap="square" lIns="0" tIns="0" rIns="0" bIns="0" anchor="t" anchorCtr="0">
            <a:spAutoFit/>
          </a:bodyPr>
          <a:lstStyle/>
          <a:p>
            <a:pPr marL="0" lvl="0" indent="0" algn="ctr" rtl="0">
              <a:lnSpc>
                <a:spcPct val="115000"/>
              </a:lnSpc>
              <a:spcBef>
                <a:spcPts val="0"/>
              </a:spcBef>
              <a:spcAft>
                <a:spcPts val="0"/>
              </a:spcAft>
              <a:buNone/>
            </a:pPr>
            <a:endParaRPr lang="en-US" sz="800" b="1" i="0" u="none" strike="noStrike" cap="none" dirty="0">
              <a:solidFill>
                <a:schemeClr val="tx1"/>
              </a:solidFill>
              <a:latin typeface="Arial" panose="020B0604020202020204" pitchFamily="34" charset="0"/>
              <a:ea typeface="Play"/>
              <a:cs typeface="Arial" panose="020B0604020202020204" pitchFamily="34" charset="0"/>
              <a:sym typeface="Play"/>
            </a:endParaRPr>
          </a:p>
          <a:p>
            <a:pPr marL="0" lvl="0" indent="0" algn="ctr" rtl="0">
              <a:lnSpc>
                <a:spcPct val="115000"/>
              </a:lnSpc>
              <a:spcBef>
                <a:spcPts val="0"/>
              </a:spcBef>
              <a:spcAft>
                <a:spcPts val="0"/>
              </a:spcAft>
              <a:buNone/>
            </a:pPr>
            <a:r>
              <a:rPr lang="en-US" sz="1200" b="1" i="0" u="sng" strike="noStrike" cap="none" dirty="0">
                <a:solidFill>
                  <a:schemeClr val="tx1"/>
                </a:solidFill>
                <a:latin typeface="Arial" panose="020B0604020202020204" pitchFamily="34" charset="0"/>
                <a:ea typeface="Play"/>
                <a:cs typeface="Arial" panose="020B0604020202020204" pitchFamily="34" charset="0"/>
                <a:sym typeface="Play"/>
              </a:rPr>
              <a:t>ON-PAGE ELEMENTS</a:t>
            </a:r>
            <a:endParaRPr lang="en-US" sz="1200" b="1" u="sng" dirty="0">
              <a:solidFill>
                <a:schemeClr val="tx1"/>
              </a:solidFill>
            </a:endParaRPr>
          </a:p>
          <a:p>
            <a:pPr marL="0" lvl="0" indent="0" rtl="0">
              <a:lnSpc>
                <a:spcPct val="115000"/>
              </a:lnSpc>
              <a:spcBef>
                <a:spcPts val="0"/>
              </a:spcBef>
              <a:spcAft>
                <a:spcPts val="0"/>
              </a:spcAft>
              <a:buNone/>
            </a:pPr>
            <a:r>
              <a:rPr lang="en-US" sz="800" b="1" dirty="0">
                <a:solidFill>
                  <a:schemeClr val="tx1"/>
                </a:solidFill>
              </a:rPr>
              <a:t> Title - </a:t>
            </a:r>
            <a:r>
              <a:rPr lang="en-US" sz="800" b="1" dirty="0" err="1">
                <a:solidFill>
                  <a:schemeClr val="tx1"/>
                </a:solidFill>
              </a:rPr>
              <a:t>Blinkit</a:t>
            </a:r>
            <a:r>
              <a:rPr lang="en-US" sz="800" b="1" dirty="0">
                <a:solidFill>
                  <a:schemeClr val="tx1"/>
                </a:solidFill>
              </a:rPr>
              <a:t> - Quick Commerce | 10-Minute Grocery Delivery</a:t>
            </a:r>
          </a:p>
          <a:p>
            <a:pPr marL="0" lvl="0" indent="0" rtl="0">
              <a:lnSpc>
                <a:spcPct val="115000"/>
              </a:lnSpc>
              <a:spcBef>
                <a:spcPts val="0"/>
              </a:spcBef>
              <a:spcAft>
                <a:spcPts val="0"/>
              </a:spcAft>
              <a:buNone/>
            </a:pPr>
            <a:br>
              <a:rPr lang="en-US" sz="800" b="1" dirty="0">
                <a:solidFill>
                  <a:schemeClr val="tx1"/>
                </a:solidFill>
              </a:rPr>
            </a:br>
            <a:r>
              <a:rPr lang="en-US" sz="800" b="1" dirty="0">
                <a:solidFill>
                  <a:schemeClr val="tx1"/>
                </a:solidFill>
              </a:rPr>
              <a:t> Meta description - </a:t>
            </a:r>
            <a:r>
              <a:rPr lang="en-US" sz="800" b="1" dirty="0" err="1">
                <a:solidFill>
                  <a:schemeClr val="tx1"/>
                </a:solidFill>
              </a:rPr>
              <a:t>Blinkit</a:t>
            </a:r>
            <a:r>
              <a:rPr lang="en-US" sz="800" b="1" dirty="0">
                <a:solidFill>
                  <a:schemeClr val="tx1"/>
                </a:solidFill>
              </a:rPr>
              <a:t> offers 10-minute grocery delivery services across India. Shop fresh groceries, fruits, vegetables, and more from the comfort of your 	home. Available in 30+ cities.</a:t>
            </a:r>
          </a:p>
          <a:p>
            <a:pPr marL="0" lvl="0" indent="0" rtl="0">
              <a:lnSpc>
                <a:spcPct val="115000"/>
              </a:lnSpc>
              <a:spcBef>
                <a:spcPts val="0"/>
              </a:spcBef>
              <a:spcAft>
                <a:spcPts val="0"/>
              </a:spcAft>
              <a:buNone/>
            </a:pPr>
            <a:endParaRPr lang="en-US" sz="800" b="1" dirty="0">
              <a:solidFill>
                <a:schemeClr val="tx1"/>
              </a:solidFill>
            </a:endParaRPr>
          </a:p>
          <a:p>
            <a:pPr marL="0" lvl="0" indent="0" rtl="0">
              <a:lnSpc>
                <a:spcPct val="115000"/>
              </a:lnSpc>
              <a:spcBef>
                <a:spcPts val="0"/>
              </a:spcBef>
              <a:spcAft>
                <a:spcPts val="0"/>
              </a:spcAft>
              <a:buNone/>
            </a:pPr>
            <a:r>
              <a:rPr lang="en-US" sz="800" b="1" dirty="0">
                <a:solidFill>
                  <a:schemeClr val="tx1"/>
                </a:solidFill>
              </a:rPr>
              <a:t> Content and Keywords –  </a:t>
            </a:r>
            <a:br>
              <a:rPr lang="en-US" sz="800" b="1" dirty="0">
                <a:solidFill>
                  <a:schemeClr val="tx1"/>
                </a:solidFill>
              </a:rPr>
            </a:br>
            <a:r>
              <a:rPr lang="en-US" sz="800" b="1" dirty="0">
                <a:solidFill>
                  <a:schemeClr val="tx1"/>
                </a:solidFill>
              </a:rPr>
              <a:t> Primary Keywords: Quick commerce, Grocery delivery in India, Online grocery shopping</a:t>
            </a:r>
          </a:p>
          <a:p>
            <a:pPr marL="0" lvl="0" indent="0" rtl="0">
              <a:lnSpc>
                <a:spcPct val="115000"/>
              </a:lnSpc>
              <a:spcBef>
                <a:spcPts val="0"/>
              </a:spcBef>
              <a:spcAft>
                <a:spcPts val="0"/>
              </a:spcAft>
              <a:buNone/>
            </a:pPr>
            <a:r>
              <a:rPr lang="en-US" sz="800" b="1" dirty="0">
                <a:solidFill>
                  <a:schemeClr val="tx1"/>
                </a:solidFill>
              </a:rPr>
              <a:t> Secondary Keywords: Fresh fruits and vegetables delivery, 10-minute delivery services</a:t>
            </a:r>
          </a:p>
          <a:p>
            <a:pPr marL="0" lvl="0" indent="0" rtl="0">
              <a:lnSpc>
                <a:spcPct val="115000"/>
              </a:lnSpc>
              <a:spcBef>
                <a:spcPts val="0"/>
              </a:spcBef>
              <a:spcAft>
                <a:spcPts val="0"/>
              </a:spcAft>
              <a:buNone/>
            </a:pPr>
            <a:endParaRPr lang="en-US" sz="800" b="1" dirty="0">
              <a:solidFill>
                <a:schemeClr val="tx1"/>
              </a:solidFill>
            </a:endParaRPr>
          </a:p>
          <a:p>
            <a:pPr marL="0" lvl="0" indent="0" rtl="0">
              <a:lnSpc>
                <a:spcPct val="115000"/>
              </a:lnSpc>
              <a:spcBef>
                <a:spcPts val="0"/>
              </a:spcBef>
              <a:spcAft>
                <a:spcPts val="0"/>
              </a:spcAft>
              <a:buNone/>
            </a:pPr>
            <a:r>
              <a:rPr lang="en-US" sz="800" b="1" dirty="0">
                <a:solidFill>
                  <a:schemeClr val="tx1"/>
                </a:solidFill>
              </a:rPr>
              <a:t> High-quality Content - Include an FAQ section addressing user queries such as, “How does </a:t>
            </a:r>
            <a:r>
              <a:rPr lang="en-US" sz="800" b="1" dirty="0" err="1">
                <a:solidFill>
                  <a:schemeClr val="tx1"/>
                </a:solidFill>
              </a:rPr>
              <a:t>Blinkit</a:t>
            </a:r>
            <a:r>
              <a:rPr lang="en-US" sz="800" b="1" dirty="0">
                <a:solidFill>
                  <a:schemeClr val="tx1"/>
                </a:solidFill>
              </a:rPr>
              <a:t> deliver in 10 minutes?</a:t>
            </a:r>
          </a:p>
          <a:p>
            <a:pPr marL="0" lvl="0" indent="0" rtl="0">
              <a:lnSpc>
                <a:spcPct val="115000"/>
              </a:lnSpc>
              <a:spcBef>
                <a:spcPts val="0"/>
              </a:spcBef>
              <a:spcAft>
                <a:spcPts val="0"/>
              </a:spcAft>
              <a:buNone/>
            </a:pPr>
            <a:endParaRPr lang="en-US" sz="800" b="1" dirty="0">
              <a:solidFill>
                <a:schemeClr val="tx1"/>
              </a:solidFill>
            </a:endParaRPr>
          </a:p>
          <a:p>
            <a:pPr>
              <a:lnSpc>
                <a:spcPct val="115000"/>
              </a:lnSpc>
            </a:pPr>
            <a:r>
              <a:rPr lang="en-US" sz="800" b="1" dirty="0">
                <a:solidFill>
                  <a:schemeClr val="tx1"/>
                </a:solidFill>
              </a:rPr>
              <a:t> Headers – H1,2,3,4,5,6 - H1 &amp; H2 are the most important, with only one h1 and other headers according to content.</a:t>
            </a:r>
          </a:p>
          <a:p>
            <a:pPr marL="0" lvl="0" indent="0" rtl="0">
              <a:lnSpc>
                <a:spcPct val="115000"/>
              </a:lnSpc>
              <a:spcBef>
                <a:spcPts val="0"/>
              </a:spcBef>
              <a:spcAft>
                <a:spcPts val="0"/>
              </a:spcAft>
              <a:buNone/>
            </a:pPr>
            <a:endParaRPr lang="en-US" sz="800" b="1" dirty="0">
              <a:solidFill>
                <a:schemeClr val="tx1"/>
              </a:solidFill>
            </a:endParaRPr>
          </a:p>
          <a:p>
            <a:pPr marL="0" lvl="0" indent="0" rtl="0">
              <a:lnSpc>
                <a:spcPct val="115000"/>
              </a:lnSpc>
              <a:spcBef>
                <a:spcPts val="0"/>
              </a:spcBef>
              <a:spcAft>
                <a:spcPts val="0"/>
              </a:spcAft>
              <a:buNone/>
            </a:pPr>
            <a:r>
              <a:rPr lang="en-US" sz="800" b="1" dirty="0">
                <a:solidFill>
                  <a:schemeClr val="tx1"/>
                </a:solidFill>
              </a:rPr>
              <a:t> Call to Action (CTA) - Order Now, Explore Our Product Range</a:t>
            </a:r>
          </a:p>
          <a:p>
            <a:pPr marL="0" lvl="0" indent="0" rtl="0">
              <a:lnSpc>
                <a:spcPct val="115000"/>
              </a:lnSpc>
              <a:spcBef>
                <a:spcPts val="0"/>
              </a:spcBef>
              <a:spcAft>
                <a:spcPts val="0"/>
              </a:spcAft>
              <a:buNone/>
            </a:pPr>
            <a:endParaRPr lang="en-US" sz="800" b="1" dirty="0">
              <a:solidFill>
                <a:schemeClr val="tx1"/>
              </a:solidFill>
            </a:endParaRPr>
          </a:p>
          <a:p>
            <a:pPr>
              <a:lnSpc>
                <a:spcPct val="115000"/>
              </a:lnSpc>
            </a:pPr>
            <a:r>
              <a:rPr lang="en-US" sz="800" b="1" dirty="0">
                <a:solidFill>
                  <a:schemeClr val="tx1"/>
                </a:solidFill>
              </a:rPr>
              <a:t> Sitemap - create a sitemap according to priority</a:t>
            </a:r>
          </a:p>
          <a:p>
            <a:pPr>
              <a:lnSpc>
                <a:spcPct val="115000"/>
              </a:lnSpc>
            </a:pPr>
            <a:endParaRPr lang="en-US" sz="800" b="1" dirty="0">
              <a:solidFill>
                <a:schemeClr val="tx1"/>
              </a:solidFill>
            </a:endParaRPr>
          </a:p>
          <a:p>
            <a:pPr marL="0" lvl="0" indent="0" rtl="0">
              <a:lnSpc>
                <a:spcPct val="115000"/>
              </a:lnSpc>
              <a:spcBef>
                <a:spcPts val="0"/>
              </a:spcBef>
              <a:spcAft>
                <a:spcPts val="0"/>
              </a:spcAft>
              <a:buNone/>
            </a:pPr>
            <a:r>
              <a:rPr lang="en-US" sz="800" b="1" dirty="0">
                <a:solidFill>
                  <a:schemeClr val="tx1"/>
                </a:solidFill>
              </a:rPr>
              <a:t> Interlinking &amp; Anchor tax - Use descriptive anchor text like “</a:t>
            </a:r>
            <a:r>
              <a:rPr lang="en-US" sz="800" b="1" dirty="0" err="1">
                <a:solidFill>
                  <a:schemeClr val="tx1"/>
                </a:solidFill>
              </a:rPr>
              <a:t>Blinkit’s</a:t>
            </a:r>
            <a:r>
              <a:rPr lang="en-US" sz="800" b="1" dirty="0">
                <a:solidFill>
                  <a:schemeClr val="tx1"/>
                </a:solidFill>
              </a:rPr>
              <a:t> quick delivery services” instead of generic terms like “click here.”</a:t>
            </a:r>
          </a:p>
          <a:p>
            <a:pPr marL="0" lvl="0" indent="0" rtl="0">
              <a:lnSpc>
                <a:spcPct val="115000"/>
              </a:lnSpc>
              <a:spcBef>
                <a:spcPts val="0"/>
              </a:spcBef>
              <a:spcAft>
                <a:spcPts val="0"/>
              </a:spcAft>
              <a:buNone/>
            </a:pPr>
            <a:endParaRPr lang="en-US" sz="800" b="1" dirty="0">
              <a:solidFill>
                <a:schemeClr val="tx1"/>
              </a:solidFill>
            </a:endParaRPr>
          </a:p>
          <a:p>
            <a:pPr marL="0" lvl="0" indent="0" algn="l" rtl="0">
              <a:lnSpc>
                <a:spcPct val="115000"/>
              </a:lnSpc>
              <a:spcBef>
                <a:spcPts val="0"/>
              </a:spcBef>
              <a:spcAft>
                <a:spcPts val="0"/>
              </a:spcAft>
              <a:buNone/>
            </a:pPr>
            <a:r>
              <a:rPr lang="en-US" sz="800" b="1" dirty="0">
                <a:solidFill>
                  <a:schemeClr val="tx1"/>
                </a:solidFill>
              </a:rPr>
              <a:t> Mobile responsiveness – Prioritize mobile optimization, as the majority of users order through smartphones.</a:t>
            </a:r>
          </a:p>
          <a:p>
            <a:pPr marL="0" lvl="0" indent="0" algn="l" rtl="0">
              <a:lnSpc>
                <a:spcPct val="115000"/>
              </a:lnSpc>
              <a:spcBef>
                <a:spcPts val="0"/>
              </a:spcBef>
              <a:spcAft>
                <a:spcPts val="0"/>
              </a:spcAft>
              <a:buNone/>
            </a:pPr>
            <a:br>
              <a:rPr lang="en-US" sz="800" b="1" dirty="0">
                <a:solidFill>
                  <a:schemeClr val="tx1"/>
                </a:solidFill>
              </a:rPr>
            </a:br>
            <a:r>
              <a:rPr lang="en-US" sz="800" b="1" dirty="0">
                <a:solidFill>
                  <a:schemeClr val="tx1"/>
                </a:solidFill>
              </a:rPr>
              <a:t> Website Speed - Should be able to load quickly on the web and mobile. The ideal speed is under 2-3 seconds</a:t>
            </a:r>
          </a:p>
          <a:p>
            <a:pPr marL="0" lvl="0" indent="0" algn="l" rtl="0">
              <a:lnSpc>
                <a:spcPct val="115000"/>
              </a:lnSpc>
              <a:spcBef>
                <a:spcPts val="0"/>
              </a:spcBef>
              <a:spcAft>
                <a:spcPts val="0"/>
              </a:spcAft>
              <a:buNone/>
            </a:pPr>
            <a:r>
              <a:rPr lang="en-US" sz="800" b="1" dirty="0">
                <a:solidFill>
                  <a:schemeClr val="tx1"/>
                </a:solidFill>
              </a:rPr>
              <a:t>	ability points	</a:t>
            </a:r>
            <a:br>
              <a:rPr lang="en-US" sz="800" b="1" dirty="0">
                <a:solidFill>
                  <a:schemeClr val="tx1"/>
                </a:solidFill>
              </a:rPr>
            </a:br>
            <a:r>
              <a:rPr lang="en-US" sz="800" b="1" dirty="0">
                <a:solidFill>
                  <a:schemeClr val="tx1"/>
                </a:solidFill>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7"/>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6" name="Google Shape;216;p37"/>
          <p:cNvSpPr txBox="1"/>
          <p:nvPr/>
        </p:nvSpPr>
        <p:spPr>
          <a:xfrm>
            <a:off x="1993711" y="276552"/>
            <a:ext cx="5156577" cy="538609"/>
          </a:xfrm>
          <a:prstGeom prst="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1" i="0" strike="noStrike" cap="none" dirty="0">
                <a:solidFill>
                  <a:schemeClr val="tx1"/>
                </a:solidFill>
                <a:latin typeface="Arial" panose="020B0604020202020204" pitchFamily="34" charset="0"/>
                <a:ea typeface="Play"/>
                <a:cs typeface="Arial" panose="020B0604020202020204" pitchFamily="34" charset="0"/>
                <a:sym typeface="Play"/>
              </a:rPr>
              <a:t>TASK  8 - EXAMPLE BLOG</a:t>
            </a:r>
            <a:endParaRPr sz="700" b="1" dirty="0">
              <a:solidFill>
                <a:schemeClr val="tx1"/>
              </a:solidFill>
              <a:latin typeface="Arial" panose="020B0604020202020204" pitchFamily="34" charset="0"/>
              <a:cs typeface="Arial" panose="020B0604020202020204" pitchFamily="34" charset="0"/>
            </a:endParaRPr>
          </a:p>
        </p:txBody>
      </p:sp>
      <p:sp>
        <p:nvSpPr>
          <p:cNvPr id="217" name="Google Shape;217;p37"/>
          <p:cNvSpPr txBox="1"/>
          <p:nvPr/>
        </p:nvSpPr>
        <p:spPr>
          <a:xfrm>
            <a:off x="392908" y="1019741"/>
            <a:ext cx="7950992" cy="3847207"/>
          </a:xfrm>
          <a:prstGeom prst="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spcFirstLastPara="1" wrap="square" lIns="0" tIns="0" rIns="0" bIns="0" anchor="t" anchorCtr="0">
            <a:spAutoFit/>
          </a:bodyPr>
          <a:lstStyle/>
          <a:p>
            <a:endParaRPr lang="en-IN" sz="1000" b="1" dirty="0">
              <a:solidFill>
                <a:schemeClr val="tx1"/>
              </a:solidFill>
            </a:endParaRPr>
          </a:p>
          <a:p>
            <a:r>
              <a:rPr lang="en-IN" sz="1000" b="1" dirty="0">
                <a:solidFill>
                  <a:schemeClr val="tx1"/>
                </a:solidFill>
              </a:rPr>
              <a:t>Title</a:t>
            </a:r>
            <a:r>
              <a:rPr lang="en-IN" sz="1000" dirty="0">
                <a:solidFill>
                  <a:schemeClr val="tx1"/>
                </a:solidFill>
              </a:rPr>
              <a:t>: </a:t>
            </a:r>
            <a:r>
              <a:rPr lang="en-IN" sz="1000" dirty="0" err="1">
                <a:solidFill>
                  <a:schemeClr val="tx1"/>
                </a:solidFill>
              </a:rPr>
              <a:t>Blinkit</a:t>
            </a:r>
            <a:r>
              <a:rPr lang="en-IN" sz="1000" dirty="0">
                <a:solidFill>
                  <a:schemeClr val="tx1"/>
                </a:solidFill>
              </a:rPr>
              <a:t>: Revolutionizing Grocery Shopping with 10-Minute Delivery</a:t>
            </a:r>
          </a:p>
          <a:p>
            <a:endParaRPr lang="en-IN" sz="1000" dirty="0">
              <a:solidFill>
                <a:schemeClr val="tx1"/>
              </a:solidFill>
            </a:endParaRPr>
          </a:p>
          <a:p>
            <a:r>
              <a:rPr lang="en-IN" sz="1000" b="1" dirty="0">
                <a:solidFill>
                  <a:schemeClr val="tx1"/>
                </a:solidFill>
              </a:rPr>
              <a:t>Meta Description</a:t>
            </a:r>
            <a:r>
              <a:rPr lang="en-IN" sz="1000" dirty="0">
                <a:solidFill>
                  <a:schemeClr val="tx1"/>
                </a:solidFill>
              </a:rPr>
              <a:t>: Discover </a:t>
            </a:r>
            <a:r>
              <a:rPr lang="en-IN" sz="1000" dirty="0" err="1">
                <a:solidFill>
                  <a:schemeClr val="tx1"/>
                </a:solidFill>
              </a:rPr>
              <a:t>Blinkit’s</a:t>
            </a:r>
            <a:r>
              <a:rPr lang="en-IN" sz="1000" dirty="0">
                <a:solidFill>
                  <a:schemeClr val="tx1"/>
                </a:solidFill>
              </a:rPr>
              <a:t> 10-minute grocery delivery service that’s transforming convenience. Shop fresh produce,                	       snacks, and essentials anytime, anywhere.</a:t>
            </a:r>
          </a:p>
          <a:p>
            <a:endParaRPr lang="en-IN" sz="1000" dirty="0">
              <a:solidFill>
                <a:schemeClr val="tx1"/>
              </a:solidFill>
            </a:endParaRPr>
          </a:p>
          <a:p>
            <a:r>
              <a:rPr lang="en-US" sz="1000" b="1" dirty="0">
                <a:solidFill>
                  <a:schemeClr val="tx1"/>
                </a:solidFill>
              </a:rPr>
              <a:t>Experience Convenience Like Never Before</a:t>
            </a:r>
          </a:p>
          <a:p>
            <a:r>
              <a:rPr lang="en-US" sz="1000" dirty="0">
                <a:solidFill>
                  <a:schemeClr val="tx1"/>
                </a:solidFill>
              </a:rPr>
              <a:t>In today’s fast-paced world, convenience is no longer a luxury—it’s a necessity. </a:t>
            </a:r>
            <a:r>
              <a:rPr lang="en-US" sz="1000" dirty="0" err="1">
                <a:solidFill>
                  <a:schemeClr val="tx1"/>
                </a:solidFill>
              </a:rPr>
              <a:t>Blinkit</a:t>
            </a:r>
            <a:r>
              <a:rPr lang="en-US" sz="1000" dirty="0">
                <a:solidFill>
                  <a:schemeClr val="tx1"/>
                </a:solidFill>
              </a:rPr>
              <a:t> understands this perfectly, offering 10-minute grocery delivery that redefines online shopping. Whether you need fresh fruits, vegetables, or daily essentials, </a:t>
            </a:r>
            <a:r>
              <a:rPr lang="en-US" sz="1000" dirty="0" err="1">
                <a:solidFill>
                  <a:schemeClr val="tx1"/>
                </a:solidFill>
              </a:rPr>
              <a:t>Blinkit</a:t>
            </a:r>
            <a:r>
              <a:rPr lang="en-US" sz="1000" dirty="0">
                <a:solidFill>
                  <a:schemeClr val="tx1"/>
                </a:solidFill>
              </a:rPr>
              <a:t> ensures a seamless shopping experience.</a:t>
            </a:r>
          </a:p>
          <a:p>
            <a:endParaRPr lang="en-US" sz="1000" dirty="0">
              <a:solidFill>
                <a:schemeClr val="tx1"/>
              </a:solidFill>
            </a:endParaRPr>
          </a:p>
          <a:p>
            <a:r>
              <a:rPr lang="en-US" sz="1000" b="1" dirty="0">
                <a:solidFill>
                  <a:schemeClr val="tx1"/>
                </a:solidFill>
              </a:rPr>
              <a:t>Why Choose </a:t>
            </a:r>
            <a:r>
              <a:rPr lang="en-US" sz="1000" b="1" dirty="0" err="1">
                <a:solidFill>
                  <a:schemeClr val="tx1"/>
                </a:solidFill>
              </a:rPr>
              <a:t>Blinkit</a:t>
            </a:r>
            <a:r>
              <a:rPr lang="en-US" sz="1000" b="1" dirty="0">
                <a:solidFill>
                  <a:schemeClr val="tx1"/>
                </a:solidFill>
              </a:rPr>
              <a:t>?</a:t>
            </a:r>
          </a:p>
          <a:p>
            <a:r>
              <a:rPr lang="en-US" sz="1000" b="1" dirty="0">
                <a:solidFill>
                  <a:schemeClr val="tx1"/>
                </a:solidFill>
              </a:rPr>
              <a:t>1. Superfast Delivery</a:t>
            </a:r>
          </a:p>
          <a:p>
            <a:r>
              <a:rPr lang="en-US" sz="1000" dirty="0">
                <a:solidFill>
                  <a:schemeClr val="tx1"/>
                </a:solidFill>
              </a:rPr>
              <a:t>Forget long waits or crowded stores. </a:t>
            </a:r>
            <a:r>
              <a:rPr lang="en-US" sz="1000" dirty="0" err="1">
                <a:solidFill>
                  <a:schemeClr val="tx1"/>
                </a:solidFill>
              </a:rPr>
              <a:t>Blinkit</a:t>
            </a:r>
            <a:r>
              <a:rPr lang="en-US" sz="1000" dirty="0">
                <a:solidFill>
                  <a:schemeClr val="tx1"/>
                </a:solidFill>
              </a:rPr>
              <a:t> delivers groceries in just 10 minutes, saving you precious time.</a:t>
            </a:r>
          </a:p>
          <a:p>
            <a:r>
              <a:rPr lang="en-US" sz="1000" b="1" dirty="0">
                <a:solidFill>
                  <a:schemeClr val="tx1"/>
                </a:solidFill>
              </a:rPr>
              <a:t>2. Wide Product Range</a:t>
            </a:r>
          </a:p>
          <a:p>
            <a:r>
              <a:rPr lang="en-US" sz="1000" dirty="0">
                <a:solidFill>
                  <a:schemeClr val="tx1"/>
                </a:solidFill>
              </a:rPr>
              <a:t>From pantry staples to personal care items, </a:t>
            </a:r>
            <a:r>
              <a:rPr lang="en-US" sz="1000" dirty="0" err="1">
                <a:solidFill>
                  <a:schemeClr val="tx1"/>
                </a:solidFill>
              </a:rPr>
              <a:t>Blinkit’s</a:t>
            </a:r>
            <a:r>
              <a:rPr lang="en-US" sz="1000" dirty="0">
                <a:solidFill>
                  <a:schemeClr val="tx1"/>
                </a:solidFill>
              </a:rPr>
              <a:t> extensive catalog has everything you need, just a few taps away.</a:t>
            </a:r>
          </a:p>
          <a:p>
            <a:r>
              <a:rPr lang="en-US" sz="1000" b="1" dirty="0">
                <a:solidFill>
                  <a:schemeClr val="tx1"/>
                </a:solidFill>
              </a:rPr>
              <a:t>3. Easy-to-Use App</a:t>
            </a:r>
          </a:p>
          <a:p>
            <a:r>
              <a:rPr lang="en-US" sz="1000" dirty="0">
                <a:solidFill>
                  <a:schemeClr val="tx1"/>
                </a:solidFill>
              </a:rPr>
              <a:t>The </a:t>
            </a:r>
            <a:r>
              <a:rPr lang="en-US" sz="1000" dirty="0" err="1">
                <a:solidFill>
                  <a:schemeClr val="tx1"/>
                </a:solidFill>
              </a:rPr>
              <a:t>Blinkit</a:t>
            </a:r>
            <a:r>
              <a:rPr lang="en-US" sz="1000" dirty="0">
                <a:solidFill>
                  <a:schemeClr val="tx1"/>
                </a:solidFill>
              </a:rPr>
              <a:t> app is designed for simplicity. Browse categories, apply filters, and track your orders in real-time.</a:t>
            </a:r>
          </a:p>
          <a:p>
            <a:r>
              <a:rPr lang="en-US" sz="1000" b="1" dirty="0">
                <a:solidFill>
                  <a:schemeClr val="tx1"/>
                </a:solidFill>
              </a:rPr>
              <a:t>4. Affordable Pricing</a:t>
            </a:r>
          </a:p>
          <a:p>
            <a:r>
              <a:rPr lang="en-US" sz="1000" dirty="0">
                <a:solidFill>
                  <a:schemeClr val="tx1"/>
                </a:solidFill>
              </a:rPr>
              <a:t>Enjoy competitive prices and exclusive discounts, making quality groceries more accessible than ever.</a:t>
            </a:r>
          </a:p>
          <a:p>
            <a:br>
              <a:rPr lang="en-IN" sz="1000" b="1" dirty="0">
                <a:solidFill>
                  <a:schemeClr val="tx1"/>
                </a:solidFill>
              </a:rPr>
            </a:br>
            <a:r>
              <a:rPr lang="en-US" sz="1000" b="1" dirty="0">
                <a:solidFill>
                  <a:schemeClr val="tx1"/>
                </a:solidFill>
              </a:rPr>
              <a:t>What Customers Love About </a:t>
            </a:r>
            <a:r>
              <a:rPr lang="en-US" sz="1000" b="1" dirty="0" err="1">
                <a:solidFill>
                  <a:schemeClr val="tx1"/>
                </a:solidFill>
              </a:rPr>
              <a:t>Blinkit</a:t>
            </a:r>
            <a:endParaRPr lang="en-US" sz="1000" b="1" dirty="0">
              <a:solidFill>
                <a:schemeClr val="tx1"/>
              </a:solidFill>
            </a:endParaRPr>
          </a:p>
          <a:p>
            <a:r>
              <a:rPr lang="en-US" sz="1000" dirty="0" err="1">
                <a:solidFill>
                  <a:schemeClr val="tx1"/>
                </a:solidFill>
              </a:rPr>
              <a:t>Blinkit</a:t>
            </a:r>
            <a:r>
              <a:rPr lang="en-US" sz="1000" dirty="0">
                <a:solidFill>
                  <a:schemeClr val="tx1"/>
                </a:solidFill>
              </a:rPr>
              <a:t> has become a favorite among busy professionals and families alike. "I love the speed and convenience </a:t>
            </a:r>
            <a:r>
              <a:rPr lang="en-US" sz="1000" dirty="0" err="1">
                <a:solidFill>
                  <a:schemeClr val="tx1"/>
                </a:solidFill>
              </a:rPr>
              <a:t>Blinkit</a:t>
            </a:r>
            <a:r>
              <a:rPr lang="en-US" sz="1000" dirty="0">
                <a:solidFill>
                  <a:schemeClr val="tx1"/>
                </a:solidFill>
              </a:rPr>
              <a:t> offers! It’s a game-changer for my daily routine," says Priya, a satisfied customer from Delhi</a:t>
            </a:r>
          </a:p>
          <a:p>
            <a:endParaRPr lang="en-IN" sz="10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8"/>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3" name="Google Shape;223;p38"/>
          <p:cNvSpPr txBox="1"/>
          <p:nvPr/>
        </p:nvSpPr>
        <p:spPr>
          <a:xfrm>
            <a:off x="1325036" y="346841"/>
            <a:ext cx="6493925" cy="538609"/>
          </a:xfrm>
          <a:prstGeom prst="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1" i="0" u="none" strike="noStrike" cap="none" dirty="0">
                <a:solidFill>
                  <a:schemeClr val="tx1"/>
                </a:solidFill>
                <a:latin typeface="Arial" panose="020B0604020202020204" pitchFamily="34" charset="0"/>
                <a:ea typeface="Play"/>
                <a:cs typeface="Arial" panose="020B0604020202020204" pitchFamily="34" charset="0"/>
                <a:sym typeface="Play"/>
              </a:rPr>
              <a:t>CONCLUSION AND TAKEAWAYS</a:t>
            </a:r>
            <a:endParaRPr sz="700" b="1" dirty="0">
              <a:solidFill>
                <a:schemeClr val="tx1"/>
              </a:solidFill>
              <a:latin typeface="Arial" panose="020B0604020202020204" pitchFamily="34" charset="0"/>
              <a:cs typeface="Arial" panose="020B0604020202020204" pitchFamily="34" charset="0"/>
            </a:endParaRPr>
          </a:p>
        </p:txBody>
      </p:sp>
      <p:sp>
        <p:nvSpPr>
          <p:cNvPr id="224" name="Google Shape;224;p38"/>
          <p:cNvSpPr txBox="1"/>
          <p:nvPr/>
        </p:nvSpPr>
        <p:spPr>
          <a:xfrm>
            <a:off x="885824" y="1214289"/>
            <a:ext cx="7372350" cy="3462486"/>
          </a:xfrm>
          <a:prstGeom prst="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spcFirstLastPara="1" wrap="square" lIns="0" tIns="0" rIns="0" bIns="0" anchor="t" anchorCtr="0">
            <a:spAutoFit/>
          </a:bodyPr>
          <a:lstStyle/>
          <a:p>
            <a:pPr algn="ctr"/>
            <a:endParaRPr lang="en-US" sz="1500" b="1" dirty="0">
              <a:solidFill>
                <a:schemeClr val="tx1"/>
              </a:solidFill>
            </a:endParaRPr>
          </a:p>
          <a:p>
            <a:pPr algn="ctr"/>
            <a:r>
              <a:rPr lang="en-US" sz="1500" b="1" dirty="0">
                <a:solidFill>
                  <a:schemeClr val="tx1"/>
                </a:solidFill>
              </a:rPr>
              <a:t>This project has been instrumental in deepening my understanding of the objectives and goals of an effective SEO strategy. Through analyzing </a:t>
            </a:r>
            <a:r>
              <a:rPr lang="en-US" sz="1500" b="1" dirty="0" err="1">
                <a:solidFill>
                  <a:schemeClr val="tx1"/>
                </a:solidFill>
              </a:rPr>
              <a:t>Blinkit’s</a:t>
            </a:r>
            <a:r>
              <a:rPr lang="en-US" sz="1500" b="1" dirty="0">
                <a:solidFill>
                  <a:schemeClr val="tx1"/>
                </a:solidFill>
              </a:rPr>
              <a:t> approach, I have gained insights into the importance of keyword optimization, on-page elements like meta descriptions and headers, and user-centric content that aligns with search intent.</a:t>
            </a:r>
          </a:p>
          <a:p>
            <a:pPr algn="ctr"/>
            <a:endParaRPr lang="en-US" sz="1500" b="1" dirty="0">
              <a:solidFill>
                <a:schemeClr val="tx1"/>
              </a:solidFill>
            </a:endParaRPr>
          </a:p>
          <a:p>
            <a:pPr algn="ctr"/>
            <a:r>
              <a:rPr lang="en-US" sz="1500" b="1" dirty="0">
                <a:solidFill>
                  <a:schemeClr val="tx1"/>
                </a:solidFill>
              </a:rPr>
              <a:t>Moving forward, I plan to leverage this knowledge in my digital marketing efforts. By focusing on strategic keyword research, creating high-quality content, and enhancing website structure, I aim to improve organic rankings and drive targeted traffic. Incorporating these SEO techniques will not only support my goals of increasing visibility but also ensure a stronger connection with the target audience. This comprehensive understanding of SEO will undoubtedly help in achieving long-term success in the dynamic field of digital marketing.</a:t>
            </a:r>
          </a:p>
          <a:p>
            <a:pPr algn="ctr"/>
            <a:endParaRPr lang="en-US" sz="1500"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p:nvPr/>
        </p:nvSpPr>
        <p:spPr>
          <a:xfrm>
            <a:off x="7684955" y="4366734"/>
            <a:ext cx="1604171" cy="622195"/>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38" name="Google Shape;138;p26"/>
          <p:cNvSpPr txBox="1"/>
          <p:nvPr/>
        </p:nvSpPr>
        <p:spPr>
          <a:xfrm>
            <a:off x="2394942" y="429861"/>
            <a:ext cx="4354116" cy="577081"/>
          </a:xfrm>
          <a:prstGeom prst="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spcFirstLastPara="1" wrap="square" lIns="0" tIns="0" rIns="0" bIns="0" anchor="t" anchorCtr="0">
            <a:spAutoFit/>
          </a:bodyPr>
          <a:lstStyle/>
          <a:p>
            <a:pPr marL="0" marR="0" lvl="0" indent="0" algn="ctr" rtl="0">
              <a:lnSpc>
                <a:spcPct val="150000"/>
              </a:lnSpc>
              <a:spcBef>
                <a:spcPts val="0"/>
              </a:spcBef>
              <a:spcAft>
                <a:spcPts val="0"/>
              </a:spcAft>
              <a:buNone/>
            </a:pPr>
            <a:r>
              <a:rPr lang="en" sz="2500" b="1" i="0" u="none" strike="noStrike" cap="none" dirty="0">
                <a:solidFill>
                  <a:schemeClr val="tx1"/>
                </a:solidFill>
                <a:latin typeface="Arial" panose="020B0604020202020204" pitchFamily="34" charset="0"/>
                <a:ea typeface="Play"/>
                <a:cs typeface="Arial" panose="020B0604020202020204" pitchFamily="34" charset="0"/>
                <a:sym typeface="Play"/>
              </a:rPr>
              <a:t>INSTRUCTIONS</a:t>
            </a:r>
            <a:endParaRPr sz="700" b="1" dirty="0">
              <a:solidFill>
                <a:schemeClr val="tx1"/>
              </a:solidFill>
              <a:latin typeface="Arial" panose="020B0604020202020204" pitchFamily="34" charset="0"/>
              <a:cs typeface="Arial" panose="020B0604020202020204" pitchFamily="34" charset="0"/>
            </a:endParaRPr>
          </a:p>
        </p:txBody>
      </p:sp>
      <p:sp>
        <p:nvSpPr>
          <p:cNvPr id="2" name="Rectangle: Rounded Corners 1">
            <a:extLst>
              <a:ext uri="{FF2B5EF4-FFF2-40B4-BE49-F238E27FC236}">
                <a16:creationId xmlns:a16="http://schemas.microsoft.com/office/drawing/2014/main" id="{8B9731B3-8CDD-2456-4403-C09E3329835E}"/>
              </a:ext>
            </a:extLst>
          </p:cNvPr>
          <p:cNvSpPr/>
          <p:nvPr/>
        </p:nvSpPr>
        <p:spPr>
          <a:xfrm>
            <a:off x="889397" y="1092995"/>
            <a:ext cx="7365206" cy="3810210"/>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IN" b="1" dirty="0">
                <a:solidFill>
                  <a:schemeClr val="tx1"/>
                </a:solidFill>
                <a:latin typeface="Arial" panose="020B0604020202020204" pitchFamily="34" charset="0"/>
                <a:cs typeface="Arial" panose="020B0604020202020204" pitchFamily="34" charset="0"/>
              </a:rPr>
              <a:t>Create a website structure</a:t>
            </a:r>
          </a:p>
          <a:p>
            <a:pPr marL="285750" indent="-285750">
              <a:lnSpc>
                <a:spcPct val="150000"/>
              </a:lnSpc>
              <a:buFont typeface="Arial" panose="020B0604020202020204" pitchFamily="34" charset="0"/>
              <a:buChar char="•"/>
            </a:pPr>
            <a:r>
              <a:rPr lang="en-US" b="1" dirty="0">
                <a:solidFill>
                  <a:schemeClr val="tx1"/>
                </a:solidFill>
                <a:latin typeface="Arial" panose="020B0604020202020204" pitchFamily="34" charset="0"/>
                <a:cs typeface="Arial" panose="020B0604020202020204" pitchFamily="34" charset="0"/>
              </a:rPr>
              <a:t>Pick up one blog page &amp; its topic, one product page, one product category page</a:t>
            </a:r>
          </a:p>
          <a:p>
            <a:pPr marL="285750" indent="-285750">
              <a:lnSpc>
                <a:spcPct val="150000"/>
              </a:lnSpc>
              <a:buFont typeface="Arial" panose="020B0604020202020204" pitchFamily="34" charset="0"/>
              <a:buChar char="•"/>
            </a:pPr>
            <a:r>
              <a:rPr lang="en-US" b="1" dirty="0">
                <a:solidFill>
                  <a:schemeClr val="tx1"/>
                </a:solidFill>
                <a:latin typeface="Arial" panose="020B0604020202020204" pitchFamily="34" charset="0"/>
                <a:cs typeface="Arial" panose="020B0604020202020204" pitchFamily="34" charset="0"/>
              </a:rPr>
              <a:t>Create the content structure for these 3 pages</a:t>
            </a:r>
          </a:p>
          <a:p>
            <a:pPr marL="285750" indent="-285750">
              <a:lnSpc>
                <a:spcPct val="150000"/>
              </a:lnSpc>
              <a:buFont typeface="Arial" panose="020B0604020202020204" pitchFamily="34" charset="0"/>
              <a:buChar char="•"/>
            </a:pPr>
            <a:r>
              <a:rPr lang="en-US" b="1" dirty="0">
                <a:solidFill>
                  <a:schemeClr val="tx1"/>
                </a:solidFill>
                <a:latin typeface="Arial" panose="020B0604020202020204" pitchFamily="34" charset="0"/>
                <a:cs typeface="Arial" panose="020B0604020202020204" pitchFamily="34" charset="0"/>
              </a:rPr>
              <a:t>Do detailed keyword research for each page</a:t>
            </a:r>
          </a:p>
          <a:p>
            <a:pPr marL="285750" indent="-285750">
              <a:lnSpc>
                <a:spcPct val="150000"/>
              </a:lnSpc>
              <a:buFont typeface="Arial" panose="020B0604020202020204" pitchFamily="34" charset="0"/>
              <a:buChar char="•"/>
            </a:pPr>
            <a:r>
              <a:rPr lang="en-US" b="1" dirty="0">
                <a:solidFill>
                  <a:schemeClr val="tx1"/>
                </a:solidFill>
                <a:latin typeface="Arial" panose="020B0604020202020204" pitchFamily="34" charset="0"/>
                <a:cs typeface="Arial" panose="020B0604020202020204" pitchFamily="34" charset="0"/>
              </a:rPr>
              <a:t>List down all the important On-page elements of the 3 pages and write them yourself</a:t>
            </a:r>
          </a:p>
          <a:p>
            <a:pPr marL="285750" indent="-285750">
              <a:lnSpc>
                <a:spcPct val="150000"/>
              </a:lnSpc>
              <a:buFont typeface="Arial" panose="020B0604020202020204" pitchFamily="34" charset="0"/>
              <a:buChar char="•"/>
            </a:pPr>
            <a:r>
              <a:rPr lang="en-US" b="1" dirty="0">
                <a:solidFill>
                  <a:schemeClr val="tx1"/>
                </a:solidFill>
                <a:latin typeface="Arial" panose="020B0604020202020204" pitchFamily="34" charset="0"/>
                <a:cs typeface="Arial" panose="020B0604020202020204" pitchFamily="34" charset="0"/>
              </a:rPr>
              <a:t>Do a competitive analysis and tell us the top pages, top ranking keywords for the brand</a:t>
            </a:r>
          </a:p>
          <a:p>
            <a:pPr marL="285750" indent="-285750">
              <a:lnSpc>
                <a:spcPct val="150000"/>
              </a:lnSpc>
              <a:buFont typeface="Arial" panose="020B0604020202020204" pitchFamily="34" charset="0"/>
              <a:buChar char="•"/>
            </a:pPr>
            <a:r>
              <a:rPr lang="en-US" b="1" dirty="0">
                <a:solidFill>
                  <a:schemeClr val="tx1"/>
                </a:solidFill>
                <a:latin typeface="Arial" panose="020B0604020202020204" pitchFamily="34" charset="0"/>
                <a:cs typeface="Arial" panose="020B0604020202020204" pitchFamily="34" charset="0"/>
              </a:rPr>
              <a:t>Write a 300-word paragraph on the blog topic that you've picked up. Use keywords and write the on-page elements for it.</a:t>
            </a:r>
            <a:endParaRPr lang="en-IN" b="1"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46" name="Google Shape;146;p27"/>
          <p:cNvSpPr txBox="1"/>
          <p:nvPr/>
        </p:nvSpPr>
        <p:spPr>
          <a:xfrm>
            <a:off x="2294404" y="466725"/>
            <a:ext cx="4555194" cy="538609"/>
          </a:xfrm>
          <a:prstGeom prst="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1" i="0" u="none" strike="noStrike" cap="none" dirty="0">
                <a:solidFill>
                  <a:schemeClr val="tx1"/>
                </a:solidFill>
                <a:latin typeface="Arial" panose="020B0604020202020204" pitchFamily="34" charset="0"/>
                <a:ea typeface="Play"/>
                <a:cs typeface="Arial" panose="020B0604020202020204" pitchFamily="34" charset="0"/>
                <a:sym typeface="Play"/>
              </a:rPr>
              <a:t>PROBLEM STATEMENT</a:t>
            </a:r>
            <a:endParaRPr sz="700" b="1" dirty="0">
              <a:solidFill>
                <a:schemeClr val="tx1"/>
              </a:solidFill>
              <a:latin typeface="Arial" panose="020B0604020202020204" pitchFamily="34" charset="0"/>
              <a:cs typeface="Arial" panose="020B0604020202020204" pitchFamily="34" charset="0"/>
            </a:endParaRPr>
          </a:p>
        </p:txBody>
      </p:sp>
      <p:sp>
        <p:nvSpPr>
          <p:cNvPr id="147" name="Google Shape;147;p27"/>
          <p:cNvSpPr txBox="1"/>
          <p:nvPr/>
        </p:nvSpPr>
        <p:spPr>
          <a:xfrm>
            <a:off x="391120" y="1138096"/>
            <a:ext cx="8361759" cy="3662541"/>
          </a:xfrm>
          <a:prstGeom prst="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spcFirstLastPara="1" wrap="square" lIns="0" tIns="0" rIns="0" bIns="0" anchor="t" anchorCtr="0">
            <a:spAutoFit/>
          </a:bodyPr>
          <a:lstStyle/>
          <a:p>
            <a:pPr marL="285750" indent="-285750">
              <a:buFont typeface="Arial" panose="020B0604020202020204" pitchFamily="34" charset="0"/>
              <a:buChar char="•"/>
            </a:pPr>
            <a:r>
              <a:rPr lang="en-US" b="1" dirty="0" err="1">
                <a:solidFill>
                  <a:schemeClr val="tx1"/>
                </a:solidFill>
              </a:rPr>
              <a:t>Flinkit</a:t>
            </a:r>
            <a:r>
              <a:rPr lang="en-US" b="1" dirty="0">
                <a:solidFill>
                  <a:schemeClr val="tx1"/>
                </a:solidFill>
              </a:rPr>
              <a:t>, a hyperlocal grocery delivery platform, aims to provide ultra-fast delivery within 10–15 minutes. However, it faces challenges like maintaining consistent delivery times, managing inventory, and optimizing supply chains to ensure product availability and quality. Additionally, the platform needs to balance operational costs while offering competitive pricing and free/affordable delivery.</a:t>
            </a:r>
          </a:p>
          <a:p>
            <a:pPr marL="285750" indent="-285750">
              <a:buFont typeface="Arial" panose="020B0604020202020204" pitchFamily="34" charset="0"/>
              <a:buChar char="•"/>
            </a:pPr>
            <a:endParaRPr lang="en-US" b="1" dirty="0">
              <a:solidFill>
                <a:schemeClr val="tx1"/>
              </a:solidFill>
            </a:endParaRPr>
          </a:p>
          <a:p>
            <a:pPr marL="285750" indent="-285750">
              <a:buFont typeface="Arial" panose="020B0604020202020204" pitchFamily="34" charset="0"/>
              <a:buChar char="•"/>
            </a:pPr>
            <a:r>
              <a:rPr lang="en-US" b="1" dirty="0">
                <a:solidFill>
                  <a:schemeClr val="tx1"/>
                </a:solidFill>
              </a:rPr>
              <a:t>To succeed, </a:t>
            </a:r>
            <a:r>
              <a:rPr lang="en-US" b="1" dirty="0" err="1">
                <a:solidFill>
                  <a:schemeClr val="tx1"/>
                </a:solidFill>
              </a:rPr>
              <a:t>Flinkit</a:t>
            </a:r>
            <a:r>
              <a:rPr lang="en-US" b="1" dirty="0">
                <a:solidFill>
                  <a:schemeClr val="tx1"/>
                </a:solidFill>
              </a:rPr>
              <a:t> must focus on improving logistics, enhancing customer satisfaction through reliable service, and expanding its user base in a competitive market. Addressing these challenges effectively will help </a:t>
            </a:r>
            <a:r>
              <a:rPr lang="en-US" b="1" dirty="0" err="1">
                <a:solidFill>
                  <a:schemeClr val="tx1"/>
                </a:solidFill>
              </a:rPr>
              <a:t>Flinkit</a:t>
            </a:r>
            <a:r>
              <a:rPr lang="en-US" b="1" dirty="0">
                <a:solidFill>
                  <a:schemeClr val="tx1"/>
                </a:solidFill>
              </a:rPr>
              <a:t> establish itself as a leader in the hyperlocal delivery space.</a:t>
            </a:r>
          </a:p>
          <a:p>
            <a:pPr marL="285750" indent="-285750">
              <a:buFont typeface="Arial" panose="020B0604020202020204" pitchFamily="34" charset="0"/>
              <a:buChar char="•"/>
            </a:pPr>
            <a:endParaRPr lang="en-US" b="1" dirty="0">
              <a:solidFill>
                <a:schemeClr val="tx1"/>
              </a:solidFill>
            </a:endParaRPr>
          </a:p>
          <a:p>
            <a:pPr marL="285750" indent="-285750">
              <a:buFont typeface="Arial" panose="020B0604020202020204" pitchFamily="34" charset="0"/>
              <a:buChar char="•"/>
            </a:pPr>
            <a:r>
              <a:rPr lang="en-US" b="1" dirty="0" err="1">
                <a:solidFill>
                  <a:schemeClr val="tx1"/>
                </a:solidFill>
              </a:rPr>
              <a:t>Flinkit</a:t>
            </a:r>
            <a:r>
              <a:rPr lang="en-US" b="1" dirty="0">
                <a:solidFill>
                  <a:schemeClr val="tx1"/>
                </a:solidFill>
              </a:rPr>
              <a:t> also faces the challenge of building trust and loyalty among its customers by ensuring product freshness, timely refunds, and seamless user experiences. In a highly competitive market, creating personalized offers, loyalty programs, and efficient customer support is crucial. By leveraging technology to optimize delivery routes, scale its platform, and ensure real-time inventory updates, </a:t>
            </a:r>
            <a:r>
              <a:rPr lang="en-US" b="1" dirty="0" err="1">
                <a:solidFill>
                  <a:schemeClr val="tx1"/>
                </a:solidFill>
              </a:rPr>
              <a:t>Flinkit</a:t>
            </a:r>
            <a:r>
              <a:rPr lang="en-US" b="1" dirty="0">
                <a:solidFill>
                  <a:schemeClr val="tx1"/>
                </a:solidFill>
              </a:rPr>
              <a:t> can enhance its operational efficiency and meet customer expectations while continuing to expand into new markets.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53" name="Google Shape;153;p28"/>
          <p:cNvSpPr txBox="1"/>
          <p:nvPr/>
        </p:nvSpPr>
        <p:spPr>
          <a:xfrm>
            <a:off x="3451560" y="480481"/>
            <a:ext cx="2240880" cy="538609"/>
          </a:xfrm>
          <a:prstGeom prst="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1" i="0" u="none" strike="noStrike" cap="none" dirty="0">
                <a:solidFill>
                  <a:schemeClr val="tx1"/>
                </a:solidFill>
                <a:latin typeface="Arial" panose="020B0604020202020204" pitchFamily="34" charset="0"/>
                <a:ea typeface="Play"/>
                <a:cs typeface="Arial" panose="020B0604020202020204" pitchFamily="34" charset="0"/>
                <a:sym typeface="Play"/>
              </a:rPr>
              <a:t>OBJECTIVES</a:t>
            </a:r>
            <a:endParaRPr sz="700" b="1" dirty="0">
              <a:solidFill>
                <a:schemeClr val="tx1"/>
              </a:solidFill>
              <a:latin typeface="Arial" panose="020B0604020202020204" pitchFamily="34" charset="0"/>
              <a:cs typeface="Arial" panose="020B0604020202020204" pitchFamily="34" charset="0"/>
            </a:endParaRPr>
          </a:p>
        </p:txBody>
      </p:sp>
      <p:sp>
        <p:nvSpPr>
          <p:cNvPr id="154" name="Google Shape;154;p28"/>
          <p:cNvSpPr txBox="1"/>
          <p:nvPr/>
        </p:nvSpPr>
        <p:spPr>
          <a:xfrm>
            <a:off x="514350" y="1515223"/>
            <a:ext cx="8115300" cy="1034129"/>
          </a:xfrm>
          <a:prstGeom prst="rect">
            <a:avLst/>
          </a:prstGeom>
          <a:noFill/>
          <a:ln>
            <a:noFill/>
          </a:ln>
        </p:spPr>
        <p:txBody>
          <a:bodyPr spcFirstLastPara="1" wrap="square" lIns="0" tIns="0" rIns="0" bIns="0" anchor="t" anchorCtr="0">
            <a:spAutoFit/>
          </a:bodyPr>
          <a:lstStyle/>
          <a:p>
            <a:pPr marL="342900" marR="0" lvl="1" indent="-63500" algn="l" rtl="0">
              <a:lnSpc>
                <a:spcPct val="140000"/>
              </a:lnSpc>
              <a:spcBef>
                <a:spcPts val="0"/>
              </a:spcBef>
              <a:spcAft>
                <a:spcPts val="0"/>
              </a:spcAft>
              <a:buClr>
                <a:schemeClr val="dk1"/>
              </a:buClr>
              <a:buSzPts val="1600"/>
              <a:buFont typeface="Arial"/>
              <a:buNone/>
            </a:pPr>
            <a:endParaRPr sz="1600" b="0" i="0" u="none" strike="noStrike" cap="none" dirty="0">
              <a:solidFill>
                <a:srgbClr val="000000"/>
              </a:solidFill>
              <a:latin typeface="Arial"/>
              <a:ea typeface="Arial"/>
              <a:cs typeface="Arial"/>
              <a:sym typeface="Arial"/>
            </a:endParaRPr>
          </a:p>
          <a:p>
            <a:pPr marL="342900" marR="0" lvl="1" indent="-63500" algn="l" rtl="0">
              <a:lnSpc>
                <a:spcPct val="140000"/>
              </a:lnSpc>
              <a:spcBef>
                <a:spcPts val="0"/>
              </a:spcBef>
              <a:spcAft>
                <a:spcPts val="0"/>
              </a:spcAft>
              <a:buClr>
                <a:schemeClr val="dk1"/>
              </a:buClr>
              <a:buSzPts val="1600"/>
              <a:buFont typeface="Arial"/>
              <a:buNone/>
            </a:pPr>
            <a:endParaRPr sz="1600" b="0" i="0" u="none" strike="noStrike" cap="none" dirty="0">
              <a:solidFill>
                <a:srgbClr val="000000"/>
              </a:solidFill>
              <a:latin typeface="Arial"/>
              <a:ea typeface="Arial"/>
              <a:cs typeface="Arial"/>
              <a:sym typeface="Arial"/>
            </a:endParaRPr>
          </a:p>
          <a:p>
            <a:pPr marL="342900" marR="0" lvl="1" indent="-63500" algn="l" rtl="0">
              <a:lnSpc>
                <a:spcPct val="140000"/>
              </a:lnSpc>
              <a:spcBef>
                <a:spcPts val="0"/>
              </a:spcBef>
              <a:spcAft>
                <a:spcPts val="0"/>
              </a:spcAft>
              <a:buClr>
                <a:schemeClr val="dk1"/>
              </a:buClr>
              <a:buSzPts val="1600"/>
              <a:buFont typeface="Arial"/>
              <a:buNone/>
            </a:pPr>
            <a:endParaRPr sz="1600" b="0" i="0" u="none" strike="noStrike" cap="none" dirty="0">
              <a:solidFill>
                <a:srgbClr val="000000"/>
              </a:solidFill>
              <a:latin typeface="Arial"/>
              <a:ea typeface="Arial"/>
              <a:cs typeface="Arial"/>
              <a:sym typeface="Arial"/>
            </a:endParaRPr>
          </a:p>
        </p:txBody>
      </p:sp>
      <p:sp>
        <p:nvSpPr>
          <p:cNvPr id="4" name="Google Shape;154;p28">
            <a:extLst>
              <a:ext uri="{FF2B5EF4-FFF2-40B4-BE49-F238E27FC236}">
                <a16:creationId xmlns:a16="http://schemas.microsoft.com/office/drawing/2014/main" id="{8F116245-1CB4-8593-4F76-E547068109C9}"/>
              </a:ext>
            </a:extLst>
          </p:cNvPr>
          <p:cNvSpPr txBox="1"/>
          <p:nvPr/>
        </p:nvSpPr>
        <p:spPr>
          <a:xfrm>
            <a:off x="514350" y="1203040"/>
            <a:ext cx="8115300" cy="3447098"/>
          </a:xfrm>
          <a:prstGeom prst="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spcFirstLastPara="1" wrap="square" lIns="0" tIns="0" rIns="0" bIns="0" anchor="t" anchorCtr="0">
            <a:spAutoFit/>
          </a:bodyPr>
          <a:lstStyle/>
          <a:p>
            <a:pPr marL="565150" marR="0" lvl="1" indent="-285750" algn="l" rtl="0">
              <a:spcBef>
                <a:spcPts val="0"/>
              </a:spcBef>
              <a:spcAft>
                <a:spcPts val="0"/>
              </a:spcAft>
              <a:buClr>
                <a:schemeClr val="dk1"/>
              </a:buClr>
              <a:buSzPts val="1600"/>
              <a:buFont typeface="Arial" panose="020B0604020202020204" pitchFamily="34" charset="0"/>
              <a:buChar char="•"/>
            </a:pPr>
            <a:endParaRPr lang="en-US" b="1" dirty="0">
              <a:solidFill>
                <a:schemeClr val="tx1"/>
              </a:solidFill>
            </a:endParaRPr>
          </a:p>
          <a:p>
            <a:pPr marL="565150" marR="0" lvl="1" indent="-285750" algn="l" rtl="0">
              <a:spcBef>
                <a:spcPts val="0"/>
              </a:spcBef>
              <a:spcAft>
                <a:spcPts val="0"/>
              </a:spcAft>
              <a:buClr>
                <a:schemeClr val="dk1"/>
              </a:buClr>
              <a:buSzPts val="1600"/>
              <a:buFont typeface="Arial" panose="020B0604020202020204" pitchFamily="34" charset="0"/>
              <a:buChar char="•"/>
            </a:pPr>
            <a:r>
              <a:rPr lang="en-US" b="1" dirty="0" err="1">
                <a:solidFill>
                  <a:schemeClr val="tx1"/>
                </a:solidFill>
              </a:rPr>
              <a:t>Flinkit</a:t>
            </a:r>
            <a:r>
              <a:rPr lang="en-US" b="1" dirty="0">
                <a:solidFill>
                  <a:schemeClr val="tx1"/>
                </a:solidFill>
              </a:rPr>
              <a:t> aims to provide a seamless and fast delivery experience by ensuring customer satisfaction with quick, accurate, and reliable services. By improving app functionality and offering personalized deals, </a:t>
            </a:r>
            <a:r>
              <a:rPr lang="en-US" b="1" dirty="0" err="1">
                <a:solidFill>
                  <a:schemeClr val="tx1"/>
                </a:solidFill>
              </a:rPr>
              <a:t>Flinkit</a:t>
            </a:r>
            <a:r>
              <a:rPr lang="en-US" b="1" dirty="0">
                <a:solidFill>
                  <a:schemeClr val="tx1"/>
                </a:solidFill>
              </a:rPr>
              <a:t> strives to create a smooth and enjoyable shopping journey for its users.</a:t>
            </a:r>
          </a:p>
          <a:p>
            <a:pPr marL="622300" marR="0" lvl="1" indent="-342900" algn="l" rtl="0">
              <a:spcBef>
                <a:spcPts val="0"/>
              </a:spcBef>
              <a:spcAft>
                <a:spcPts val="0"/>
              </a:spcAft>
              <a:buClr>
                <a:schemeClr val="dk1"/>
              </a:buClr>
              <a:buSzPts val="1600"/>
              <a:buFont typeface="Arial" panose="020B0604020202020204" pitchFamily="34" charset="0"/>
              <a:buChar char="•"/>
            </a:pPr>
            <a:endParaRPr lang="en-US" b="1" i="0" u="none" strike="noStrike" cap="none" dirty="0">
              <a:solidFill>
                <a:schemeClr val="tx1"/>
              </a:solidFill>
              <a:latin typeface="Arial"/>
              <a:ea typeface="Arial"/>
              <a:cs typeface="Arial"/>
              <a:sym typeface="Arial"/>
            </a:endParaRPr>
          </a:p>
          <a:p>
            <a:pPr marL="622300" marR="0" lvl="1" indent="-342900" algn="l" rtl="0">
              <a:spcBef>
                <a:spcPts val="0"/>
              </a:spcBef>
              <a:spcAft>
                <a:spcPts val="0"/>
              </a:spcAft>
              <a:buClr>
                <a:schemeClr val="dk1"/>
              </a:buClr>
              <a:buSzPts val="1600"/>
              <a:buFont typeface="Arial" panose="020B0604020202020204" pitchFamily="34" charset="0"/>
              <a:buChar char="•"/>
            </a:pPr>
            <a:r>
              <a:rPr lang="en-US" b="1" dirty="0">
                <a:solidFill>
                  <a:schemeClr val="tx1"/>
                </a:solidFill>
              </a:rPr>
              <a:t>The company is focused on expanding its reach to more cities, targeting key customer groups, and increasing its market presence through strategic marketing efforts and partnerships. This expansion will help </a:t>
            </a:r>
            <a:r>
              <a:rPr lang="en-US" b="1" dirty="0" err="1">
                <a:solidFill>
                  <a:schemeClr val="tx1"/>
                </a:solidFill>
              </a:rPr>
              <a:t>Flinkit</a:t>
            </a:r>
            <a:r>
              <a:rPr lang="en-US" b="1" dirty="0">
                <a:solidFill>
                  <a:schemeClr val="tx1"/>
                </a:solidFill>
              </a:rPr>
              <a:t> become a leader in the hyperlocal delivery industry.</a:t>
            </a:r>
          </a:p>
          <a:p>
            <a:pPr marL="622300" marR="0" lvl="1" indent="-342900" algn="l" rtl="0">
              <a:spcBef>
                <a:spcPts val="0"/>
              </a:spcBef>
              <a:spcAft>
                <a:spcPts val="0"/>
              </a:spcAft>
              <a:buClr>
                <a:schemeClr val="dk1"/>
              </a:buClr>
              <a:buSzPts val="1600"/>
              <a:buFont typeface="Arial" panose="020B0604020202020204" pitchFamily="34" charset="0"/>
              <a:buChar char="•"/>
            </a:pPr>
            <a:endParaRPr lang="en-US" b="1" i="0" u="none" strike="noStrike" cap="none" dirty="0">
              <a:solidFill>
                <a:schemeClr val="tx1"/>
              </a:solidFill>
              <a:latin typeface="Arial"/>
              <a:ea typeface="Arial"/>
              <a:cs typeface="Arial"/>
              <a:sym typeface="Arial"/>
            </a:endParaRPr>
          </a:p>
          <a:p>
            <a:pPr marL="622300" marR="0" lvl="1" indent="-342900" algn="l" rtl="0">
              <a:spcBef>
                <a:spcPts val="0"/>
              </a:spcBef>
              <a:spcAft>
                <a:spcPts val="0"/>
              </a:spcAft>
              <a:buClr>
                <a:schemeClr val="dk1"/>
              </a:buClr>
              <a:buSzPts val="1600"/>
              <a:buFont typeface="Arial" panose="020B0604020202020204" pitchFamily="34" charset="0"/>
              <a:buChar char="•"/>
            </a:pPr>
            <a:r>
              <a:rPr lang="en-US" b="1" dirty="0" err="1">
                <a:solidFill>
                  <a:schemeClr val="tx1"/>
                </a:solidFill>
              </a:rPr>
              <a:t>Flinkit</a:t>
            </a:r>
            <a:r>
              <a:rPr lang="en-US" b="1" dirty="0">
                <a:solidFill>
                  <a:schemeClr val="tx1"/>
                </a:solidFill>
              </a:rPr>
              <a:t> also prioritizes efficiency and sustainability by optimizing its operations, reducing costs, and adopting eco-friendly practices. With continuous improvements in technology, inventory management, and delivery logistics, </a:t>
            </a:r>
            <a:r>
              <a:rPr lang="en-US" b="1" dirty="0" err="1">
                <a:solidFill>
                  <a:schemeClr val="tx1"/>
                </a:solidFill>
              </a:rPr>
              <a:t>Flinkit</a:t>
            </a:r>
            <a:r>
              <a:rPr lang="en-US" b="1" dirty="0">
                <a:solidFill>
                  <a:schemeClr val="tx1"/>
                </a:solidFill>
              </a:rPr>
              <a:t> is committed to creating a sustainable and innovative service for its customers.</a:t>
            </a:r>
          </a:p>
          <a:p>
            <a:pPr marL="622300" marR="0" lvl="1" indent="-342900" algn="l" rtl="0">
              <a:spcBef>
                <a:spcPts val="0"/>
              </a:spcBef>
              <a:spcAft>
                <a:spcPts val="0"/>
              </a:spcAft>
              <a:buClr>
                <a:schemeClr val="dk1"/>
              </a:buClr>
              <a:buSzPts val="1600"/>
              <a:buFont typeface="Arial" panose="020B0604020202020204" pitchFamily="34" charset="0"/>
              <a:buChar char="•"/>
            </a:pPr>
            <a:endParaRPr b="1" i="0" u="none" strike="noStrike" cap="none" dirty="0">
              <a:solidFill>
                <a:schemeClr val="tx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0" name="Google Shape;160;p29"/>
          <p:cNvSpPr txBox="1"/>
          <p:nvPr/>
        </p:nvSpPr>
        <p:spPr>
          <a:xfrm>
            <a:off x="3433202" y="88105"/>
            <a:ext cx="2277596" cy="577081"/>
          </a:xfrm>
          <a:prstGeom prst="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spcFirstLastPara="1" wrap="square" lIns="0" tIns="0" rIns="0" bIns="0" anchor="t" anchorCtr="0">
            <a:spAutoFit/>
          </a:bodyPr>
          <a:lstStyle/>
          <a:p>
            <a:pPr marL="0" marR="0" lvl="0" indent="0" algn="ctr" rtl="0">
              <a:lnSpc>
                <a:spcPct val="150000"/>
              </a:lnSpc>
              <a:spcBef>
                <a:spcPts val="0"/>
              </a:spcBef>
              <a:spcAft>
                <a:spcPts val="0"/>
              </a:spcAft>
              <a:buNone/>
            </a:pPr>
            <a:r>
              <a:rPr lang="en" sz="2500" b="1" i="0" u="none" strike="noStrike" cap="none" dirty="0">
                <a:solidFill>
                  <a:schemeClr val="tx1"/>
                </a:solidFill>
                <a:latin typeface="Arial" panose="020B0604020202020204" pitchFamily="34" charset="0"/>
                <a:ea typeface="Play"/>
                <a:cs typeface="Arial" panose="020B0604020202020204" pitchFamily="34" charset="0"/>
                <a:sym typeface="Play"/>
              </a:rPr>
              <a:t>APPROACH</a:t>
            </a:r>
            <a:endParaRPr sz="700" b="1" dirty="0">
              <a:solidFill>
                <a:schemeClr val="tx1"/>
              </a:solidFill>
              <a:latin typeface="Arial" panose="020B0604020202020204" pitchFamily="34" charset="0"/>
              <a:cs typeface="Arial" panose="020B0604020202020204" pitchFamily="34" charset="0"/>
            </a:endParaRPr>
          </a:p>
        </p:txBody>
      </p:sp>
      <p:sp>
        <p:nvSpPr>
          <p:cNvPr id="161" name="Google Shape;161;p29"/>
          <p:cNvSpPr txBox="1"/>
          <p:nvPr/>
        </p:nvSpPr>
        <p:spPr>
          <a:xfrm>
            <a:off x="514350" y="808763"/>
            <a:ext cx="8115300" cy="3877985"/>
          </a:xfrm>
          <a:prstGeom prst="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spcFirstLastPara="1" wrap="square" lIns="0" tIns="0" rIns="0" bIns="0" anchor="t" anchorCtr="0">
            <a:spAutoFit/>
          </a:bodyPr>
          <a:lstStyle/>
          <a:p>
            <a:pPr marL="285750" marR="0" lvl="0" indent="-285750" algn="l" rtl="0">
              <a:spcBef>
                <a:spcPts val="0"/>
              </a:spcBef>
              <a:spcAft>
                <a:spcPts val="0"/>
              </a:spcAft>
              <a:buFont typeface="Arial" panose="020B0604020202020204" pitchFamily="34" charset="0"/>
              <a:buChar char="•"/>
            </a:pPr>
            <a:endParaRPr lang="en-US" b="1" dirty="0">
              <a:solidFill>
                <a:schemeClr val="tx1"/>
              </a:solidFill>
            </a:endParaRPr>
          </a:p>
          <a:p>
            <a:pPr marL="285750" marR="0" lvl="0" indent="-285750" algn="l" rtl="0">
              <a:spcBef>
                <a:spcPts val="0"/>
              </a:spcBef>
              <a:spcAft>
                <a:spcPts val="0"/>
              </a:spcAft>
              <a:buFont typeface="Arial" panose="020B0604020202020204" pitchFamily="34" charset="0"/>
              <a:buChar char="•"/>
            </a:pPr>
            <a:r>
              <a:rPr lang="en-US" b="1" dirty="0" err="1">
                <a:solidFill>
                  <a:schemeClr val="tx1"/>
                </a:solidFill>
              </a:rPr>
              <a:t>Flinkit</a:t>
            </a:r>
            <a:r>
              <a:rPr lang="en-US" b="1" dirty="0">
                <a:solidFill>
                  <a:schemeClr val="tx1"/>
                </a:solidFill>
              </a:rPr>
              <a:t> focuses on providing a customer-first approach, prioritizing speed, reliability, and convenience in every order. By leveraging advanced technology, the company continuously improves its app and backend systems to ensure a seamless experience, reducing delivery times and enhancing user satisfaction. Personalized promotions and easy navigation create a tailored shopping experience for users, fostering long-term loyalty.</a:t>
            </a:r>
          </a:p>
          <a:p>
            <a:pPr marR="0" lvl="0" algn="l" rtl="0">
              <a:spcBef>
                <a:spcPts val="0"/>
              </a:spcBef>
              <a:spcAft>
                <a:spcPts val="0"/>
              </a:spcAft>
            </a:pPr>
            <a:endParaRPr lang="en-US" b="1" dirty="0">
              <a:solidFill>
                <a:schemeClr val="tx1"/>
              </a:solidFill>
            </a:endParaRPr>
          </a:p>
          <a:p>
            <a:pPr marL="285750" marR="0" lvl="0" indent="-285750" algn="l" rtl="0">
              <a:spcBef>
                <a:spcPts val="0"/>
              </a:spcBef>
              <a:spcAft>
                <a:spcPts val="0"/>
              </a:spcAft>
              <a:buFont typeface="Arial" panose="020B0604020202020204" pitchFamily="34" charset="0"/>
              <a:buChar char="•"/>
            </a:pPr>
            <a:r>
              <a:rPr lang="en-US" b="1" dirty="0">
                <a:solidFill>
                  <a:schemeClr val="tx1"/>
                </a:solidFill>
              </a:rPr>
              <a:t>Expansion is a key focus, and </a:t>
            </a:r>
            <a:r>
              <a:rPr lang="en-US" b="1" dirty="0" err="1">
                <a:solidFill>
                  <a:schemeClr val="tx1"/>
                </a:solidFill>
              </a:rPr>
              <a:t>Flinkit</a:t>
            </a:r>
            <a:r>
              <a:rPr lang="en-US" b="1" dirty="0">
                <a:solidFill>
                  <a:schemeClr val="tx1"/>
                </a:solidFill>
              </a:rPr>
              <a:t> strategically targets new cities while focusing on localized marketing efforts to cater to specific customer needs. Collaborating with local suppliers and retailers ensures a diverse range of products while also strengthening its brand presence in new regions.</a:t>
            </a:r>
          </a:p>
          <a:p>
            <a:pPr marL="285750" marR="0" lvl="0" indent="-285750" algn="l" rtl="0">
              <a:spcBef>
                <a:spcPts val="0"/>
              </a:spcBef>
              <a:spcAft>
                <a:spcPts val="0"/>
              </a:spcAft>
              <a:buFont typeface="Arial" panose="020B0604020202020204" pitchFamily="34" charset="0"/>
              <a:buChar char="•"/>
            </a:pPr>
            <a:endParaRPr lang="en-US" b="1" dirty="0">
              <a:solidFill>
                <a:schemeClr val="tx1"/>
              </a:solidFill>
            </a:endParaRPr>
          </a:p>
          <a:p>
            <a:pPr marL="285750" marR="0" lvl="0" indent="-285750" algn="l" rtl="0">
              <a:spcBef>
                <a:spcPts val="0"/>
              </a:spcBef>
              <a:spcAft>
                <a:spcPts val="0"/>
              </a:spcAft>
              <a:buFont typeface="Arial" panose="020B0604020202020204" pitchFamily="34" charset="0"/>
              <a:buChar char="•"/>
            </a:pPr>
            <a:r>
              <a:rPr lang="en-US" b="1" dirty="0">
                <a:solidFill>
                  <a:schemeClr val="tx1"/>
                </a:solidFill>
              </a:rPr>
              <a:t>Sustainability and operational efficiency are embedded in </a:t>
            </a:r>
            <a:r>
              <a:rPr lang="en-US" b="1" dirty="0" err="1">
                <a:solidFill>
                  <a:schemeClr val="tx1"/>
                </a:solidFill>
              </a:rPr>
              <a:t>Flinkit’s</a:t>
            </a:r>
            <a:r>
              <a:rPr lang="en-US" b="1" dirty="0">
                <a:solidFill>
                  <a:schemeClr val="tx1"/>
                </a:solidFill>
              </a:rPr>
              <a:t> approach. The company continually refines its logistics to reduce costs and delivery times, and embraces eco-friendly practices like sustainable packaging and electric delivery options. By balancing technology, efficiency, and sustainability, </a:t>
            </a:r>
            <a:r>
              <a:rPr lang="en-US" b="1" dirty="0" err="1">
                <a:solidFill>
                  <a:schemeClr val="tx1"/>
                </a:solidFill>
              </a:rPr>
              <a:t>Flinkit</a:t>
            </a:r>
            <a:r>
              <a:rPr lang="en-US" b="1" dirty="0">
                <a:solidFill>
                  <a:schemeClr val="tx1"/>
                </a:solidFill>
              </a:rPr>
              <a:t> remains dedicated to creating a forward-thinking, eco-conscious, and customer-centric service.</a:t>
            </a:r>
          </a:p>
          <a:p>
            <a:pPr marL="285750" marR="0" lvl="0" indent="-285750" algn="l" rtl="0">
              <a:spcBef>
                <a:spcPts val="0"/>
              </a:spcBef>
              <a:spcAft>
                <a:spcPts val="0"/>
              </a:spcAft>
              <a:buFont typeface="Arial" panose="020B0604020202020204" pitchFamily="34" charset="0"/>
              <a:buChar char="•"/>
            </a:pPr>
            <a:endParaRPr lang="en-US" b="1" i="0" u="none" strike="noStrike" cap="none" dirty="0">
              <a:solidFill>
                <a:schemeClr val="tx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7" name="Google Shape;167;p30"/>
          <p:cNvSpPr txBox="1"/>
          <p:nvPr/>
        </p:nvSpPr>
        <p:spPr>
          <a:xfrm>
            <a:off x="1236141" y="381000"/>
            <a:ext cx="6671716" cy="577081"/>
          </a:xfrm>
          <a:prstGeom prst="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spcFirstLastPara="1" wrap="square" lIns="0" tIns="0" rIns="0" bIns="0" anchor="t" anchorCtr="0">
            <a:spAutoFit/>
          </a:bodyPr>
          <a:lstStyle/>
          <a:p>
            <a:pPr marL="0" marR="0" lvl="0" indent="0" algn="ctr" rtl="0">
              <a:lnSpc>
                <a:spcPct val="150000"/>
              </a:lnSpc>
              <a:spcBef>
                <a:spcPts val="0"/>
              </a:spcBef>
              <a:spcAft>
                <a:spcPts val="0"/>
              </a:spcAft>
              <a:buNone/>
            </a:pPr>
            <a:r>
              <a:rPr lang="en" sz="2500" b="0" i="0" u="none" strike="noStrike" cap="none" dirty="0">
                <a:solidFill>
                  <a:srgbClr val="504C44"/>
                </a:solidFill>
                <a:latin typeface="Play"/>
                <a:ea typeface="Play"/>
                <a:cs typeface="Play"/>
                <a:sym typeface="Play"/>
              </a:rPr>
              <a:t>TASK 1 - CREATE A WEBSITE STRUCTURE</a:t>
            </a:r>
            <a:endParaRPr sz="700" dirty="0"/>
          </a:p>
        </p:txBody>
      </p:sp>
      <p:pic>
        <p:nvPicPr>
          <p:cNvPr id="3" name="Picture 2">
            <a:extLst>
              <a:ext uri="{FF2B5EF4-FFF2-40B4-BE49-F238E27FC236}">
                <a16:creationId xmlns:a16="http://schemas.microsoft.com/office/drawing/2014/main" id="{D4282564-55E0-61C5-074F-6BCD9189DBB6}"/>
              </a:ext>
            </a:extLst>
          </p:cNvPr>
          <p:cNvPicPr>
            <a:picLocks noChangeAspect="1"/>
          </p:cNvPicPr>
          <p:nvPr/>
        </p:nvPicPr>
        <p:blipFill>
          <a:blip r:embed="rId3"/>
          <a:stretch>
            <a:fillRect/>
          </a:stretch>
        </p:blipFill>
        <p:spPr>
          <a:xfrm>
            <a:off x="700086" y="1090215"/>
            <a:ext cx="7743825" cy="395632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4" name="Google Shape;174;p31"/>
          <p:cNvSpPr txBox="1"/>
          <p:nvPr/>
        </p:nvSpPr>
        <p:spPr>
          <a:xfrm>
            <a:off x="2541454" y="373531"/>
            <a:ext cx="4061091" cy="538609"/>
          </a:xfrm>
          <a:prstGeom prst="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1" i="0" u="none" strike="noStrike" cap="none" dirty="0">
                <a:solidFill>
                  <a:srgbClr val="504C44"/>
                </a:solidFill>
                <a:latin typeface="Arial" panose="020B0604020202020204" pitchFamily="34" charset="0"/>
                <a:ea typeface="Play"/>
                <a:cs typeface="Arial" panose="020B0604020202020204" pitchFamily="34" charset="0"/>
                <a:sym typeface="Play"/>
              </a:rPr>
              <a:t>TASK 2 - TOPIC IDEAS</a:t>
            </a:r>
            <a:endParaRPr sz="700" b="1" dirty="0">
              <a:latin typeface="Arial" panose="020B0604020202020204" pitchFamily="34" charset="0"/>
              <a:cs typeface="Arial" panose="020B0604020202020204" pitchFamily="34" charset="0"/>
            </a:endParaRPr>
          </a:p>
        </p:txBody>
      </p:sp>
      <p:sp>
        <p:nvSpPr>
          <p:cNvPr id="2" name="Rectangle: Rounded Corners 1">
            <a:extLst>
              <a:ext uri="{FF2B5EF4-FFF2-40B4-BE49-F238E27FC236}">
                <a16:creationId xmlns:a16="http://schemas.microsoft.com/office/drawing/2014/main" id="{FBA5536B-DA6F-B482-20CB-D24FC29CA746}"/>
              </a:ext>
            </a:extLst>
          </p:cNvPr>
          <p:cNvSpPr/>
          <p:nvPr/>
        </p:nvSpPr>
        <p:spPr>
          <a:xfrm>
            <a:off x="4731380" y="1067257"/>
            <a:ext cx="2333298" cy="1627981"/>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u="sng" dirty="0">
                <a:latin typeface="Arial" panose="020B0604020202020204" pitchFamily="34" charset="0"/>
                <a:cs typeface="Arial" panose="020B0604020202020204" pitchFamily="34" charset="0"/>
              </a:rPr>
              <a:t>2.</a:t>
            </a:r>
            <a:r>
              <a:rPr lang="en-IN" b="1" u="sng" dirty="0">
                <a:latin typeface="Arial" panose="020B0604020202020204" pitchFamily="34" charset="0"/>
                <a:cs typeface="Arial" panose="020B0604020202020204" pitchFamily="34" charset="0"/>
              </a:rPr>
              <a:t> Home Essentials</a:t>
            </a:r>
          </a:p>
          <a:p>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Household Cleaners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Kitchen Tools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Toiletries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Paper Products </a:t>
            </a:r>
          </a:p>
        </p:txBody>
      </p:sp>
      <p:sp>
        <p:nvSpPr>
          <p:cNvPr id="3" name="Rectangle: Rounded Corners 2">
            <a:extLst>
              <a:ext uri="{FF2B5EF4-FFF2-40B4-BE49-F238E27FC236}">
                <a16:creationId xmlns:a16="http://schemas.microsoft.com/office/drawing/2014/main" id="{DA676349-F1CB-30E2-CA50-A4D252419EDA}"/>
              </a:ext>
            </a:extLst>
          </p:cNvPr>
          <p:cNvSpPr/>
          <p:nvPr/>
        </p:nvSpPr>
        <p:spPr>
          <a:xfrm>
            <a:off x="1693070" y="3163154"/>
            <a:ext cx="2547603" cy="1914223"/>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u="sng" dirty="0">
                <a:latin typeface="Arial" panose="020B0604020202020204" pitchFamily="34" charset="0"/>
                <a:cs typeface="Arial" panose="020B0604020202020204" pitchFamily="34" charset="0"/>
              </a:rPr>
              <a:t>3. Electronics &amp; Gadgets</a:t>
            </a:r>
          </a:p>
          <a:p>
            <a:endParaRPr lang="en-US"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300" b="1" dirty="0" err="1">
                <a:latin typeface="Arial" panose="020B0604020202020204" pitchFamily="34" charset="0"/>
                <a:cs typeface="Arial" panose="020B0604020202020204" pitchFamily="34" charset="0"/>
              </a:rPr>
              <a:t>Mobilesories</a:t>
            </a:r>
            <a:endParaRPr lang="en-US" sz="13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300" b="1" dirty="0">
                <a:latin typeface="Arial" panose="020B0604020202020204" pitchFamily="34" charset="0"/>
                <a:cs typeface="Arial" panose="020B0604020202020204" pitchFamily="34" charset="0"/>
              </a:rPr>
              <a:t>Small Appliances</a:t>
            </a:r>
          </a:p>
          <a:p>
            <a:pPr>
              <a:buFont typeface="Arial" panose="020B0604020202020204" pitchFamily="34" charset="0"/>
              <a:buChar char="•"/>
            </a:pPr>
            <a:r>
              <a:rPr lang="en-US" sz="1300" b="1" dirty="0">
                <a:latin typeface="Arial" panose="020B0604020202020204" pitchFamily="34" charset="0"/>
                <a:cs typeface="Arial" panose="020B0604020202020204" pitchFamily="34" charset="0"/>
              </a:rPr>
              <a:t>Headphones &amp;         Earbuds</a:t>
            </a:r>
          </a:p>
          <a:p>
            <a:pPr algn="ctr"/>
            <a:endParaRPr lang="en-IN" dirty="0"/>
          </a:p>
        </p:txBody>
      </p:sp>
      <p:sp>
        <p:nvSpPr>
          <p:cNvPr id="4" name="Rectangle: Rounded Corners 3">
            <a:extLst>
              <a:ext uri="{FF2B5EF4-FFF2-40B4-BE49-F238E27FC236}">
                <a16:creationId xmlns:a16="http://schemas.microsoft.com/office/drawing/2014/main" id="{EB0FE5BE-B159-C08E-1707-8AB2B4BB491A}"/>
              </a:ext>
            </a:extLst>
          </p:cNvPr>
          <p:cNvSpPr/>
          <p:nvPr/>
        </p:nvSpPr>
        <p:spPr>
          <a:xfrm>
            <a:off x="4796165" y="2798521"/>
            <a:ext cx="2333298" cy="2278856"/>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u="sng" dirty="0">
                <a:latin typeface="Arial" panose="020B0604020202020204" pitchFamily="34" charset="0"/>
                <a:cs typeface="Arial" panose="020B0604020202020204" pitchFamily="34" charset="0"/>
              </a:rPr>
              <a:t>4. Health and Wellness</a:t>
            </a:r>
          </a:p>
          <a:p>
            <a:endParaRPr lang="en-US" b="1" u="sng" dirty="0">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a:latin typeface="Arial" panose="020B0604020202020204" pitchFamily="34" charset="0"/>
                <a:cs typeface="Arial" panose="020B0604020202020204" pitchFamily="34" charset="0"/>
              </a:rPr>
              <a:t>Vitamins &amp; Supplements</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Fitness Equipment</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Organic &amp; Natural Products</a:t>
            </a:r>
          </a:p>
          <a:p>
            <a:pPr algn="ctr"/>
            <a:endParaRPr lang="en-IN" dirty="0"/>
          </a:p>
        </p:txBody>
      </p:sp>
      <p:sp>
        <p:nvSpPr>
          <p:cNvPr id="5" name="Rectangle: Rounded Corners 4">
            <a:extLst>
              <a:ext uri="{FF2B5EF4-FFF2-40B4-BE49-F238E27FC236}">
                <a16:creationId xmlns:a16="http://schemas.microsoft.com/office/drawing/2014/main" id="{B78D801D-ACA2-2005-97D7-7A1D877D8E03}"/>
              </a:ext>
            </a:extLst>
          </p:cNvPr>
          <p:cNvSpPr/>
          <p:nvPr/>
        </p:nvSpPr>
        <p:spPr>
          <a:xfrm>
            <a:off x="1693070" y="1067257"/>
            <a:ext cx="2547604" cy="1984802"/>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u="sng" dirty="0">
                <a:latin typeface="Arial" panose="020B0604020202020204" pitchFamily="34" charset="0"/>
                <a:cs typeface="Arial" panose="020B0604020202020204" pitchFamily="34" charset="0"/>
              </a:rPr>
              <a:t>1. Groceries</a:t>
            </a:r>
          </a:p>
          <a:p>
            <a:pPr>
              <a:buFont typeface="Arial" panose="020B0604020202020204" pitchFamily="34" charset="0"/>
              <a:buChar char="•"/>
            </a:pPr>
            <a:endParaRPr lang="en-US" sz="14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Fresh Fruits and Vegetables</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Dairy Products</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Snacks &amp; Beverages</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Packaged Foods</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Health &amp; Wellness</a:t>
            </a:r>
          </a:p>
          <a:p>
            <a:pPr algn="ctr"/>
            <a:endParaRPr lang="en-IN"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1" name="Google Shape;181;p32"/>
          <p:cNvSpPr txBox="1"/>
          <p:nvPr/>
        </p:nvSpPr>
        <p:spPr>
          <a:xfrm>
            <a:off x="1236142" y="538163"/>
            <a:ext cx="6671716" cy="538609"/>
          </a:xfrm>
          <a:prstGeom prst="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1" i="0" u="none" strike="noStrike" cap="none" dirty="0">
                <a:solidFill>
                  <a:schemeClr val="tx1"/>
                </a:solidFill>
                <a:latin typeface="Arial" panose="020B0604020202020204" pitchFamily="34" charset="0"/>
                <a:ea typeface="Play"/>
                <a:cs typeface="Arial" panose="020B0604020202020204" pitchFamily="34" charset="0"/>
                <a:sym typeface="Play"/>
              </a:rPr>
              <a:t>TASK 3 - PICKING UP THE PAGES</a:t>
            </a:r>
            <a:endParaRPr sz="700" b="1" dirty="0">
              <a:solidFill>
                <a:schemeClr val="tx1"/>
              </a:solidFill>
              <a:latin typeface="Arial" panose="020B0604020202020204" pitchFamily="34" charset="0"/>
              <a:cs typeface="Arial" panose="020B0604020202020204" pitchFamily="34" charset="0"/>
            </a:endParaRPr>
          </a:p>
        </p:txBody>
      </p:sp>
      <p:sp>
        <p:nvSpPr>
          <p:cNvPr id="182" name="Google Shape;182;p32"/>
          <p:cNvSpPr txBox="1"/>
          <p:nvPr/>
        </p:nvSpPr>
        <p:spPr>
          <a:xfrm>
            <a:off x="1109993" y="1597298"/>
            <a:ext cx="6924013" cy="1731243"/>
          </a:xfrm>
          <a:prstGeom prst="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spcFirstLastPara="1" wrap="square" lIns="0" tIns="0" rIns="0" bIns="0" anchor="t" anchorCtr="0">
            <a:spAutoFit/>
          </a:bodyPr>
          <a:lstStyle/>
          <a:p>
            <a:pPr marL="0" marR="0" lvl="0" indent="0" rtl="0">
              <a:lnSpc>
                <a:spcPct val="150000"/>
              </a:lnSpc>
              <a:spcBef>
                <a:spcPts val="0"/>
              </a:spcBef>
              <a:spcAft>
                <a:spcPts val="0"/>
              </a:spcAft>
              <a:buNone/>
            </a:pPr>
            <a:endParaRPr lang="en" sz="1500" b="1" i="0" u="none" strike="noStrike" cap="none" dirty="0">
              <a:solidFill>
                <a:schemeClr val="tx1"/>
              </a:solidFill>
              <a:latin typeface="Arial"/>
              <a:ea typeface="Arial"/>
              <a:cs typeface="Arial"/>
              <a:sym typeface="Arial"/>
            </a:endParaRPr>
          </a:p>
          <a:p>
            <a:pPr marL="0" marR="0" lvl="0" indent="0" algn="ctr" rtl="0">
              <a:lnSpc>
                <a:spcPct val="150000"/>
              </a:lnSpc>
              <a:spcBef>
                <a:spcPts val="0"/>
              </a:spcBef>
              <a:spcAft>
                <a:spcPts val="0"/>
              </a:spcAft>
              <a:buNone/>
            </a:pPr>
            <a:r>
              <a:rPr lang="en" sz="1500" b="1" i="0" u="none" strike="noStrike" cap="none" dirty="0">
                <a:solidFill>
                  <a:schemeClr val="tx1"/>
                </a:solidFill>
                <a:latin typeface="Arial"/>
                <a:ea typeface="Arial"/>
                <a:cs typeface="Arial"/>
                <a:sym typeface="Arial"/>
              </a:rPr>
              <a:t>Now, come up with an idea for your website’s </a:t>
            </a:r>
            <a:r>
              <a:rPr lang="en-IN" sz="1500" b="1" i="0" u="sng" strike="noStrike" cap="none" dirty="0">
                <a:solidFill>
                  <a:schemeClr val="tx1"/>
                </a:solidFill>
                <a:latin typeface="Arial"/>
                <a:ea typeface="Arial"/>
                <a:cs typeface="Arial"/>
                <a:sym typeface="Arial"/>
                <a:hlinkClick r:id="rId3">
                  <a:extLst>
                    <a:ext uri="{A12FA001-AC4F-418D-AE19-62706E023703}">
                      <ahyp:hlinkClr xmlns:ahyp="http://schemas.microsoft.com/office/drawing/2018/hyperlinkcolor" val="tx"/>
                    </a:ext>
                  </a:extLst>
                </a:hlinkClick>
              </a:rPr>
              <a:t>https://docs.google.com/spreadsheets/d/1u3zbmBs-y9jJtpebgCv0ptNFM3GkCkwFM7_TjbUVH8g/edit?usp=sharing</a:t>
            </a:r>
            <a:endParaRPr lang="en-IN" sz="1500" b="1" i="0" u="sng" strike="noStrike" cap="none" dirty="0">
              <a:solidFill>
                <a:schemeClr val="tx1"/>
              </a:solidFill>
              <a:latin typeface="Arial"/>
              <a:ea typeface="Arial"/>
              <a:cs typeface="Arial"/>
              <a:sym typeface="Arial"/>
            </a:endParaRPr>
          </a:p>
          <a:p>
            <a:pPr marL="0" marR="0" lvl="0" indent="0" rtl="0">
              <a:lnSpc>
                <a:spcPct val="150000"/>
              </a:lnSpc>
              <a:spcBef>
                <a:spcPts val="0"/>
              </a:spcBef>
              <a:spcAft>
                <a:spcPts val="0"/>
              </a:spcAft>
              <a:buNone/>
            </a:pPr>
            <a:endParaRPr sz="1500" b="1" u="sng"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8" name="Google Shape;188;p33"/>
          <p:cNvSpPr txBox="1"/>
          <p:nvPr/>
        </p:nvSpPr>
        <p:spPr>
          <a:xfrm>
            <a:off x="1544905" y="325785"/>
            <a:ext cx="5682717" cy="538609"/>
          </a:xfrm>
          <a:prstGeom prst="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1" i="0" u="none" strike="noStrike" cap="none" dirty="0">
                <a:solidFill>
                  <a:schemeClr val="tx1"/>
                </a:solidFill>
                <a:latin typeface="Arial" panose="020B0604020202020204" pitchFamily="34" charset="0"/>
                <a:ea typeface="Play"/>
                <a:cs typeface="Arial" panose="020B0604020202020204" pitchFamily="34" charset="0"/>
                <a:sym typeface="Play"/>
              </a:rPr>
              <a:t>TASK 4 - CONTENT STRUCTURE</a:t>
            </a:r>
            <a:endParaRPr sz="700" b="1" dirty="0">
              <a:solidFill>
                <a:schemeClr val="tx1"/>
              </a:solidFill>
              <a:latin typeface="Arial" panose="020B0604020202020204" pitchFamily="34" charset="0"/>
              <a:cs typeface="Arial" panose="020B0604020202020204" pitchFamily="34" charset="0"/>
            </a:endParaRPr>
          </a:p>
        </p:txBody>
      </p:sp>
      <p:sp>
        <p:nvSpPr>
          <p:cNvPr id="2" name="Rectangle: Rounded Corners 1">
            <a:extLst>
              <a:ext uri="{FF2B5EF4-FFF2-40B4-BE49-F238E27FC236}">
                <a16:creationId xmlns:a16="http://schemas.microsoft.com/office/drawing/2014/main" id="{54C9655E-2BB0-F84B-653B-5942E3B4DE39}"/>
              </a:ext>
            </a:extLst>
          </p:cNvPr>
          <p:cNvSpPr/>
          <p:nvPr/>
        </p:nvSpPr>
        <p:spPr>
          <a:xfrm>
            <a:off x="185738" y="1121570"/>
            <a:ext cx="8429625" cy="3607594"/>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Google Shape;230;p32">
            <a:extLst>
              <a:ext uri="{FF2B5EF4-FFF2-40B4-BE49-F238E27FC236}">
                <a16:creationId xmlns:a16="http://schemas.microsoft.com/office/drawing/2014/main" id="{B4CF9E2F-9E45-3A5F-AAFB-1F01709ED730}"/>
              </a:ext>
            </a:extLst>
          </p:cNvPr>
          <p:cNvGraphicFramePr/>
          <p:nvPr>
            <p:extLst>
              <p:ext uri="{D42A27DB-BD31-4B8C-83A1-F6EECF244321}">
                <p14:modId xmlns:p14="http://schemas.microsoft.com/office/powerpoint/2010/main" val="1114714387"/>
              </p:ext>
            </p:extLst>
          </p:nvPr>
        </p:nvGraphicFramePr>
        <p:xfrm>
          <a:off x="464346" y="1635919"/>
          <a:ext cx="7843836" cy="2592444"/>
        </p:xfrm>
        <a:graphic>
          <a:graphicData uri="http://schemas.openxmlformats.org/drawingml/2006/table">
            <a:tbl>
              <a:tblPr>
                <a:noFill/>
              </a:tblPr>
              <a:tblGrid>
                <a:gridCol w="2614612">
                  <a:extLst>
                    <a:ext uri="{9D8B030D-6E8A-4147-A177-3AD203B41FA5}">
                      <a16:colId xmlns:a16="http://schemas.microsoft.com/office/drawing/2014/main" val="20000"/>
                    </a:ext>
                  </a:extLst>
                </a:gridCol>
                <a:gridCol w="2614612">
                  <a:extLst>
                    <a:ext uri="{9D8B030D-6E8A-4147-A177-3AD203B41FA5}">
                      <a16:colId xmlns:a16="http://schemas.microsoft.com/office/drawing/2014/main" val="20001"/>
                    </a:ext>
                  </a:extLst>
                </a:gridCol>
                <a:gridCol w="2614612">
                  <a:extLst>
                    <a:ext uri="{9D8B030D-6E8A-4147-A177-3AD203B41FA5}">
                      <a16:colId xmlns:a16="http://schemas.microsoft.com/office/drawing/2014/main" val="20002"/>
                    </a:ext>
                  </a:extLst>
                </a:gridCol>
              </a:tblGrid>
              <a:tr h="733494">
                <a:tc>
                  <a:txBody>
                    <a:bodyPr/>
                    <a:lstStyle/>
                    <a:p>
                      <a:pPr marL="0" lvl="0" indent="0" algn="ctr" rtl="0">
                        <a:spcBef>
                          <a:spcPts val="0"/>
                        </a:spcBef>
                        <a:spcAft>
                          <a:spcPts val="0"/>
                        </a:spcAft>
                        <a:buNone/>
                      </a:pPr>
                      <a:r>
                        <a:rPr lang="en-IN" sz="2100" b="1" dirty="0">
                          <a:latin typeface="Times New Roman" panose="02020603050405020304" pitchFamily="18" charset="0"/>
                          <a:cs typeface="Times New Roman" panose="02020603050405020304" pitchFamily="18" charset="0"/>
                        </a:rPr>
                        <a:t>Top Ranking Keywords</a:t>
                      </a:r>
                      <a:endParaRPr sz="2100" b="1" dirty="0">
                        <a:highlight>
                          <a:schemeClr val="lt1"/>
                        </a:highlight>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IN" sz="2100" b="1" dirty="0">
                          <a:latin typeface="Times New Roman" panose="02020603050405020304" pitchFamily="18" charset="0"/>
                          <a:cs typeface="Times New Roman" panose="02020603050405020304" pitchFamily="18" charset="0"/>
                        </a:rPr>
                        <a:t>Volume</a:t>
                      </a:r>
                      <a:endParaRPr sz="2100" b="1" dirty="0">
                        <a:highlight>
                          <a:schemeClr val="lt1"/>
                        </a:highlight>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IN" sz="2100" b="1" dirty="0">
                          <a:latin typeface="Times New Roman" panose="02020603050405020304" pitchFamily="18" charset="0"/>
                          <a:cs typeface="Times New Roman" panose="02020603050405020304" pitchFamily="18" charset="0"/>
                        </a:rPr>
                        <a:t>Position</a:t>
                      </a:r>
                    </a:p>
                  </a:txBody>
                  <a:tcPr marL="91425" marR="91425" marT="91425" marB="91425"/>
                </a:tc>
                <a:extLst>
                  <a:ext uri="{0D108BD9-81ED-4DB2-BD59-A6C34878D82A}">
                    <a16:rowId xmlns:a16="http://schemas.microsoft.com/office/drawing/2014/main" val="10000"/>
                  </a:ext>
                </a:extLst>
              </a:tr>
              <a:tr h="589838">
                <a:tc>
                  <a:txBody>
                    <a:bodyPr/>
                    <a:lstStyle/>
                    <a:p>
                      <a:pPr marL="0" lvl="0" indent="0" algn="ctr" rtl="0">
                        <a:spcBef>
                          <a:spcPts val="0"/>
                        </a:spcBef>
                        <a:spcAft>
                          <a:spcPts val="0"/>
                        </a:spcAft>
                        <a:buNone/>
                      </a:pPr>
                      <a:r>
                        <a:rPr lang="en-IN" sz="1800" dirty="0">
                          <a:solidFill>
                            <a:schemeClr val="tx1"/>
                          </a:solidFill>
                          <a:latin typeface="Times New Roman" panose="02020603050405020304" pitchFamily="18" charset="0"/>
                          <a:cs typeface="Times New Roman" panose="02020603050405020304" pitchFamily="18" charset="0"/>
                        </a:rPr>
                        <a:t>chips</a:t>
                      </a:r>
                      <a:endParaRPr sz="1800" dirty="0">
                        <a:solidFill>
                          <a:schemeClr val="tx1"/>
                        </a:solidFill>
                        <a:highlight>
                          <a:schemeClr val="lt1"/>
                        </a:highlight>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800" dirty="0">
                          <a:solidFill>
                            <a:schemeClr val="tx1"/>
                          </a:solidFill>
                          <a:latin typeface="Times New Roman" panose="02020603050405020304" pitchFamily="18" charset="0"/>
                          <a:cs typeface="Times New Roman" panose="02020603050405020304" pitchFamily="18" charset="0"/>
                        </a:rPr>
                        <a:t>110,000</a:t>
                      </a:r>
                    </a:p>
                  </a:txBody>
                  <a:tcPr marL="91425" marR="91425" marT="91425" marB="91425"/>
                </a:tc>
                <a:tc>
                  <a:txBody>
                    <a:bodyPr/>
                    <a:lstStyle/>
                    <a:p>
                      <a:pPr marL="0" lvl="0" indent="0" algn="ctr" rtl="0">
                        <a:spcBef>
                          <a:spcPts val="0"/>
                        </a:spcBef>
                        <a:spcAft>
                          <a:spcPts val="0"/>
                        </a:spcAft>
                        <a:buNone/>
                      </a:pPr>
                      <a:r>
                        <a:rPr lang="en-IN" sz="1800" dirty="0">
                          <a:solidFill>
                            <a:schemeClr val="tx1"/>
                          </a:solidFill>
                          <a:latin typeface="Times New Roman" panose="02020603050405020304" pitchFamily="18" charset="0"/>
                          <a:cs typeface="Times New Roman" panose="02020603050405020304" pitchFamily="18" charset="0"/>
                        </a:rPr>
                        <a:t>1</a:t>
                      </a:r>
                      <a:endParaRPr sz="1800" dirty="0">
                        <a:solidFill>
                          <a:schemeClr val="tx1"/>
                        </a:solidFill>
                        <a:highlight>
                          <a:schemeClr val="lt1"/>
                        </a:highlight>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589838">
                <a:tc>
                  <a:txBody>
                    <a:bodyPr/>
                    <a:lstStyle/>
                    <a:p>
                      <a:pPr algn="ctr"/>
                      <a:r>
                        <a:rPr lang="en-IN" sz="1800" dirty="0">
                          <a:solidFill>
                            <a:schemeClr val="tx1"/>
                          </a:solidFill>
                          <a:effectLst/>
                          <a:latin typeface="Times New Roman" panose="02020603050405020304" pitchFamily="18" charset="0"/>
                          <a:cs typeface="Times New Roman" panose="02020603050405020304" pitchFamily="18" charset="0"/>
                        </a:rPr>
                        <a:t>ice cream</a:t>
                      </a:r>
                    </a:p>
                  </a:txBody>
                  <a:tcPr marR="76200" marT="60960" marB="60960" anchor="ctr"/>
                </a:tc>
                <a:tc>
                  <a:txBody>
                    <a:bodyPr/>
                    <a:lstStyle/>
                    <a:p>
                      <a:pPr algn="ctr"/>
                      <a:r>
                        <a:rPr lang="en-IN" sz="1800" dirty="0">
                          <a:solidFill>
                            <a:schemeClr val="tx1"/>
                          </a:solidFill>
                          <a:effectLst/>
                          <a:latin typeface="Times New Roman" panose="02020603050405020304" pitchFamily="18" charset="0"/>
                          <a:cs typeface="Times New Roman" panose="02020603050405020304" pitchFamily="18" charset="0"/>
                        </a:rPr>
                        <a:t>550,000</a:t>
                      </a:r>
                    </a:p>
                  </a:txBody>
                  <a:tcPr marL="76200" marR="76200" marT="60960" marB="60960" anchor="ctr"/>
                </a:tc>
                <a:tc>
                  <a:txBody>
                    <a:bodyPr/>
                    <a:lstStyle/>
                    <a:p>
                      <a:pPr marL="0" lvl="0" indent="0" algn="ctr" rtl="0">
                        <a:spcBef>
                          <a:spcPts val="0"/>
                        </a:spcBef>
                        <a:spcAft>
                          <a:spcPts val="0"/>
                        </a:spcAft>
                        <a:buNone/>
                      </a:pPr>
                      <a:r>
                        <a:rPr lang="en-IN" sz="1800" dirty="0">
                          <a:solidFill>
                            <a:schemeClr val="tx1"/>
                          </a:solidFill>
                          <a:latin typeface="Times New Roman" panose="02020603050405020304" pitchFamily="18" charset="0"/>
                          <a:cs typeface="Times New Roman" panose="02020603050405020304" pitchFamily="18" charset="0"/>
                        </a:rPr>
                        <a:t>5</a:t>
                      </a:r>
                      <a:endParaRPr sz="1800" dirty="0">
                        <a:solidFill>
                          <a:schemeClr val="tx1"/>
                        </a:solidFill>
                        <a:highlight>
                          <a:schemeClr val="lt1"/>
                        </a:highlight>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2"/>
                  </a:ext>
                </a:extLst>
              </a:tr>
              <a:tr h="589838">
                <a:tc>
                  <a:txBody>
                    <a:bodyPr/>
                    <a:lstStyle/>
                    <a:p>
                      <a:pPr marL="0" lvl="0" indent="0" algn="ctr" rtl="0">
                        <a:spcBef>
                          <a:spcPts val="0"/>
                        </a:spcBef>
                        <a:spcAft>
                          <a:spcPts val="0"/>
                        </a:spcAft>
                        <a:buNone/>
                      </a:pPr>
                      <a:r>
                        <a:rPr lang="en-IN" sz="1800" dirty="0">
                          <a:solidFill>
                            <a:schemeClr val="tx1"/>
                          </a:solidFill>
                          <a:latin typeface="Times New Roman" panose="02020603050405020304" pitchFamily="18" charset="0"/>
                          <a:cs typeface="Times New Roman" panose="02020603050405020304" pitchFamily="18" charset="0"/>
                        </a:rPr>
                        <a:t>Chocolate</a:t>
                      </a:r>
                      <a:endParaRPr sz="1800" dirty="0">
                        <a:solidFill>
                          <a:schemeClr val="tx1"/>
                        </a:solidFill>
                        <a:highlight>
                          <a:schemeClr val="lt1"/>
                        </a:highlight>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IN" sz="1800" dirty="0">
                          <a:solidFill>
                            <a:schemeClr val="tx1"/>
                          </a:solidFill>
                          <a:latin typeface="Times New Roman" panose="02020603050405020304" pitchFamily="18" charset="0"/>
                          <a:cs typeface="Times New Roman" panose="02020603050405020304" pitchFamily="18" charset="0"/>
                        </a:rPr>
                        <a:t>420,000</a:t>
                      </a:r>
                      <a:endParaRPr sz="1800" dirty="0">
                        <a:solidFill>
                          <a:schemeClr val="tx1"/>
                        </a:solidFill>
                        <a:highlight>
                          <a:schemeClr val="lt1"/>
                        </a:highlight>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800" dirty="0">
                          <a:solidFill>
                            <a:schemeClr val="tx1"/>
                          </a:solidFill>
                          <a:latin typeface="Times New Roman" panose="02020603050405020304" pitchFamily="18" charset="0"/>
                          <a:cs typeface="Times New Roman" panose="02020603050405020304" pitchFamily="18" charset="0"/>
                        </a:rPr>
                        <a:t>4</a:t>
                      </a:r>
                      <a:endParaRPr sz="1800" dirty="0">
                        <a:solidFill>
                          <a:schemeClr val="tx1"/>
                        </a:solidFill>
                        <a:highlight>
                          <a:schemeClr val="lt1"/>
                        </a:highlight>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1695</Words>
  <Application>Microsoft Office PowerPoint</Application>
  <PresentationFormat>On-screen Show (16:9)</PresentationFormat>
  <Paragraphs>174</Paragraphs>
  <Slides>14</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Trebuchet MS</vt:lpstr>
      <vt:lpstr>Poppins ExtraBold</vt:lpstr>
      <vt:lpstr>Play</vt:lpstr>
      <vt:lpstr>Arial</vt:lpstr>
      <vt:lpstr>Times New Roman</vt:lpstr>
      <vt:lpstr>Simple Light</vt:lpstr>
      <vt:lpstr>Berlin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Aryankotak 01</cp:lastModifiedBy>
  <cp:revision>3</cp:revision>
  <dcterms:modified xsi:type="dcterms:W3CDTF">2025-01-16T06:36:32Z</dcterms:modified>
</cp:coreProperties>
</file>