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9" r:id="rId6"/>
    <p:sldId id="260" r:id="rId7"/>
    <p:sldId id="261" r:id="rId8"/>
    <p:sldId id="262" r:id="rId9"/>
    <p:sldId id="263"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54CC0BB-093E-46C4-B018-947CFFB692B4}" type="datetimeFigureOut">
              <a:rPr lang="en-US" smtClean="0"/>
              <a:t>24-Jul-17</a:t>
            </a:fld>
            <a:endParaRPr lang="en-US"/>
          </a:p>
        </p:txBody>
      </p:sp>
      <p:sp>
        <p:nvSpPr>
          <p:cNvPr id="8" name="Slide Number Placeholder 7"/>
          <p:cNvSpPr>
            <a:spLocks noGrp="1"/>
          </p:cNvSpPr>
          <p:nvPr>
            <p:ph type="sldNum" sz="quarter" idx="11"/>
          </p:nvPr>
        </p:nvSpPr>
        <p:spPr/>
        <p:txBody>
          <a:bodyPr/>
          <a:lstStyle/>
          <a:p>
            <a:fld id="{B88D2BB6-D8AF-404C-925F-BBA623E7FEB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CC0BB-093E-46C4-B018-947CFFB692B4}" type="datetimeFigureOut">
              <a:rPr lang="en-US" smtClean="0"/>
              <a:t>24-Jul-17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CC0BB-093E-46C4-B018-947CFFB692B4}" type="datetimeFigureOut">
              <a:rPr lang="en-US" smtClean="0"/>
              <a:t>24-Jul-17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54CC0BB-093E-46C4-B018-947CFFB692B4}" type="datetimeFigureOut">
              <a:rPr lang="en-US" smtClean="0"/>
              <a:t>24-Jul-17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CC0BB-093E-46C4-B018-947CFFB692B4}" type="datetimeFigureOut">
              <a:rPr lang="en-US" smtClean="0"/>
              <a:t>24-Jul-17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54CC0BB-093E-46C4-B018-947CFFB692B4}" type="datetimeFigureOut">
              <a:rPr lang="en-US" smtClean="0"/>
              <a:t>24-Jul-17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54CC0BB-093E-46C4-B018-947CFFB692B4}" type="datetimeFigureOut">
              <a:rPr lang="en-US" smtClean="0"/>
              <a:t>24-Jul-17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D2BB6-D8AF-404C-925F-BBA623E7FEB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4CC0BB-093E-46C4-B018-947CFFB692B4}" type="datetimeFigureOut">
              <a:rPr lang="en-US" smtClean="0"/>
              <a:t>24-Jul-17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CC0BB-093E-46C4-B018-947CFFB692B4}" type="datetimeFigureOut">
              <a:rPr lang="en-US" smtClean="0"/>
              <a:t>24-Jul-17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CC0BB-093E-46C4-B018-947CFFB692B4}" type="datetimeFigureOut">
              <a:rPr lang="en-US" smtClean="0"/>
              <a:t>24-Jul-17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CC0BB-093E-46C4-B018-947CFFB692B4}" type="datetimeFigureOut">
              <a:rPr lang="en-US" smtClean="0"/>
              <a:t>24-Jul-17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54CC0BB-093E-46C4-B018-947CFFB692B4}" type="datetimeFigureOut">
              <a:rPr lang="en-US" smtClean="0"/>
              <a:t>24-Jul-17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88D2BB6-D8AF-404C-925F-BBA623E7FEB6}"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2400" cy="1879849"/>
          </a:xfrm>
        </p:spPr>
        <p:txBody>
          <a:bodyPr>
            <a:noAutofit/>
          </a:bodyPr>
          <a:lstStyle/>
          <a:p>
            <a:r>
              <a:rPr lang="en-US" sz="3600" dirty="0" smtClean="0"/>
              <a:t>Develop an online system to host Capture the flag contests and </a:t>
            </a:r>
            <a:r>
              <a:rPr lang="en-US" sz="3600" dirty="0" smtClean="0"/>
              <a:t>Hackathons</a:t>
            </a:r>
            <a:endParaRPr lang="en-US" sz="3600" dirty="0"/>
          </a:p>
        </p:txBody>
      </p:sp>
      <p:pic>
        <p:nvPicPr>
          <p:cNvPr id="4" name="Picture 3" descr="17006172_1848772068726174_181630848_n"/>
          <p:cNvPicPr/>
          <p:nvPr/>
        </p:nvPicPr>
        <p:blipFill>
          <a:blip r:embed="rId2"/>
          <a:stretch>
            <a:fillRect/>
          </a:stretch>
        </p:blipFill>
        <p:spPr bwMode="auto">
          <a:xfrm>
            <a:off x="467544" y="4653136"/>
            <a:ext cx="1872208" cy="1809750"/>
          </a:xfrm>
          <a:prstGeom prst="rect">
            <a:avLst/>
          </a:prstGeom>
        </p:spPr>
      </p:pic>
      <p:pic>
        <p:nvPicPr>
          <p:cNvPr id="5" name="Picture 4"/>
          <p:cNvPicPr>
            <a:picLocks noChangeAspect="1"/>
          </p:cNvPicPr>
          <p:nvPr/>
        </p:nvPicPr>
        <p:blipFill>
          <a:blip r:embed="rId3"/>
          <a:stretch>
            <a:fillRect/>
          </a:stretch>
        </p:blipFill>
        <p:spPr>
          <a:xfrm>
            <a:off x="7092280" y="4610934"/>
            <a:ext cx="1628775" cy="1743075"/>
          </a:xfrm>
          <a:prstGeom prst="rect">
            <a:avLst/>
          </a:prstGeom>
        </p:spPr>
      </p:pic>
      <p:sp>
        <p:nvSpPr>
          <p:cNvPr id="9" name="TextBox 8"/>
          <p:cNvSpPr txBox="1"/>
          <p:nvPr/>
        </p:nvSpPr>
        <p:spPr>
          <a:xfrm>
            <a:off x="116681" y="2564904"/>
            <a:ext cx="9252520" cy="1231106"/>
          </a:xfrm>
          <a:prstGeom prst="rect">
            <a:avLst/>
          </a:prstGeom>
          <a:noFill/>
        </p:spPr>
        <p:txBody>
          <a:bodyPr wrap="square" rtlCol="0">
            <a:spAutoFit/>
          </a:bodyPr>
          <a:lstStyle/>
          <a:p>
            <a:r>
              <a:rPr lang="en-US" sz="2800" dirty="0" smtClean="0">
                <a:ln w="0"/>
                <a:solidFill>
                  <a:schemeClr val="accent1">
                    <a:lumMod val="75000"/>
                  </a:schemeClr>
                </a:solidFill>
                <a:effectLst>
                  <a:reflection blurRad="6350" stA="53000" endA="300" endPos="35500" dir="5400000" sy="-90000" algn="bl" rotWithShape="0"/>
                </a:effectLst>
              </a:rPr>
              <a:t>Center of Excellence in Cyber Systems and Information </a:t>
            </a:r>
          </a:p>
          <a:p>
            <a:pPr algn="ctr"/>
            <a:r>
              <a:rPr lang="en-US" sz="2800" dirty="0" smtClean="0">
                <a:ln w="0"/>
                <a:solidFill>
                  <a:schemeClr val="accent1">
                    <a:lumMod val="75000"/>
                  </a:schemeClr>
                </a:solidFill>
                <a:effectLst>
                  <a:reflection blurRad="6350" stA="53000" endA="300" endPos="35500" dir="5400000" sy="-90000" algn="bl" rotWithShape="0"/>
                </a:effectLst>
              </a:rPr>
              <a:t>Assurance(</a:t>
            </a:r>
            <a:r>
              <a:rPr lang="en-US" sz="2800" dirty="0" err="1" smtClean="0">
                <a:ln w="0"/>
                <a:solidFill>
                  <a:schemeClr val="accent1">
                    <a:lumMod val="75000"/>
                  </a:schemeClr>
                </a:solidFill>
                <a:effectLst>
                  <a:reflection blurRad="6350" stA="53000" endA="300" endPos="35500" dir="5400000" sy="-90000" algn="bl" rotWithShape="0"/>
                </a:effectLst>
              </a:rPr>
              <a:t>CoE</a:t>
            </a:r>
            <a:r>
              <a:rPr lang="en-US" sz="2800" dirty="0" smtClean="0">
                <a:ln w="0"/>
                <a:solidFill>
                  <a:schemeClr val="accent1">
                    <a:lumMod val="75000"/>
                  </a:schemeClr>
                </a:solidFill>
                <a:effectLst>
                  <a:reflection blurRad="6350" stA="53000" endA="300" endPos="35500" dir="5400000" sy="-90000" algn="bl" rotWithShape="0"/>
                </a:effectLst>
              </a:rPr>
              <a:t>-CSIA),IIT Delhi</a:t>
            </a:r>
            <a:endParaRPr lang="en-US" sz="2800" b="0" cap="none" spc="0" dirty="0" smtClean="0">
              <a:ln w="0"/>
              <a:solidFill>
                <a:schemeClr val="accent1">
                  <a:lumMod val="75000"/>
                </a:schemeClr>
              </a:solidFill>
              <a:effectLst>
                <a:reflection blurRad="6350" stA="53000" endA="300" endPos="35500" dir="5400000" sy="-90000" algn="bl" rotWithShape="0"/>
              </a:effectLst>
            </a:endParaRPr>
          </a:p>
          <a:p>
            <a:endParaRPr lang="en-US" dirty="0"/>
          </a:p>
        </p:txBody>
      </p:sp>
      <p:sp>
        <p:nvSpPr>
          <p:cNvPr id="10" name="TextBox 9"/>
          <p:cNvSpPr txBox="1"/>
          <p:nvPr/>
        </p:nvSpPr>
        <p:spPr>
          <a:xfrm>
            <a:off x="2555776" y="4726598"/>
            <a:ext cx="4392488" cy="1754326"/>
          </a:xfrm>
          <a:prstGeom prst="rect">
            <a:avLst/>
          </a:prstGeom>
          <a:noFill/>
        </p:spPr>
        <p:txBody>
          <a:bodyPr wrap="square" rtlCol="0">
            <a:spAutoFit/>
          </a:bodyPr>
          <a:lstStyle/>
          <a:p>
            <a:pPr algn="ctr"/>
            <a:r>
              <a:rPr lang="en-US" dirty="0" smtClean="0">
                <a:solidFill>
                  <a:schemeClr val="accent3"/>
                </a:solidFill>
              </a:rPr>
              <a:t>Team Members</a:t>
            </a:r>
          </a:p>
          <a:p>
            <a:pPr algn="ctr"/>
            <a:r>
              <a:rPr lang="en-US" dirty="0" err="1" smtClean="0">
                <a:solidFill>
                  <a:schemeClr val="accent3"/>
                </a:solidFill>
              </a:rPr>
              <a:t>Yash</a:t>
            </a:r>
            <a:r>
              <a:rPr lang="en-US" dirty="0" smtClean="0">
                <a:solidFill>
                  <a:schemeClr val="accent3"/>
                </a:solidFill>
              </a:rPr>
              <a:t> </a:t>
            </a:r>
            <a:r>
              <a:rPr lang="en-US" dirty="0" err="1" smtClean="0">
                <a:solidFill>
                  <a:schemeClr val="accent3"/>
                </a:solidFill>
              </a:rPr>
              <a:t>Malviya</a:t>
            </a:r>
            <a:r>
              <a:rPr lang="en-US" dirty="0" smtClean="0">
                <a:solidFill>
                  <a:schemeClr val="accent3"/>
                </a:solidFill>
              </a:rPr>
              <a:t> (2016CS50403)</a:t>
            </a:r>
          </a:p>
          <a:p>
            <a:pPr algn="ctr"/>
            <a:r>
              <a:rPr lang="en-US" dirty="0" err="1" smtClean="0">
                <a:solidFill>
                  <a:schemeClr val="accent3"/>
                </a:solidFill>
              </a:rPr>
              <a:t>Sumit</a:t>
            </a:r>
            <a:r>
              <a:rPr lang="en-US" dirty="0" smtClean="0">
                <a:solidFill>
                  <a:schemeClr val="accent3"/>
                </a:solidFill>
              </a:rPr>
              <a:t> </a:t>
            </a:r>
            <a:r>
              <a:rPr lang="en-US" dirty="0" err="1" smtClean="0">
                <a:solidFill>
                  <a:schemeClr val="accent3"/>
                </a:solidFill>
              </a:rPr>
              <a:t>Ghosh</a:t>
            </a:r>
            <a:r>
              <a:rPr lang="en-US" dirty="0" smtClean="0">
                <a:solidFill>
                  <a:schemeClr val="accent3"/>
                </a:solidFill>
              </a:rPr>
              <a:t> (2016CS50400)</a:t>
            </a:r>
          </a:p>
          <a:p>
            <a:pPr algn="ctr"/>
            <a:r>
              <a:rPr lang="en-US" dirty="0" err="1" smtClean="0">
                <a:solidFill>
                  <a:schemeClr val="accent3"/>
                </a:solidFill>
              </a:rPr>
              <a:t>Ayush</a:t>
            </a:r>
            <a:r>
              <a:rPr lang="en-US" dirty="0" smtClean="0">
                <a:solidFill>
                  <a:schemeClr val="accent3"/>
                </a:solidFill>
              </a:rPr>
              <a:t> Patel (2016CS10396)</a:t>
            </a:r>
          </a:p>
          <a:p>
            <a:pPr algn="ctr"/>
            <a:r>
              <a:rPr lang="en-US" dirty="0" err="1" smtClean="0">
                <a:solidFill>
                  <a:schemeClr val="accent3"/>
                </a:solidFill>
              </a:rPr>
              <a:t>Rudraksh</a:t>
            </a:r>
            <a:r>
              <a:rPr lang="en-US" dirty="0" smtClean="0">
                <a:solidFill>
                  <a:schemeClr val="accent3"/>
                </a:solidFill>
              </a:rPr>
              <a:t> </a:t>
            </a:r>
            <a:r>
              <a:rPr lang="en-US" dirty="0" err="1" smtClean="0">
                <a:solidFill>
                  <a:schemeClr val="accent3"/>
                </a:solidFill>
              </a:rPr>
              <a:t>Agarwal</a:t>
            </a:r>
            <a:r>
              <a:rPr lang="en-US" dirty="0" smtClean="0">
                <a:solidFill>
                  <a:schemeClr val="accent3"/>
                </a:solidFill>
              </a:rPr>
              <a:t> (2016PH10549)</a:t>
            </a:r>
          </a:p>
          <a:p>
            <a:endParaRPr lang="en-US" dirty="0"/>
          </a:p>
        </p:txBody>
      </p:sp>
    </p:spTree>
    <p:extLst>
      <p:ext uri="{BB962C8B-B14F-4D97-AF65-F5344CB8AC3E}">
        <p14:creationId xmlns:p14="http://schemas.microsoft.com/office/powerpoint/2010/main" val="324272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Fortification</a:t>
            </a:r>
            <a:endParaRPr lang="en-US" dirty="0"/>
          </a:p>
        </p:txBody>
      </p:sp>
      <p:sp>
        <p:nvSpPr>
          <p:cNvPr id="3" name="Content Placeholder 2"/>
          <p:cNvSpPr>
            <a:spLocks noGrp="1"/>
          </p:cNvSpPr>
          <p:nvPr>
            <p:ph idx="1"/>
          </p:nvPr>
        </p:nvSpPr>
        <p:spPr/>
        <p:txBody>
          <a:bodyPr/>
          <a:lstStyle/>
          <a:p>
            <a:r>
              <a:rPr lang="en-US" dirty="0" smtClean="0"/>
              <a:t>The site is secured from CSRF attack.</a:t>
            </a:r>
          </a:p>
          <a:p>
            <a:r>
              <a:rPr lang="en-US" dirty="0" smtClean="0"/>
              <a:t>It is also secure from malformed URLs. All malformed URLs are redirected to the intended page or shown an 404 error.</a:t>
            </a:r>
          </a:p>
          <a:p>
            <a:r>
              <a:rPr lang="en-US" dirty="0" smtClean="0"/>
              <a:t>The user database and challenges’ solution database is secure from data breaches, as </a:t>
            </a:r>
            <a:r>
              <a:rPr lang="en-US" dirty="0" smtClean="0"/>
              <a:t>those are stored in encrypted form.</a:t>
            </a:r>
          </a:p>
          <a:p>
            <a:endParaRPr lang="en-US" dirty="0"/>
          </a:p>
        </p:txBody>
      </p:sp>
    </p:spTree>
    <p:extLst>
      <p:ext uri="{BB962C8B-B14F-4D97-AF65-F5344CB8AC3E}">
        <p14:creationId xmlns:p14="http://schemas.microsoft.com/office/powerpoint/2010/main" val="3216494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GitHub Repo of the project.</a:t>
            </a:r>
          </a:p>
        </p:txBody>
      </p:sp>
    </p:spTree>
    <p:extLst>
      <p:ext uri="{BB962C8B-B14F-4D97-AF65-F5344CB8AC3E}">
        <p14:creationId xmlns:p14="http://schemas.microsoft.com/office/powerpoint/2010/main" val="2263810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420888"/>
            <a:ext cx="6696744" cy="2592287"/>
          </a:xfrm>
        </p:spPr>
        <p:txBody>
          <a:bodyPr>
            <a:noAutofit/>
          </a:bodyPr>
          <a:lstStyle/>
          <a:p>
            <a:pPr marL="0" indent="0" algn="ctr">
              <a:buNone/>
            </a:pPr>
            <a:r>
              <a:rPr lang="en-US" sz="7200" dirty="0" smtClean="0">
                <a:solidFill>
                  <a:schemeClr val="tx2">
                    <a:lumMod val="60000"/>
                    <a:lumOff val="40000"/>
                  </a:schemeClr>
                </a:solidFill>
              </a:rPr>
              <a:t>Thank You</a:t>
            </a:r>
            <a:endParaRPr lang="en-US" sz="7200" dirty="0">
              <a:solidFill>
                <a:schemeClr val="tx2">
                  <a:lumMod val="60000"/>
                  <a:lumOff val="40000"/>
                </a:schemeClr>
              </a:solidFill>
            </a:endParaRPr>
          </a:p>
        </p:txBody>
      </p:sp>
    </p:spTree>
    <p:extLst>
      <p:ext uri="{BB962C8B-B14F-4D97-AF65-F5344CB8AC3E}">
        <p14:creationId xmlns:p14="http://schemas.microsoft.com/office/powerpoint/2010/main" val="3341883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771600"/>
          </a:xfrm>
        </p:spPr>
        <p:txBody>
          <a:bodyPr/>
          <a:lstStyle/>
          <a:p>
            <a:r>
              <a:rPr lang="en-US" dirty="0" smtClean="0"/>
              <a:t>What are CTFs and </a:t>
            </a:r>
            <a:r>
              <a:rPr lang="en-US" dirty="0" err="1" smtClean="0"/>
              <a:t>Hackathons</a:t>
            </a:r>
            <a:endParaRPr lang="en-US" dirty="0"/>
          </a:p>
        </p:txBody>
      </p:sp>
      <p:sp>
        <p:nvSpPr>
          <p:cNvPr id="3" name="Content Placeholder 2"/>
          <p:cNvSpPr>
            <a:spLocks noGrp="1"/>
          </p:cNvSpPr>
          <p:nvPr>
            <p:ph idx="1"/>
          </p:nvPr>
        </p:nvSpPr>
        <p:spPr>
          <a:xfrm>
            <a:off x="457200" y="2492896"/>
            <a:ext cx="8229600" cy="3633267"/>
          </a:xfrm>
        </p:spPr>
        <p:txBody>
          <a:bodyPr/>
          <a:lstStyle/>
          <a:p>
            <a:pPr marL="0" indent="0" algn="ctr">
              <a:buNone/>
            </a:pPr>
            <a:r>
              <a:rPr lang="en-US" dirty="0" smtClean="0"/>
              <a:t>Capture the </a:t>
            </a:r>
            <a:r>
              <a:rPr lang="en-US" dirty="0"/>
              <a:t>Flag (CTF) is a special kind of information security competitions. </a:t>
            </a:r>
            <a:endParaRPr lang="en-US" dirty="0" smtClean="0"/>
          </a:p>
          <a:p>
            <a:pPr marL="0" indent="0" algn="ctr">
              <a:buNone/>
            </a:pPr>
            <a:endParaRPr lang="en-US" dirty="0" smtClean="0"/>
          </a:p>
          <a:p>
            <a:pPr marL="0" indent="0" algn="ctr">
              <a:buNone/>
            </a:pPr>
            <a:r>
              <a:rPr lang="en-US" dirty="0" smtClean="0"/>
              <a:t>This </a:t>
            </a:r>
            <a:r>
              <a:rPr lang="en-US" dirty="0"/>
              <a:t>website will be an always online CTF platform</a:t>
            </a:r>
            <a:r>
              <a:rPr lang="en-US" dirty="0" smtClean="0"/>
              <a:t>.</a:t>
            </a:r>
          </a:p>
          <a:p>
            <a:pPr marL="0" indent="0" algn="ctr">
              <a:buNone/>
            </a:pPr>
            <a:endParaRPr lang="en-US" dirty="0"/>
          </a:p>
          <a:p>
            <a:pPr marL="0" indent="0" algn="ctr">
              <a:buNone/>
            </a:pPr>
            <a:r>
              <a:rPr lang="en-US" dirty="0" smtClean="0"/>
              <a:t> </a:t>
            </a:r>
            <a:r>
              <a:rPr lang="en-US" dirty="0"/>
              <a:t>We will primarily </a:t>
            </a:r>
            <a:r>
              <a:rPr lang="en-US" dirty="0" smtClean="0"/>
              <a:t>focused </a:t>
            </a:r>
            <a:r>
              <a:rPr lang="en-US" dirty="0"/>
              <a:t>on developing a</a:t>
            </a:r>
          </a:p>
          <a:p>
            <a:pPr marL="0" indent="0" algn="ctr">
              <a:buNone/>
            </a:pPr>
            <a:r>
              <a:rPr lang="en-US" dirty="0"/>
              <a:t>jeopardy style CTF hosting </a:t>
            </a:r>
            <a:r>
              <a:rPr lang="en-US" dirty="0" smtClean="0"/>
              <a:t>site.</a:t>
            </a:r>
            <a:endParaRPr lang="en-US" dirty="0"/>
          </a:p>
        </p:txBody>
      </p:sp>
    </p:spTree>
    <p:extLst>
      <p:ext uri="{BB962C8B-B14F-4D97-AF65-F5344CB8AC3E}">
        <p14:creationId xmlns:p14="http://schemas.microsoft.com/office/powerpoint/2010/main" val="260886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Jeopardy-style CTFs</a:t>
            </a:r>
            <a:endParaRPr lang="en-US" dirty="0"/>
          </a:p>
        </p:txBody>
      </p:sp>
      <p:sp>
        <p:nvSpPr>
          <p:cNvPr id="3" name="Content Placeholder 2"/>
          <p:cNvSpPr>
            <a:spLocks noGrp="1"/>
          </p:cNvSpPr>
          <p:nvPr>
            <p:ph idx="1"/>
          </p:nvPr>
        </p:nvSpPr>
        <p:spPr>
          <a:xfrm>
            <a:off x="457200" y="1700808"/>
            <a:ext cx="8229600" cy="4525963"/>
          </a:xfrm>
        </p:spPr>
        <p:txBody>
          <a:bodyPr/>
          <a:lstStyle/>
          <a:p>
            <a:pPr marL="0" indent="0">
              <a:buNone/>
            </a:pPr>
            <a:r>
              <a:rPr lang="en-IN" dirty="0" smtClean="0"/>
              <a:t>These will </a:t>
            </a:r>
            <a:r>
              <a:rPr lang="en-IN" dirty="0"/>
              <a:t>have a couple of questions (tasks) in range of categories. For example, </a:t>
            </a:r>
            <a:r>
              <a:rPr lang="en-IN" dirty="0" err="1"/>
              <a:t>Webapp</a:t>
            </a:r>
            <a:r>
              <a:rPr lang="en-IN" dirty="0"/>
              <a:t> hacking, Forensic, Cryptography, Binary etc. This type of CTF can be either individual or team-based competition. Participants will gain some points for every solved task. More points will be awarded for more complicated tasks. The next task in chain can be opened only after some team or participant solve previous task. When the game time is over a score bot will show sum of points to declare a CTF winner.</a:t>
            </a:r>
            <a:endParaRPr lang="en-US" dirty="0"/>
          </a:p>
          <a:p>
            <a:endParaRPr lang="en-US" dirty="0"/>
          </a:p>
        </p:txBody>
      </p:sp>
    </p:spTree>
    <p:extLst>
      <p:ext uri="{BB962C8B-B14F-4D97-AF65-F5344CB8AC3E}">
        <p14:creationId xmlns:p14="http://schemas.microsoft.com/office/powerpoint/2010/main" val="116906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The site is primarily divided in three sections.</a:t>
            </a:r>
          </a:p>
          <a:p>
            <a:endParaRPr lang="en-US" dirty="0"/>
          </a:p>
          <a:p>
            <a:r>
              <a:rPr lang="en-US" dirty="0" smtClean="0"/>
              <a:t>Always-online challenges.</a:t>
            </a:r>
          </a:p>
          <a:p>
            <a:r>
              <a:rPr lang="en-US" dirty="0" smtClean="0"/>
              <a:t>Always-online quizzes.</a:t>
            </a:r>
          </a:p>
          <a:p>
            <a:r>
              <a:rPr lang="en-US" dirty="0" smtClean="0"/>
              <a:t>Time-bound CTF contest.</a:t>
            </a:r>
          </a:p>
          <a:p>
            <a:endParaRPr lang="en-US" dirty="0"/>
          </a:p>
          <a:p>
            <a:r>
              <a:rPr lang="en-US" dirty="0" smtClean="0"/>
              <a:t>And as a bonus, it has tagging system for easier categorization of all the above sections.</a:t>
            </a:r>
            <a:endParaRPr lang="en-US" dirty="0"/>
          </a:p>
        </p:txBody>
      </p:sp>
    </p:spTree>
    <p:extLst>
      <p:ext uri="{BB962C8B-B14F-4D97-AF65-F5344CB8AC3E}">
        <p14:creationId xmlns:p14="http://schemas.microsoft.com/office/powerpoint/2010/main" val="181042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The users must be registered to attempt any of the challenges, quizzes or contests.</a:t>
            </a:r>
          </a:p>
          <a:p>
            <a:r>
              <a:rPr lang="en-US" dirty="0" smtClean="0"/>
              <a:t>Other than using traditional email and password, the user can also login using various Social Networks like GitHub, Facebook and Google.</a:t>
            </a:r>
          </a:p>
          <a:p>
            <a:r>
              <a:rPr lang="en-US" dirty="0" smtClean="0"/>
              <a:t>The email must also be verified. This will be done using a verification mail sent to the users email.</a:t>
            </a:r>
          </a:p>
          <a:p>
            <a:r>
              <a:rPr lang="en-US" dirty="0" smtClean="0"/>
              <a:t>The users have a total score, which counts the sum of scores of all challenges he has correctly solved.</a:t>
            </a:r>
          </a:p>
          <a:p>
            <a:r>
              <a:rPr lang="en-US" dirty="0" smtClean="0"/>
              <a:t>There is simple bio page for the users too.</a:t>
            </a:r>
            <a:endParaRPr lang="en-US" dirty="0"/>
          </a:p>
        </p:txBody>
      </p:sp>
    </p:spTree>
    <p:extLst>
      <p:ext uri="{BB962C8B-B14F-4D97-AF65-F5344CB8AC3E}">
        <p14:creationId xmlns:p14="http://schemas.microsoft.com/office/powerpoint/2010/main" val="3395739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Challenges refer to jeopardy-style CTF problems.</a:t>
            </a:r>
            <a:endParaRPr lang="en-US" dirty="0"/>
          </a:p>
          <a:p>
            <a:r>
              <a:rPr lang="en-US" dirty="0" smtClean="0"/>
              <a:t>All the challenges ever featured on all contests, can be accessed and attempted anytime later on.</a:t>
            </a:r>
            <a:endParaRPr lang="en-US" dirty="0"/>
          </a:p>
          <a:p>
            <a:r>
              <a:rPr lang="en-US" dirty="0" smtClean="0"/>
              <a:t>The flags (solutions to the challenges) are stored in encrypted form in the database. No critical information is stored in plaintext, so it’s secure from Database breaches.</a:t>
            </a:r>
          </a:p>
          <a:p>
            <a:r>
              <a:rPr lang="en-US" dirty="0" smtClean="0"/>
              <a:t>All challenges have a score associated with them.</a:t>
            </a:r>
          </a:p>
        </p:txBody>
      </p:sp>
    </p:spTree>
    <p:extLst>
      <p:ext uri="{BB962C8B-B14F-4D97-AF65-F5344CB8AC3E}">
        <p14:creationId xmlns:p14="http://schemas.microsoft.com/office/powerpoint/2010/main" val="175972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Quizzes</a:t>
            </a:r>
            <a:endParaRPr lang="en-US" dirty="0"/>
          </a:p>
        </p:txBody>
      </p:sp>
      <p:sp>
        <p:nvSpPr>
          <p:cNvPr id="3" name="Content Placeholder 2"/>
          <p:cNvSpPr>
            <a:spLocks noGrp="1"/>
          </p:cNvSpPr>
          <p:nvPr>
            <p:ph idx="1"/>
          </p:nvPr>
        </p:nvSpPr>
        <p:spPr/>
        <p:txBody>
          <a:bodyPr/>
          <a:lstStyle/>
          <a:p>
            <a:r>
              <a:rPr lang="en-US" dirty="0" smtClean="0"/>
              <a:t>Quizzes </a:t>
            </a:r>
            <a:r>
              <a:rPr lang="en-US" dirty="0"/>
              <a:t>refer </a:t>
            </a:r>
            <a:r>
              <a:rPr lang="en-US" dirty="0" smtClean="0"/>
              <a:t>to sets of questions, either simple single-answer type or multiple-choice type.</a:t>
            </a:r>
            <a:endParaRPr lang="en-US" dirty="0"/>
          </a:p>
          <a:p>
            <a:r>
              <a:rPr lang="en-US" dirty="0"/>
              <a:t>All the </a:t>
            </a:r>
            <a:r>
              <a:rPr lang="en-US" dirty="0" smtClean="0"/>
              <a:t>quizzes </a:t>
            </a:r>
            <a:r>
              <a:rPr lang="en-US" dirty="0"/>
              <a:t>ever featured on all contests, can be accessed and attempted anytime later on</a:t>
            </a:r>
            <a:r>
              <a:rPr lang="en-US" dirty="0" smtClean="0"/>
              <a:t>.</a:t>
            </a:r>
          </a:p>
          <a:p>
            <a:r>
              <a:rPr lang="en-US" dirty="0" smtClean="0"/>
              <a:t>Quizzes too, like challenges, have a score associated with them.</a:t>
            </a:r>
            <a:endParaRPr lang="en-US" dirty="0"/>
          </a:p>
          <a:p>
            <a:endParaRPr lang="en-US" dirty="0"/>
          </a:p>
        </p:txBody>
      </p:sp>
    </p:spTree>
    <p:extLst>
      <p:ext uri="{BB962C8B-B14F-4D97-AF65-F5344CB8AC3E}">
        <p14:creationId xmlns:p14="http://schemas.microsoft.com/office/powerpoint/2010/main" val="2529020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Contests</a:t>
            </a:r>
            <a:endParaRPr lang="en-US" dirty="0"/>
          </a:p>
        </p:txBody>
      </p:sp>
      <p:sp>
        <p:nvSpPr>
          <p:cNvPr id="3" name="Content Placeholder 2"/>
          <p:cNvSpPr>
            <a:spLocks noGrp="1"/>
          </p:cNvSpPr>
          <p:nvPr>
            <p:ph idx="1"/>
          </p:nvPr>
        </p:nvSpPr>
        <p:spPr>
          <a:xfrm>
            <a:off x="611560" y="1916832"/>
            <a:ext cx="8229600" cy="4525963"/>
          </a:xfrm>
        </p:spPr>
        <p:txBody>
          <a:bodyPr/>
          <a:lstStyle/>
          <a:p>
            <a:r>
              <a:rPr lang="en-US" dirty="0" smtClean="0"/>
              <a:t>The contests consists of quizzes and challenges.</a:t>
            </a:r>
          </a:p>
          <a:p>
            <a:r>
              <a:rPr lang="en-US" dirty="0" smtClean="0"/>
              <a:t>The contests would have a start-time and end-time. The participants get to solve the challenges and quizzes within this time-period only.</a:t>
            </a:r>
            <a:endParaRPr lang="en-US" dirty="0" smtClean="0"/>
          </a:p>
          <a:p>
            <a:endParaRPr lang="en-US" dirty="0"/>
          </a:p>
        </p:txBody>
      </p:sp>
    </p:spTree>
    <p:extLst>
      <p:ext uri="{BB962C8B-B14F-4D97-AF65-F5344CB8AC3E}">
        <p14:creationId xmlns:p14="http://schemas.microsoft.com/office/powerpoint/2010/main" val="2372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Content Placeholder 2"/>
          <p:cNvSpPr>
            <a:spLocks noGrp="1"/>
          </p:cNvSpPr>
          <p:nvPr>
            <p:ph idx="1"/>
          </p:nvPr>
        </p:nvSpPr>
        <p:spPr>
          <a:xfrm>
            <a:off x="463663" y="1700808"/>
            <a:ext cx="8229600" cy="4525963"/>
          </a:xfrm>
        </p:spPr>
        <p:txBody>
          <a:bodyPr/>
          <a:lstStyle/>
          <a:p>
            <a:r>
              <a:rPr lang="en-US" dirty="0" smtClean="0"/>
              <a:t>Tags describe the entity in question. For example, the tags of a particular challenge could be – Binary Exploitation, Cryptography. This means this challenge deals with Binary Exploitation and Cryptography.</a:t>
            </a:r>
            <a:endParaRPr lang="en-US" dirty="0" smtClean="0"/>
          </a:p>
          <a:p>
            <a:r>
              <a:rPr lang="en-US" dirty="0" smtClean="0"/>
              <a:t>As previously mentioned, all the challenges and quizzes have one or more tags associated with them.</a:t>
            </a:r>
          </a:p>
          <a:p>
            <a:r>
              <a:rPr lang="en-US" dirty="0" smtClean="0"/>
              <a:t>Users can filter the challenges or quizzes according to the tags.</a:t>
            </a:r>
            <a:endParaRPr lang="en-US" dirty="0" smtClean="0"/>
          </a:p>
        </p:txBody>
      </p:sp>
    </p:spTree>
    <p:extLst>
      <p:ext uri="{BB962C8B-B14F-4D97-AF65-F5344CB8AC3E}">
        <p14:creationId xmlns:p14="http://schemas.microsoft.com/office/powerpoint/2010/main" val="2500324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98</TotalTime>
  <Words>596</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Courier New</vt:lpstr>
      <vt:lpstr>Palatino Linotype</vt:lpstr>
      <vt:lpstr>Executive</vt:lpstr>
      <vt:lpstr>Develop an online system to host Capture the flag contests and Hackathons</vt:lpstr>
      <vt:lpstr>What are CTFs and Hackathons</vt:lpstr>
      <vt:lpstr>Jeopardy-style CTFs</vt:lpstr>
      <vt:lpstr>Features</vt:lpstr>
      <vt:lpstr>Users</vt:lpstr>
      <vt:lpstr>Challenges</vt:lpstr>
      <vt:lpstr>Quizzes</vt:lpstr>
      <vt:lpstr>Contests</vt:lpstr>
      <vt:lpstr>Tags</vt:lpstr>
      <vt:lpstr>Fortification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an online system to host Capture the flag contests and Hackathons</dc:title>
  <dc:creator>Rudraksh</dc:creator>
  <cp:lastModifiedBy>Sumit</cp:lastModifiedBy>
  <cp:revision>12</cp:revision>
  <dcterms:created xsi:type="dcterms:W3CDTF">2017-07-20T14:46:49Z</dcterms:created>
  <dcterms:modified xsi:type="dcterms:W3CDTF">2017-07-23T20:53:21Z</dcterms:modified>
</cp:coreProperties>
</file>