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und Datum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und Datum</a:t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Fakten</a:t>
            </a:r>
          </a:p>
        </p:txBody>
      </p:sp>
      <p:sp>
        <p:nvSpPr>
          <p:cNvPr id="107" name="Textebene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Quellenangabe</a:t>
            </a:r>
          </a:p>
        </p:txBody>
      </p:sp>
      <p:sp>
        <p:nvSpPr>
          <p:cNvPr id="116" name="Textebene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ild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Autor und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und Datum</a:t>
            </a:r>
          </a:p>
        </p:txBody>
      </p:sp>
      <p:sp>
        <p:nvSpPr>
          <p:cNvPr id="24" name="Textebene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3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44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1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62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72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0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89" name="Agenda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Agenda-Untertitel</a:t>
            </a:r>
          </a:p>
        </p:txBody>
      </p:sp>
      <p:sp>
        <p:nvSpPr>
          <p:cNvPr id="9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Folientitel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aniel Gombar, Ian Helmrich und Cem Yilmaz am 7. Dezember 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Daniel Gombar, Ian Helmrich und Cem Yilmaz am 7. Dezember 2020</a:t>
            </a:r>
          </a:p>
        </p:txBody>
      </p:sp>
      <p:pic>
        <p:nvPicPr>
          <p:cNvPr id="152" name="FitCom_Logo_invert.png" descr="FitCom_Logo_inve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1550" y="921963"/>
            <a:ext cx="14140900" cy="7954256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- Midterm -"/>
          <p:cNvSpPr txBox="1"/>
          <p:nvPr/>
        </p:nvSpPr>
        <p:spPr>
          <a:xfrm>
            <a:off x="9476574" y="9484819"/>
            <a:ext cx="5430852" cy="1279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800"/>
            </a:lvl1pPr>
          </a:lstStyle>
          <a:p>
            <a:pPr/>
            <a:r>
              <a:t>- Midterm 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Vielen Dank für Eure…"/>
          <p:cNvSpPr txBox="1"/>
          <p:nvPr>
            <p:ph type="body" sz="half" idx="1"/>
          </p:nvPr>
        </p:nvSpPr>
        <p:spPr>
          <a:xfrm>
            <a:off x="-14724" y="4920843"/>
            <a:ext cx="24413448" cy="3874314"/>
          </a:xfrm>
          <a:prstGeom prst="rect">
            <a:avLst/>
          </a:prstGeom>
        </p:spPr>
        <p:txBody>
          <a:bodyPr/>
          <a:lstStyle/>
          <a:p>
            <a:pPr defTabSz="2340805">
              <a:lnSpc>
                <a:spcPct val="120000"/>
              </a:lnSpc>
              <a:defRPr spc="-222" sz="11136"/>
            </a:pPr>
            <a:r>
              <a:t>Vielen Dank für Eure</a:t>
            </a:r>
          </a:p>
          <a:p>
            <a:pPr defTabSz="2340805">
              <a:lnSpc>
                <a:spcPct val="120000"/>
              </a:lnSpc>
              <a:defRPr spc="-222" sz="11136"/>
            </a:pPr>
            <a:r>
              <a:t>Aufmerksamkeit.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itcom ist mehr als eine Ap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Fitcom ist mehr als eine App</a:t>
            </a:r>
          </a:p>
        </p:txBody>
      </p:sp>
      <p:sp>
        <p:nvSpPr>
          <p:cNvPr id="156" name="Digitalisierung in Fitnessstudios ist lange überfällig!"/>
          <p:cNvSpPr txBox="1"/>
          <p:nvPr>
            <p:ph type="body" sz="quarter" idx="1"/>
          </p:nvPr>
        </p:nvSpPr>
        <p:spPr>
          <a:xfrm>
            <a:off x="1206500" y="3127708"/>
            <a:ext cx="21971001" cy="12002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  <a:defRPr b="1"/>
            </a:pP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Digitalisierung</a:t>
            </a:r>
            <a:r>
              <a:t> in Fitnessstudios ist lange überfällig!</a:t>
            </a:r>
          </a:p>
        </p:txBody>
      </p:sp>
      <p:grpSp>
        <p:nvGrpSpPr>
          <p:cNvPr id="160" name="Gruppieren"/>
          <p:cNvGrpSpPr/>
          <p:nvPr/>
        </p:nvGrpSpPr>
        <p:grpSpPr>
          <a:xfrm>
            <a:off x="-277616" y="5974842"/>
            <a:ext cx="7315201" cy="5558530"/>
            <a:chOff x="0" y="0"/>
            <a:chExt cx="7315200" cy="5558528"/>
          </a:xfrm>
        </p:grpSpPr>
        <p:sp>
          <p:nvSpPr>
            <p:cNvPr id="157" name="Train"/>
            <p:cNvSpPr/>
            <p:nvPr/>
          </p:nvSpPr>
          <p:spPr>
            <a:xfrm>
              <a:off x="0" y="0"/>
              <a:ext cx="7315201" cy="820518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b="1" sz="4800">
                  <a:solidFill>
                    <a:schemeClr val="accent4">
                      <a:hueOff val="-613784"/>
                      <a:lumOff val="1275"/>
                    </a:schemeClr>
                  </a:solidFill>
                </a:defRPr>
              </a:lvl1pPr>
            </a:lstStyle>
            <a:p>
              <a:pPr/>
              <a:r>
                <a:t>Train</a:t>
              </a:r>
            </a:p>
          </p:txBody>
        </p:sp>
        <p:sp>
          <p:nvSpPr>
            <p:cNvPr id="158" name="Abgerundetes Rechteck"/>
            <p:cNvSpPr/>
            <p:nvPr/>
          </p:nvSpPr>
          <p:spPr>
            <a:xfrm>
              <a:off x="1752600" y="922117"/>
              <a:ext cx="3810001" cy="2959101"/>
            </a:xfrm>
            <a:prstGeom prst="roundRect">
              <a:avLst>
                <a:gd name="adj" fmla="val 6438"/>
              </a:avLst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9" name="Caption"/>
            <p:cNvSpPr/>
            <p:nvPr/>
          </p:nvSpPr>
          <p:spPr>
            <a:xfrm>
              <a:off x="1219200" y="3982817"/>
              <a:ext cx="4876801" cy="1575712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b="1" sz="3200"/>
              </a:lvl1pPr>
            </a:lstStyle>
            <a:p>
              <a:pPr/>
              <a:r>
                <a:t>Track your success using innovative technology.</a:t>
              </a:r>
            </a:p>
          </p:txBody>
        </p:sp>
      </p:grpSp>
      <p:grpSp>
        <p:nvGrpSpPr>
          <p:cNvPr id="164" name="Gruppieren"/>
          <p:cNvGrpSpPr/>
          <p:nvPr/>
        </p:nvGrpSpPr>
        <p:grpSpPr>
          <a:xfrm>
            <a:off x="8534400" y="5974842"/>
            <a:ext cx="7315200" cy="5558530"/>
            <a:chOff x="0" y="0"/>
            <a:chExt cx="7315200" cy="5558528"/>
          </a:xfrm>
        </p:grpSpPr>
        <p:sp>
          <p:nvSpPr>
            <p:cNvPr id="161" name="Share"/>
            <p:cNvSpPr/>
            <p:nvPr/>
          </p:nvSpPr>
          <p:spPr>
            <a:xfrm>
              <a:off x="0" y="0"/>
              <a:ext cx="7315201" cy="820518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b="1" sz="4800">
                  <a:solidFill>
                    <a:schemeClr val="accent4">
                      <a:hueOff val="-613784"/>
                      <a:lumOff val="1275"/>
                    </a:schemeClr>
                  </a:solidFill>
                </a:defRPr>
              </a:lvl1pPr>
            </a:lstStyle>
            <a:p>
              <a:pPr/>
              <a:r>
                <a:t>Share</a:t>
              </a:r>
            </a:p>
          </p:txBody>
        </p:sp>
        <p:sp>
          <p:nvSpPr>
            <p:cNvPr id="162" name="Abgerundetes Rechteck"/>
            <p:cNvSpPr/>
            <p:nvPr/>
          </p:nvSpPr>
          <p:spPr>
            <a:xfrm>
              <a:off x="1752600" y="922117"/>
              <a:ext cx="3810001" cy="2959101"/>
            </a:xfrm>
            <a:prstGeom prst="roundRect">
              <a:avLst>
                <a:gd name="adj" fmla="val 6438"/>
              </a:avLst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3" name="Caption"/>
            <p:cNvSpPr/>
            <p:nvPr/>
          </p:nvSpPr>
          <p:spPr>
            <a:xfrm>
              <a:off x="1219200" y="3982817"/>
              <a:ext cx="4876801" cy="1575712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b="1" sz="3200"/>
              </a:lvl1pPr>
            </a:lstStyle>
            <a:p>
              <a:pPr/>
              <a:r>
                <a:t>Share it with other gym members and your friends.</a:t>
              </a:r>
            </a:p>
          </p:txBody>
        </p:sp>
      </p:grpSp>
      <p:grpSp>
        <p:nvGrpSpPr>
          <p:cNvPr id="168" name="Gruppieren"/>
          <p:cNvGrpSpPr/>
          <p:nvPr/>
        </p:nvGrpSpPr>
        <p:grpSpPr>
          <a:xfrm>
            <a:off x="17346415" y="5974842"/>
            <a:ext cx="7315201" cy="6053830"/>
            <a:chOff x="0" y="0"/>
            <a:chExt cx="7315200" cy="6053828"/>
          </a:xfrm>
        </p:grpSpPr>
        <p:sp>
          <p:nvSpPr>
            <p:cNvPr id="165" name="Improve"/>
            <p:cNvSpPr/>
            <p:nvPr/>
          </p:nvSpPr>
          <p:spPr>
            <a:xfrm>
              <a:off x="0" y="0"/>
              <a:ext cx="7315201" cy="820518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b="1" sz="4800">
                  <a:solidFill>
                    <a:schemeClr val="accent4">
                      <a:hueOff val="-613784"/>
                      <a:lumOff val="1275"/>
                    </a:schemeClr>
                  </a:solidFill>
                </a:defRPr>
              </a:lvl1pPr>
            </a:lstStyle>
            <a:p>
              <a:pPr/>
              <a:r>
                <a:t>Improve</a:t>
              </a:r>
            </a:p>
          </p:txBody>
        </p:sp>
        <p:sp>
          <p:nvSpPr>
            <p:cNvPr id="166" name="Abgerundetes Rechteck"/>
            <p:cNvSpPr/>
            <p:nvPr/>
          </p:nvSpPr>
          <p:spPr>
            <a:xfrm>
              <a:off x="1752600" y="922117"/>
              <a:ext cx="3810001" cy="2959101"/>
            </a:xfrm>
            <a:prstGeom prst="roundRect">
              <a:avLst>
                <a:gd name="adj" fmla="val 6438"/>
              </a:avLst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7" name="Caption"/>
            <p:cNvSpPr/>
            <p:nvPr/>
          </p:nvSpPr>
          <p:spPr>
            <a:xfrm>
              <a:off x="1219200" y="3982817"/>
              <a:ext cx="4876801" cy="2071012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b="1" sz="3200"/>
              </a:lvl1pPr>
            </a:lstStyle>
            <a:p>
              <a:pPr/>
              <a:r>
                <a:t>Improve your training by keeping motivated and vizualizing your improvement.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itcom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Fitcom.</a:t>
            </a:r>
          </a:p>
        </p:txBody>
      </p:sp>
      <p:sp>
        <p:nvSpPr>
          <p:cNvPr id="171" name="Was wir dem Code Maintainer bieten könne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Was wir dem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Code Maintainer</a:t>
            </a:r>
            <a:r>
              <a:t> bieten können</a:t>
            </a:r>
          </a:p>
        </p:txBody>
      </p:sp>
      <p:sp>
        <p:nvSpPr>
          <p:cNvPr id="172" name="klare Projektstruktur…"/>
          <p:cNvSpPr txBox="1"/>
          <p:nvPr>
            <p:ph type="body" idx="1"/>
          </p:nvPr>
        </p:nvSpPr>
        <p:spPr>
          <a:xfrm>
            <a:off x="1206500" y="3826208"/>
            <a:ext cx="21971000" cy="9100603"/>
          </a:xfrm>
          <a:prstGeom prst="rect">
            <a:avLst/>
          </a:prstGeom>
        </p:spPr>
        <p:txBody>
          <a:bodyPr/>
          <a:lstStyle/>
          <a:p>
            <a:pPr/>
            <a:r>
              <a:t>klare Projektstruktur</a:t>
            </a:r>
          </a:p>
          <a:p>
            <a:pPr/>
            <a:r>
              <a:t>ausführliche Erläuterung der Projektstruktur im Blog</a:t>
            </a:r>
          </a:p>
          <a:p>
            <a:pPr/>
            <a:r>
              <a:t>Verwendung neuster Programmierparadigmen</a:t>
            </a:r>
          </a:p>
          <a:p>
            <a:pPr/>
            <a:r>
              <a:t>Einsatz populärer Technologien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itcom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Fitcom.</a:t>
            </a:r>
          </a:p>
        </p:txBody>
      </p:sp>
      <p:sp>
        <p:nvSpPr>
          <p:cNvPr id="175" name="Was wir dem Head of IT bieten könne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Was wir dem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Head of IT</a:t>
            </a:r>
            <a:r>
              <a:t> bieten können</a:t>
            </a:r>
          </a:p>
        </p:txBody>
      </p:sp>
      <p:sp>
        <p:nvSpPr>
          <p:cNvPr id="176" name="wir folgen dem von Google empfohlenen Standard…"/>
          <p:cNvSpPr txBox="1"/>
          <p:nvPr>
            <p:ph type="body" idx="1"/>
          </p:nvPr>
        </p:nvSpPr>
        <p:spPr>
          <a:xfrm>
            <a:off x="1206500" y="3826208"/>
            <a:ext cx="21971000" cy="9100603"/>
          </a:xfrm>
          <a:prstGeom prst="rect">
            <a:avLst/>
          </a:prstGeom>
        </p:spPr>
        <p:txBody>
          <a:bodyPr/>
          <a:lstStyle/>
          <a:p>
            <a:pPr/>
            <a:r>
              <a:t>wir folgen dem von Google empfohlenen Standard</a:t>
            </a:r>
          </a:p>
          <a:p>
            <a:pPr/>
            <a:r>
              <a:t>technisches Fachwissen</a:t>
            </a:r>
          </a:p>
          <a:p>
            <a:pPr/>
            <a:r>
              <a:t>automatisiertes Testen der Software</a:t>
            </a:r>
          </a:p>
          <a:p>
            <a:pPr/>
            <a:r>
              <a:t>lizenzgebührenfreie Software</a:t>
            </a:r>
          </a:p>
          <a:p>
            <a:pPr/>
            <a:r>
              <a:t>Erfüllen aktuellster Sicherheitsstandards im Umgang mit personenbezogenen Daten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itcom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Fitcom.</a:t>
            </a:r>
          </a:p>
        </p:txBody>
      </p:sp>
      <p:sp>
        <p:nvSpPr>
          <p:cNvPr id="179" name="Was wir dem Business Client bieten könne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Was wir dem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Business Client</a:t>
            </a:r>
            <a:r>
              <a:t> bieten können</a:t>
            </a:r>
          </a:p>
        </p:txBody>
      </p:sp>
      <p:sp>
        <p:nvSpPr>
          <p:cNvPr id="180" name="wir arbeiten mit Scrum…"/>
          <p:cNvSpPr txBox="1"/>
          <p:nvPr>
            <p:ph type="body" idx="1"/>
          </p:nvPr>
        </p:nvSpPr>
        <p:spPr>
          <a:xfrm>
            <a:off x="1206500" y="3826208"/>
            <a:ext cx="21971000" cy="9100603"/>
          </a:xfrm>
          <a:prstGeom prst="rect">
            <a:avLst/>
          </a:prstGeom>
        </p:spPr>
        <p:txBody>
          <a:bodyPr/>
          <a:lstStyle/>
          <a:p>
            <a:pPr/>
            <a:r>
              <a:t>wir arbeiten mit Scrum</a:t>
            </a:r>
          </a:p>
          <a:p>
            <a:pPr lvl="1"/>
            <a:r>
              <a:t>um auf sich ändernde Anforderungen reagieren zu können</a:t>
            </a:r>
          </a:p>
          <a:p>
            <a:pPr lvl="1"/>
            <a:r>
              <a:t>Transparenz</a:t>
            </a:r>
          </a:p>
          <a:p>
            <a:pPr/>
            <a:r>
              <a:t>Youtrack als Projektmanagement Tool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itcom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Fitcom.</a:t>
            </a:r>
          </a:p>
        </p:txBody>
      </p:sp>
      <p:sp>
        <p:nvSpPr>
          <p:cNvPr id="183" name="Was wir dem Endnutzer bieten könne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Was wir dem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Endnutzer</a:t>
            </a:r>
            <a:r>
              <a:t> bieten können</a:t>
            </a:r>
          </a:p>
        </p:txBody>
      </p:sp>
      <p:sp>
        <p:nvSpPr>
          <p:cNvPr id="184" name="Umsetzung der Human Interface Guidelines von Apple ©…"/>
          <p:cNvSpPr txBox="1"/>
          <p:nvPr>
            <p:ph type="body" idx="1"/>
          </p:nvPr>
        </p:nvSpPr>
        <p:spPr>
          <a:xfrm>
            <a:off x="1206500" y="3826208"/>
            <a:ext cx="21971000" cy="9100603"/>
          </a:xfrm>
          <a:prstGeom prst="rect">
            <a:avLst/>
          </a:prstGeom>
        </p:spPr>
        <p:txBody>
          <a:bodyPr/>
          <a:lstStyle/>
          <a:p>
            <a:pPr/>
            <a:r>
              <a:t>Umsetzung der Human Interface Guidelines von Apple ©</a:t>
            </a:r>
          </a:p>
          <a:p>
            <a:pPr/>
            <a:r>
              <a:t>intuitiv bedienbare Benutzeroberflächen</a:t>
            </a:r>
          </a:p>
          <a:p>
            <a:pPr/>
            <a:r>
              <a:t>passwortfreie Anmeldung</a:t>
            </a:r>
          </a:p>
          <a:p>
            <a:pPr/>
            <a:r>
              <a:t>Darkmode und Lightmode</a:t>
            </a:r>
          </a:p>
          <a:p>
            <a:pPr/>
            <a:r>
              <a:t>Internationalisierung</a:t>
            </a:r>
          </a:p>
          <a:p>
            <a:pPr/>
            <a:r>
              <a:t>Zentrale Verwaltungsumgebung für administrierende Instanzen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uppieren"/>
          <p:cNvGrpSpPr/>
          <p:nvPr/>
        </p:nvGrpSpPr>
        <p:grpSpPr>
          <a:xfrm>
            <a:off x="4342241" y="887877"/>
            <a:ext cx="3657601" cy="3077566"/>
            <a:chOff x="0" y="0"/>
            <a:chExt cx="3657600" cy="3077565"/>
          </a:xfrm>
        </p:grpSpPr>
        <p:pic>
          <p:nvPicPr>
            <p:cNvPr id="186" name="PNG image.png" descr="PNG 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82599" y="0"/>
              <a:ext cx="2692401" cy="2146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Caption"/>
            <p:cNvSpPr/>
            <p:nvPr/>
          </p:nvSpPr>
          <p:spPr>
            <a:xfrm>
              <a:off x="0" y="2247899"/>
              <a:ext cx="3657601" cy="829667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System Administrator Oberfläche</a:t>
              </a:r>
            </a:p>
          </p:txBody>
        </p:sp>
      </p:grpSp>
      <p:grpSp>
        <p:nvGrpSpPr>
          <p:cNvPr id="191" name="Gruppieren"/>
          <p:cNvGrpSpPr/>
          <p:nvPr/>
        </p:nvGrpSpPr>
        <p:grpSpPr>
          <a:xfrm>
            <a:off x="13314025" y="9530943"/>
            <a:ext cx="3657601" cy="2810866"/>
            <a:chOff x="0" y="0"/>
            <a:chExt cx="3657600" cy="2810865"/>
          </a:xfrm>
        </p:grpSpPr>
        <p:pic>
          <p:nvPicPr>
            <p:cNvPr id="189" name="PNG image.png" descr="PNG 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69949" y="0"/>
              <a:ext cx="1917701" cy="2247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Caption"/>
            <p:cNvSpPr/>
            <p:nvPr/>
          </p:nvSpPr>
          <p:spPr>
            <a:xfrm>
              <a:off x="0" y="2349500"/>
              <a:ext cx="3657601" cy="461366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Android App</a:t>
              </a:r>
            </a:p>
          </p:txBody>
        </p:sp>
      </p:grpSp>
      <p:pic>
        <p:nvPicPr>
          <p:cNvPr id="192" name="PNG image.png" descr="PNG 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4399" y="5772149"/>
            <a:ext cx="2235201" cy="2171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5" name="Gruppieren"/>
          <p:cNvGrpSpPr/>
          <p:nvPr/>
        </p:nvGrpSpPr>
        <p:grpSpPr>
          <a:xfrm>
            <a:off x="10363200" y="887877"/>
            <a:ext cx="3657601" cy="3077566"/>
            <a:chOff x="0" y="0"/>
            <a:chExt cx="3657600" cy="3077565"/>
          </a:xfrm>
        </p:grpSpPr>
        <p:pic>
          <p:nvPicPr>
            <p:cNvPr id="193" name="PNG image.png" descr="PNG 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82600" y="0"/>
              <a:ext cx="2692401" cy="2146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4" name="Caption"/>
            <p:cNvSpPr/>
            <p:nvPr/>
          </p:nvSpPr>
          <p:spPr>
            <a:xfrm>
              <a:off x="0" y="2247899"/>
              <a:ext cx="3657601" cy="829667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Fitnessstudio Administrator Oberfläche</a:t>
              </a:r>
            </a:p>
          </p:txBody>
        </p:sp>
      </p:grpSp>
      <p:grpSp>
        <p:nvGrpSpPr>
          <p:cNvPr id="198" name="Gruppieren"/>
          <p:cNvGrpSpPr/>
          <p:nvPr/>
        </p:nvGrpSpPr>
        <p:grpSpPr>
          <a:xfrm>
            <a:off x="16384158" y="887877"/>
            <a:ext cx="3657601" cy="2709266"/>
            <a:chOff x="0" y="0"/>
            <a:chExt cx="3657600" cy="2709265"/>
          </a:xfrm>
        </p:grpSpPr>
        <p:pic>
          <p:nvPicPr>
            <p:cNvPr id="196" name="PNG image.png" descr="PNG 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82599" y="0"/>
              <a:ext cx="2692401" cy="2146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Caption"/>
            <p:cNvSpPr/>
            <p:nvPr/>
          </p:nvSpPr>
          <p:spPr>
            <a:xfrm>
              <a:off x="0" y="2247899"/>
              <a:ext cx="3657601" cy="461367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Trainer Oberfläche</a:t>
              </a:r>
            </a:p>
          </p:txBody>
        </p:sp>
      </p:grpSp>
      <p:grpSp>
        <p:nvGrpSpPr>
          <p:cNvPr id="201" name="Gruppieren"/>
          <p:cNvGrpSpPr/>
          <p:nvPr/>
        </p:nvGrpSpPr>
        <p:grpSpPr>
          <a:xfrm>
            <a:off x="7420065" y="9530943"/>
            <a:ext cx="3657601" cy="2810866"/>
            <a:chOff x="0" y="0"/>
            <a:chExt cx="3657600" cy="2810865"/>
          </a:xfrm>
        </p:grpSpPr>
        <p:pic>
          <p:nvPicPr>
            <p:cNvPr id="199" name="PNG image.png" descr="PNG 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69949" y="0"/>
              <a:ext cx="1917701" cy="2247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0" name="Caption"/>
            <p:cNvSpPr/>
            <p:nvPr/>
          </p:nvSpPr>
          <p:spPr>
            <a:xfrm>
              <a:off x="0" y="2349500"/>
              <a:ext cx="3657601" cy="461366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iOS App</a:t>
              </a:r>
            </a:p>
          </p:txBody>
        </p:sp>
      </p:grpSp>
      <p:grpSp>
        <p:nvGrpSpPr>
          <p:cNvPr id="204" name="Gruppieren"/>
          <p:cNvGrpSpPr/>
          <p:nvPr/>
        </p:nvGrpSpPr>
        <p:grpSpPr>
          <a:xfrm>
            <a:off x="20671997" y="5651499"/>
            <a:ext cx="3657601" cy="2975967"/>
            <a:chOff x="0" y="0"/>
            <a:chExt cx="3657600" cy="2975965"/>
          </a:xfrm>
        </p:grpSpPr>
        <p:pic>
          <p:nvPicPr>
            <p:cNvPr id="202" name="PNG image.png" descr="PNG 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65199" y="0"/>
              <a:ext cx="1727201" cy="2413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Caption"/>
            <p:cNvSpPr/>
            <p:nvPr/>
          </p:nvSpPr>
          <p:spPr>
            <a:xfrm>
              <a:off x="0" y="2514599"/>
              <a:ext cx="3657601" cy="461367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Datenbank</a:t>
              </a:r>
            </a:p>
          </p:txBody>
        </p:sp>
      </p:grpSp>
      <p:grpSp>
        <p:nvGrpSpPr>
          <p:cNvPr id="207" name="Gruppieren"/>
          <p:cNvGrpSpPr/>
          <p:nvPr/>
        </p:nvGrpSpPr>
        <p:grpSpPr>
          <a:xfrm>
            <a:off x="16384158" y="5924549"/>
            <a:ext cx="3657601" cy="2429867"/>
            <a:chOff x="0" y="0"/>
            <a:chExt cx="3657600" cy="2429865"/>
          </a:xfrm>
        </p:grpSpPr>
        <p:pic>
          <p:nvPicPr>
            <p:cNvPr id="205" name="PNG image.png" descr="PNG 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95299" y="0"/>
              <a:ext cx="2667001" cy="1866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Caption"/>
            <p:cNvSpPr/>
            <p:nvPr/>
          </p:nvSpPr>
          <p:spPr>
            <a:xfrm>
              <a:off x="0" y="1968500"/>
              <a:ext cx="3657601" cy="461366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Webserver</a:t>
              </a:r>
            </a:p>
          </p:txBody>
        </p:sp>
      </p:grpSp>
      <p:sp>
        <p:nvSpPr>
          <p:cNvPr id="208" name="Linie"/>
          <p:cNvSpPr/>
          <p:nvPr/>
        </p:nvSpPr>
        <p:spPr>
          <a:xfrm flipH="1" flipV="1">
            <a:off x="6613511" y="4102819"/>
            <a:ext cx="4576125" cy="222506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9" name="Linie"/>
          <p:cNvSpPr/>
          <p:nvPr/>
        </p:nvSpPr>
        <p:spPr>
          <a:xfrm flipV="1">
            <a:off x="13194283" y="3906318"/>
            <a:ext cx="5000620" cy="23903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Linie"/>
          <p:cNvSpPr/>
          <p:nvPr/>
        </p:nvSpPr>
        <p:spPr>
          <a:xfrm flipV="1">
            <a:off x="12191999" y="4070908"/>
            <a:ext cx="1" cy="154348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" name="Linie"/>
          <p:cNvSpPr/>
          <p:nvPr/>
        </p:nvSpPr>
        <p:spPr>
          <a:xfrm flipV="1">
            <a:off x="9215187" y="7481500"/>
            <a:ext cx="2172137" cy="21721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2" name="Linie"/>
          <p:cNvSpPr/>
          <p:nvPr/>
        </p:nvSpPr>
        <p:spPr>
          <a:xfrm>
            <a:off x="12971501" y="7529592"/>
            <a:ext cx="2075954" cy="207595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Linie"/>
          <p:cNvSpPr/>
          <p:nvPr/>
        </p:nvSpPr>
        <p:spPr>
          <a:xfrm>
            <a:off x="13356379" y="6858000"/>
            <a:ext cx="34763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" name="Linie"/>
          <p:cNvSpPr/>
          <p:nvPr/>
        </p:nvSpPr>
        <p:spPr>
          <a:xfrm>
            <a:off x="19593237" y="6857999"/>
            <a:ext cx="20808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Unsere Service Struktur"/>
          <p:cNvSpPr txBox="1"/>
          <p:nvPr/>
        </p:nvSpPr>
        <p:spPr>
          <a:xfrm>
            <a:off x="800394" y="6390610"/>
            <a:ext cx="8383505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b="1" sz="5500"/>
            </a:pPr>
            <a:r>
              <a:t>Unsere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Service Struktur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uppieren"/>
          <p:cNvGrpSpPr/>
          <p:nvPr/>
        </p:nvGrpSpPr>
        <p:grpSpPr>
          <a:xfrm>
            <a:off x="4113641" y="-143577"/>
            <a:ext cx="4114801" cy="4109020"/>
            <a:chOff x="0" y="0"/>
            <a:chExt cx="4114800" cy="4109019"/>
          </a:xfrm>
        </p:grpSpPr>
        <p:sp>
          <p:nvSpPr>
            <p:cNvPr id="217" name="Angular…"/>
            <p:cNvSpPr/>
            <p:nvPr/>
          </p:nvSpPr>
          <p:spPr>
            <a:xfrm>
              <a:off x="0" y="0"/>
              <a:ext cx="4114801" cy="92985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defTabSz="825500">
                <a:defRPr b="1" sz="2700">
                  <a:solidFill>
                    <a:schemeClr val="accent5"/>
                  </a:solidFill>
                </a:defRPr>
              </a:pPr>
              <a:r>
                <a:t>Angular </a:t>
              </a:r>
            </a:p>
            <a:p>
              <a:pPr defTabSz="825500">
                <a:defRPr b="1" sz="2700">
                  <a:solidFill>
                    <a:schemeClr val="accent5"/>
                  </a:solidFill>
                </a:defRPr>
              </a:pPr>
              <a:r>
                <a:t>UI5-Webcomponents</a:t>
              </a:r>
            </a:p>
          </p:txBody>
        </p:sp>
        <p:pic>
          <p:nvPicPr>
            <p:cNvPr id="218" name="PNG image.png" descr="PNG 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11200" y="1031453"/>
              <a:ext cx="2692401" cy="2146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Caption"/>
            <p:cNvSpPr/>
            <p:nvPr/>
          </p:nvSpPr>
          <p:spPr>
            <a:xfrm>
              <a:off x="228599" y="3279353"/>
              <a:ext cx="3657602" cy="829667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System Administrator Oberfläche</a:t>
              </a:r>
            </a:p>
          </p:txBody>
        </p:sp>
      </p:grpSp>
      <p:grpSp>
        <p:nvGrpSpPr>
          <p:cNvPr id="224" name="Gruppieren"/>
          <p:cNvGrpSpPr/>
          <p:nvPr/>
        </p:nvGrpSpPr>
        <p:grpSpPr>
          <a:xfrm>
            <a:off x="13085424" y="8918589"/>
            <a:ext cx="4114801" cy="3423220"/>
            <a:chOff x="0" y="0"/>
            <a:chExt cx="4114800" cy="3423219"/>
          </a:xfrm>
        </p:grpSpPr>
        <p:sp>
          <p:nvSpPr>
            <p:cNvPr id="221" name="Kotlin"/>
            <p:cNvSpPr/>
            <p:nvPr/>
          </p:nvSpPr>
          <p:spPr>
            <a:xfrm>
              <a:off x="0" y="0"/>
              <a:ext cx="4114801" cy="51075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b="1" sz="27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Kotlin</a:t>
              </a:r>
            </a:p>
          </p:txBody>
        </p:sp>
        <p:pic>
          <p:nvPicPr>
            <p:cNvPr id="222" name="PNG image.png" descr="PNG 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98550" y="612353"/>
              <a:ext cx="1917701" cy="2247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3" name="Caption"/>
            <p:cNvSpPr/>
            <p:nvPr/>
          </p:nvSpPr>
          <p:spPr>
            <a:xfrm>
              <a:off x="228599" y="2961853"/>
              <a:ext cx="3657602" cy="461367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Android App</a:t>
              </a:r>
            </a:p>
          </p:txBody>
        </p:sp>
      </p:grpSp>
      <p:pic>
        <p:nvPicPr>
          <p:cNvPr id="225" name="PNG image.png" descr="PNG 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4400" y="5772150"/>
            <a:ext cx="2235200" cy="21717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uppieren"/>
          <p:cNvGrpSpPr/>
          <p:nvPr/>
        </p:nvGrpSpPr>
        <p:grpSpPr>
          <a:xfrm>
            <a:off x="10134600" y="-143577"/>
            <a:ext cx="4114800" cy="4109020"/>
            <a:chOff x="0" y="0"/>
            <a:chExt cx="4114800" cy="4109019"/>
          </a:xfrm>
        </p:grpSpPr>
        <p:sp>
          <p:nvSpPr>
            <p:cNvPr id="226" name="Angular…"/>
            <p:cNvSpPr/>
            <p:nvPr/>
          </p:nvSpPr>
          <p:spPr>
            <a:xfrm>
              <a:off x="0" y="0"/>
              <a:ext cx="4114801" cy="92985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defTabSz="825500">
                <a:defRPr b="1" sz="2700">
                  <a:solidFill>
                    <a:schemeClr val="accent5"/>
                  </a:solidFill>
                </a:defRPr>
              </a:pPr>
              <a:r>
                <a:t>Angular </a:t>
              </a:r>
            </a:p>
            <a:p>
              <a:pPr defTabSz="825500">
                <a:defRPr b="1" sz="2700">
                  <a:solidFill>
                    <a:schemeClr val="accent5"/>
                  </a:solidFill>
                </a:defRPr>
              </a:pPr>
              <a:r>
                <a:t>UI5-Webcomponents</a:t>
              </a:r>
            </a:p>
          </p:txBody>
        </p:sp>
        <p:pic>
          <p:nvPicPr>
            <p:cNvPr id="227" name="PNG image.png" descr="PNG 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11200" y="1031453"/>
              <a:ext cx="2692401" cy="2146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Caption"/>
            <p:cNvSpPr/>
            <p:nvPr/>
          </p:nvSpPr>
          <p:spPr>
            <a:xfrm>
              <a:off x="228599" y="3279353"/>
              <a:ext cx="3657602" cy="829667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Fitnessstudio Administrator Oberfläche</a:t>
              </a:r>
            </a:p>
          </p:txBody>
        </p:sp>
      </p:grpSp>
      <p:grpSp>
        <p:nvGrpSpPr>
          <p:cNvPr id="233" name="Gruppieren"/>
          <p:cNvGrpSpPr/>
          <p:nvPr/>
        </p:nvGrpSpPr>
        <p:grpSpPr>
          <a:xfrm>
            <a:off x="16155558" y="275523"/>
            <a:ext cx="4114801" cy="3321620"/>
            <a:chOff x="0" y="0"/>
            <a:chExt cx="4114800" cy="3321619"/>
          </a:xfrm>
        </p:grpSpPr>
        <p:sp>
          <p:nvSpPr>
            <p:cNvPr id="230" name="Angular"/>
            <p:cNvSpPr/>
            <p:nvPr/>
          </p:nvSpPr>
          <p:spPr>
            <a:xfrm>
              <a:off x="0" y="0"/>
              <a:ext cx="4114801" cy="51075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b="1" sz="27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Angular</a:t>
              </a:r>
            </a:p>
          </p:txBody>
        </p:sp>
        <p:pic>
          <p:nvPicPr>
            <p:cNvPr id="231" name="PNG image.png" descr="PNG 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11200" y="612353"/>
              <a:ext cx="2692401" cy="2146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Caption"/>
            <p:cNvSpPr/>
            <p:nvPr/>
          </p:nvSpPr>
          <p:spPr>
            <a:xfrm>
              <a:off x="228599" y="2860253"/>
              <a:ext cx="3657602" cy="461367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Trainer Oberfläche</a:t>
              </a:r>
            </a:p>
          </p:txBody>
        </p:sp>
      </p:grpSp>
      <p:grpSp>
        <p:nvGrpSpPr>
          <p:cNvPr id="237" name="Gruppieren"/>
          <p:cNvGrpSpPr/>
          <p:nvPr/>
        </p:nvGrpSpPr>
        <p:grpSpPr>
          <a:xfrm>
            <a:off x="7191465" y="8918589"/>
            <a:ext cx="4114801" cy="3423220"/>
            <a:chOff x="0" y="0"/>
            <a:chExt cx="4114800" cy="3423219"/>
          </a:xfrm>
        </p:grpSpPr>
        <p:sp>
          <p:nvSpPr>
            <p:cNvPr id="234" name="Swift - SwiftUI"/>
            <p:cNvSpPr/>
            <p:nvPr/>
          </p:nvSpPr>
          <p:spPr>
            <a:xfrm>
              <a:off x="0" y="0"/>
              <a:ext cx="4114801" cy="51075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b="1" sz="27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Swift - SwiftUI</a:t>
              </a:r>
            </a:p>
          </p:txBody>
        </p:sp>
        <p:pic>
          <p:nvPicPr>
            <p:cNvPr id="235" name="PNG image.png" descr="PNG 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98550" y="612353"/>
              <a:ext cx="1917701" cy="2247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Caption"/>
            <p:cNvSpPr/>
            <p:nvPr/>
          </p:nvSpPr>
          <p:spPr>
            <a:xfrm>
              <a:off x="228599" y="2961853"/>
              <a:ext cx="3657602" cy="461367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iOS App</a:t>
              </a:r>
            </a:p>
          </p:txBody>
        </p:sp>
      </p:grpSp>
      <p:grpSp>
        <p:nvGrpSpPr>
          <p:cNvPr id="241" name="Gruppieren"/>
          <p:cNvGrpSpPr/>
          <p:nvPr/>
        </p:nvGrpSpPr>
        <p:grpSpPr>
          <a:xfrm>
            <a:off x="20443397" y="5039146"/>
            <a:ext cx="4114801" cy="3588320"/>
            <a:chOff x="0" y="0"/>
            <a:chExt cx="4114800" cy="3588319"/>
          </a:xfrm>
        </p:grpSpPr>
        <p:sp>
          <p:nvSpPr>
            <p:cNvPr id="238" name="MySQL"/>
            <p:cNvSpPr/>
            <p:nvPr/>
          </p:nvSpPr>
          <p:spPr>
            <a:xfrm>
              <a:off x="0" y="0"/>
              <a:ext cx="4114801" cy="51075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b="1" sz="27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MySQL</a:t>
              </a:r>
            </a:p>
          </p:txBody>
        </p:sp>
        <p:pic>
          <p:nvPicPr>
            <p:cNvPr id="239" name="PNG image.png" descr="PNG 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93800" y="612353"/>
              <a:ext cx="1727201" cy="2413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Caption"/>
            <p:cNvSpPr/>
            <p:nvPr/>
          </p:nvSpPr>
          <p:spPr>
            <a:xfrm>
              <a:off x="228599" y="3126953"/>
              <a:ext cx="3657602" cy="461367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Datenbank</a:t>
              </a:r>
            </a:p>
          </p:txBody>
        </p:sp>
      </p:grpSp>
      <p:grpSp>
        <p:nvGrpSpPr>
          <p:cNvPr id="245" name="Gruppieren"/>
          <p:cNvGrpSpPr/>
          <p:nvPr/>
        </p:nvGrpSpPr>
        <p:grpSpPr>
          <a:xfrm>
            <a:off x="16155558" y="5312196"/>
            <a:ext cx="4114801" cy="3042220"/>
            <a:chOff x="0" y="0"/>
            <a:chExt cx="4114800" cy="3042219"/>
          </a:xfrm>
        </p:grpSpPr>
        <p:sp>
          <p:nvSpPr>
            <p:cNvPr id="242" name="NestJS"/>
            <p:cNvSpPr/>
            <p:nvPr/>
          </p:nvSpPr>
          <p:spPr>
            <a:xfrm>
              <a:off x="0" y="0"/>
              <a:ext cx="4114801" cy="51075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b="1" sz="27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NestJS</a:t>
              </a:r>
            </a:p>
          </p:txBody>
        </p:sp>
        <p:pic>
          <p:nvPicPr>
            <p:cNvPr id="243" name="PNG image.png" descr="PNG 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23900" y="612353"/>
              <a:ext cx="2667001" cy="1866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Caption"/>
            <p:cNvSpPr/>
            <p:nvPr/>
          </p:nvSpPr>
          <p:spPr>
            <a:xfrm>
              <a:off x="228599" y="2580853"/>
              <a:ext cx="3657602" cy="461367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Webserver</a:t>
              </a:r>
            </a:p>
          </p:txBody>
        </p:sp>
      </p:grpSp>
      <p:sp>
        <p:nvSpPr>
          <p:cNvPr id="246" name="Linie"/>
          <p:cNvSpPr/>
          <p:nvPr/>
        </p:nvSpPr>
        <p:spPr>
          <a:xfrm flipH="1" flipV="1">
            <a:off x="6613511" y="4102819"/>
            <a:ext cx="4576125" cy="222506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" name="Linie"/>
          <p:cNvSpPr/>
          <p:nvPr/>
        </p:nvSpPr>
        <p:spPr>
          <a:xfrm flipV="1">
            <a:off x="13194283" y="3906318"/>
            <a:ext cx="5000620" cy="23903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8" name="Linie"/>
          <p:cNvSpPr/>
          <p:nvPr/>
        </p:nvSpPr>
        <p:spPr>
          <a:xfrm flipV="1">
            <a:off x="12192000" y="4070908"/>
            <a:ext cx="1" cy="154348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" name="Linie"/>
          <p:cNvSpPr/>
          <p:nvPr/>
        </p:nvSpPr>
        <p:spPr>
          <a:xfrm flipV="1">
            <a:off x="9483855" y="7481500"/>
            <a:ext cx="1903469" cy="133132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0" name="Linie"/>
          <p:cNvSpPr/>
          <p:nvPr/>
        </p:nvSpPr>
        <p:spPr>
          <a:xfrm>
            <a:off x="12971500" y="7529591"/>
            <a:ext cx="2067583" cy="123514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1" name="Linie"/>
          <p:cNvSpPr/>
          <p:nvPr/>
        </p:nvSpPr>
        <p:spPr>
          <a:xfrm>
            <a:off x="13356378" y="6858000"/>
            <a:ext cx="347630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2" name="Linie"/>
          <p:cNvSpPr/>
          <p:nvPr/>
        </p:nvSpPr>
        <p:spPr>
          <a:xfrm>
            <a:off x="19593238" y="6858000"/>
            <a:ext cx="208080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3" name="Unsere Service Struktur"/>
          <p:cNvSpPr txBox="1"/>
          <p:nvPr/>
        </p:nvSpPr>
        <p:spPr>
          <a:xfrm>
            <a:off x="800394" y="6390610"/>
            <a:ext cx="8383505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b="1" sz="5500"/>
            </a:pPr>
            <a:r>
              <a:t>Unsere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Service Struktur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Live Demo"/>
          <p:cNvSpPr txBox="1"/>
          <p:nvPr>
            <p:ph type="body" idx="1"/>
          </p:nvPr>
        </p:nvSpPr>
        <p:spPr>
          <a:xfrm>
            <a:off x="1206500" y="933820"/>
            <a:ext cx="21971001" cy="7359064"/>
          </a:xfrm>
          <a:prstGeom prst="rect">
            <a:avLst/>
          </a:prstGeom>
        </p:spPr>
        <p:txBody>
          <a:bodyPr/>
          <a:lstStyle/>
          <a:p>
            <a:pPr/>
            <a:r>
              <a:t>Live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