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1" r:id="rId5"/>
    <p:sldId id="263" r:id="rId6"/>
    <p:sldId id="264" r:id="rId7"/>
    <p:sldId id="270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2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5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8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4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8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9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0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5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4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9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D0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045371" y="685800"/>
            <a:ext cx="2460829" cy="5420855"/>
          </a:xfrm>
          <a:custGeom>
            <a:avLst/>
            <a:gdLst/>
            <a:ahLst/>
            <a:cxnLst/>
            <a:rect l="l" t="t" r="r" b="b"/>
            <a:pathLst>
              <a:path w="3691244" h="8131282">
                <a:moveTo>
                  <a:pt x="0" y="0"/>
                </a:moveTo>
                <a:lnTo>
                  <a:pt x="3691244" y="0"/>
                </a:lnTo>
                <a:lnTo>
                  <a:pt x="3691244" y="8131282"/>
                </a:lnTo>
                <a:lnTo>
                  <a:pt x="0" y="81312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defTabSz="609630"/>
            <a:endParaRPr lang="it-IT" sz="12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90332" y="2542618"/>
            <a:ext cx="6959538" cy="1846379"/>
            <a:chOff x="0" y="123825"/>
            <a:chExt cx="13919076" cy="3692758"/>
          </a:xfrm>
        </p:grpSpPr>
        <p:sp>
          <p:nvSpPr>
            <p:cNvPr id="4" name="TextBox 4"/>
            <p:cNvSpPr txBox="1"/>
            <p:nvPr/>
          </p:nvSpPr>
          <p:spPr>
            <a:xfrm>
              <a:off x="0" y="123825"/>
              <a:ext cx="13919076" cy="2487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9694"/>
                </a:lnSpc>
              </a:pPr>
              <a:r>
                <a:rPr lang="en-US" sz="8734" dirty="0">
                  <a:solidFill>
                    <a:srgbClr val="002211"/>
                  </a:solidFill>
                  <a:latin typeface="Open Sauce Heavy"/>
                </a:rPr>
                <a:t>GasSentinel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095103"/>
              <a:ext cx="13919076" cy="721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987"/>
                </a:lnSpc>
              </a:pPr>
              <a:r>
                <a:rPr lang="en-US" sz="2133" dirty="0">
                  <a:solidFill>
                    <a:srgbClr val="002211"/>
                  </a:solidFill>
                  <a:latin typeface="Open Sauce Light"/>
                </a:rPr>
                <a:t>Detecting Gas Leaks with I</a:t>
              </a:r>
              <a:r>
                <a:rPr lang="en-IN" sz="2133" dirty="0">
                  <a:solidFill>
                    <a:srgbClr val="002211"/>
                  </a:solidFill>
                  <a:latin typeface="Open Sauce Light"/>
                </a:rPr>
                <a:t>o</a:t>
              </a:r>
              <a:r>
                <a:rPr lang="en-US" sz="2133" dirty="0">
                  <a:solidFill>
                    <a:srgbClr val="002211"/>
                  </a:solidFill>
                  <a:latin typeface="Open Sauce Light"/>
                </a:rPr>
                <a:t>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D0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75856" y="1449076"/>
            <a:ext cx="7008415" cy="1077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defTabSz="609630">
              <a:lnSpc>
                <a:spcPts val="4300"/>
              </a:lnSpc>
              <a:buFont typeface="Arial" panose="020B0604020202020204" pitchFamily="34" charset="0"/>
              <a:buChar char="•"/>
            </a:pPr>
            <a:endParaRPr lang="en-US" sz="3334" dirty="0">
              <a:solidFill>
                <a:srgbClr val="000000"/>
              </a:solidFill>
              <a:latin typeface="Open Sauce Heavy"/>
            </a:endParaRPr>
          </a:p>
          <a:p>
            <a:pPr defTabSz="609630">
              <a:lnSpc>
                <a:spcPts val="4300"/>
              </a:lnSpc>
              <a:spcBef>
                <a:spcPct val="0"/>
              </a:spcBef>
            </a:pPr>
            <a:endParaRPr lang="en-US" sz="3334" dirty="0">
              <a:solidFill>
                <a:srgbClr val="000000"/>
              </a:solidFill>
              <a:latin typeface="Open Sauce Heavy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62216" y="243307"/>
            <a:ext cx="9152238" cy="735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6020"/>
              </a:lnSpc>
              <a:spcBef>
                <a:spcPct val="0"/>
              </a:spcBef>
            </a:pPr>
            <a:r>
              <a:rPr lang="en-US" sz="4666" dirty="0">
                <a:solidFill>
                  <a:srgbClr val="000000"/>
                </a:solidFill>
                <a:latin typeface="Open Sauce Heavy"/>
              </a:rPr>
              <a:t>ESP-NOW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0026009-010A-542B-533D-D8C119725D36}"/>
              </a:ext>
            </a:extLst>
          </p:cNvPr>
          <p:cNvSpPr txBox="1"/>
          <p:nvPr/>
        </p:nvSpPr>
        <p:spPr>
          <a:xfrm>
            <a:off x="1462216" y="2304621"/>
            <a:ext cx="9267567" cy="2258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Wi-Fi </a:t>
            </a:r>
            <a:r>
              <a:rPr lang="it-IT" sz="2800" b="1" dirty="0" err="1"/>
              <a:t>channel</a:t>
            </a:r>
            <a:r>
              <a:rPr lang="it-IT" sz="2800" b="1" dirty="0"/>
              <a:t> </a:t>
            </a:r>
            <a:r>
              <a:rPr lang="it-IT" sz="2800" dirty="0"/>
              <a:t>: </a:t>
            </a:r>
            <a:r>
              <a:rPr lang="it-IT" sz="2800" dirty="0" err="1"/>
              <a:t>using</a:t>
            </a:r>
            <a:r>
              <a:rPr lang="it-IT" sz="2800" dirty="0"/>
              <a:t> </a:t>
            </a:r>
            <a:r>
              <a:rPr lang="it-IT" sz="2800" dirty="0" err="1"/>
              <a:t>both</a:t>
            </a:r>
            <a:r>
              <a:rPr lang="it-IT" sz="2800" dirty="0"/>
              <a:t> Wi-Fi and ESP-NOW </a:t>
            </a:r>
            <a:r>
              <a:rPr lang="it-IT" sz="2800" dirty="0" err="1"/>
              <a:t>might</a:t>
            </a:r>
            <a:r>
              <a:rPr lang="it-IT" sz="2800" dirty="0"/>
              <a:t> lead to </a:t>
            </a:r>
            <a:r>
              <a:rPr lang="it-IT" sz="2800" dirty="0" err="1"/>
              <a:t>unreliable</a:t>
            </a:r>
            <a:r>
              <a:rPr lang="it-IT" sz="2800" dirty="0"/>
              <a:t> P2P </a:t>
            </a:r>
            <a:r>
              <a:rPr lang="it-IT" sz="2800" dirty="0" err="1"/>
              <a:t>communication</a:t>
            </a:r>
            <a:r>
              <a:rPr lang="it-IT" sz="2800" dirty="0"/>
              <a:t>.</a:t>
            </a:r>
          </a:p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Antenna </a:t>
            </a:r>
            <a:r>
              <a:rPr lang="it-IT" sz="2800" dirty="0"/>
              <a:t>: </a:t>
            </a:r>
            <a:r>
              <a:rPr lang="it-IT" sz="2800" dirty="0" err="1"/>
              <a:t>might</a:t>
            </a:r>
            <a:r>
              <a:rPr lang="it-IT" sz="2800" dirty="0"/>
              <a:t> </a:t>
            </a:r>
            <a:r>
              <a:rPr lang="it-IT" sz="2800" dirty="0" err="1"/>
              <a:t>not</a:t>
            </a:r>
            <a:r>
              <a:rPr lang="it-IT" sz="2800" dirty="0"/>
              <a:t> be </a:t>
            </a:r>
            <a:r>
              <a:rPr lang="it-IT" sz="2800" dirty="0" err="1"/>
              <a:t>enough</a:t>
            </a:r>
            <a:r>
              <a:rPr lang="it-IT" sz="2800" dirty="0"/>
              <a:t> to </a:t>
            </a:r>
            <a:r>
              <a:rPr lang="it-IT" sz="2800" dirty="0" err="1"/>
              <a:t>communicate</a:t>
            </a:r>
            <a:r>
              <a:rPr lang="it-IT" sz="2800" dirty="0"/>
              <a:t> </a:t>
            </a:r>
            <a:r>
              <a:rPr lang="it-IT" sz="2800" dirty="0" err="1"/>
              <a:t>through</a:t>
            </a:r>
            <a:r>
              <a:rPr lang="it-IT" sz="2800" dirty="0"/>
              <a:t> </a:t>
            </a:r>
            <a:r>
              <a:rPr lang="it-IT" sz="2800" dirty="0" err="1"/>
              <a:t>walls</a:t>
            </a:r>
            <a:r>
              <a:rPr lang="it-IT" sz="2800" dirty="0"/>
              <a:t>.</a:t>
            </a:r>
          </a:p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endParaRPr lang="it-IT" sz="2800" b="1" dirty="0"/>
          </a:p>
        </p:txBody>
      </p:sp>
    </p:spTree>
    <p:extLst>
      <p:ext uri="{BB962C8B-B14F-4D97-AF65-F5344CB8AC3E}">
        <p14:creationId xmlns:p14="http://schemas.microsoft.com/office/powerpoint/2010/main" val="2348043278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D0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75856" y="1449076"/>
            <a:ext cx="7008415" cy="1077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defTabSz="609630">
              <a:lnSpc>
                <a:spcPts val="4300"/>
              </a:lnSpc>
              <a:buFont typeface="Arial" panose="020B0604020202020204" pitchFamily="34" charset="0"/>
              <a:buChar char="•"/>
            </a:pPr>
            <a:endParaRPr lang="en-US" sz="3334" dirty="0">
              <a:solidFill>
                <a:srgbClr val="000000"/>
              </a:solidFill>
              <a:latin typeface="Open Sauce Heavy"/>
            </a:endParaRPr>
          </a:p>
          <a:p>
            <a:pPr defTabSz="609630">
              <a:lnSpc>
                <a:spcPts val="4300"/>
              </a:lnSpc>
              <a:spcBef>
                <a:spcPct val="0"/>
              </a:spcBef>
            </a:pPr>
            <a:endParaRPr lang="en-US" sz="3334" dirty="0">
              <a:solidFill>
                <a:srgbClr val="000000"/>
              </a:solidFill>
              <a:latin typeface="Open Sauce Heavy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62216" y="243307"/>
            <a:ext cx="9152238" cy="735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6020"/>
              </a:lnSpc>
              <a:spcBef>
                <a:spcPct val="0"/>
              </a:spcBef>
            </a:pPr>
            <a:r>
              <a:rPr lang="en-US" sz="4666" dirty="0">
                <a:solidFill>
                  <a:srgbClr val="000000"/>
                </a:solidFill>
                <a:latin typeface="Open Sauce Heavy"/>
              </a:rPr>
              <a:t>Device placement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0026009-010A-542B-533D-D8C119725D36}"/>
              </a:ext>
            </a:extLst>
          </p:cNvPr>
          <p:cNvSpPr txBox="1"/>
          <p:nvPr/>
        </p:nvSpPr>
        <p:spPr>
          <a:xfrm>
            <a:off x="1462216" y="2304621"/>
            <a:ext cx="9267567" cy="1386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Position of the </a:t>
            </a:r>
            <a:r>
              <a:rPr lang="it-IT" sz="2800" b="1" dirty="0" err="1"/>
              <a:t>sensor</a:t>
            </a:r>
            <a:r>
              <a:rPr lang="it-IT" sz="2800" b="1" dirty="0"/>
              <a:t> </a:t>
            </a:r>
            <a:r>
              <a:rPr lang="it-IT" sz="2800" dirty="0"/>
              <a:t>: </a:t>
            </a:r>
            <a:r>
              <a:rPr lang="it-IT" sz="2800" dirty="0" err="1"/>
              <a:t>distance</a:t>
            </a:r>
            <a:r>
              <a:rPr lang="it-IT" sz="2800" dirty="0"/>
              <a:t> from the source (e.g. gas </a:t>
            </a:r>
            <a:r>
              <a:rPr lang="it-IT" sz="2800" dirty="0" err="1"/>
              <a:t>stove</a:t>
            </a:r>
            <a:r>
              <a:rPr lang="it-IT" sz="2800" dirty="0"/>
              <a:t>, boiler, gas storage)</a:t>
            </a:r>
          </a:p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Position in </a:t>
            </a:r>
            <a:r>
              <a:rPr lang="it-IT" sz="2800" b="1" dirty="0" err="1"/>
              <a:t>respect</a:t>
            </a:r>
            <a:r>
              <a:rPr lang="it-IT" sz="2800" b="1" dirty="0"/>
              <a:t> to peer devices</a:t>
            </a:r>
          </a:p>
        </p:txBody>
      </p:sp>
    </p:spTree>
    <p:extLst>
      <p:ext uri="{BB962C8B-B14F-4D97-AF65-F5344CB8AC3E}">
        <p14:creationId xmlns:p14="http://schemas.microsoft.com/office/powerpoint/2010/main" val="149339559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D0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75856" y="1449076"/>
            <a:ext cx="7008415" cy="1077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defTabSz="609630">
              <a:lnSpc>
                <a:spcPts val="4300"/>
              </a:lnSpc>
              <a:buFont typeface="Arial" panose="020B0604020202020204" pitchFamily="34" charset="0"/>
              <a:buChar char="•"/>
            </a:pPr>
            <a:endParaRPr lang="en-US" sz="3334" dirty="0">
              <a:solidFill>
                <a:srgbClr val="000000"/>
              </a:solidFill>
              <a:latin typeface="Open Sauce Heavy"/>
            </a:endParaRPr>
          </a:p>
          <a:p>
            <a:pPr defTabSz="609630">
              <a:lnSpc>
                <a:spcPts val="4300"/>
              </a:lnSpc>
              <a:spcBef>
                <a:spcPct val="0"/>
              </a:spcBef>
            </a:pPr>
            <a:endParaRPr lang="en-US" sz="3334" dirty="0">
              <a:solidFill>
                <a:srgbClr val="000000"/>
              </a:solidFill>
              <a:latin typeface="Open Sauce Heavy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62216" y="243307"/>
            <a:ext cx="9152238" cy="735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6020"/>
              </a:lnSpc>
              <a:spcBef>
                <a:spcPct val="0"/>
              </a:spcBef>
            </a:pPr>
            <a:r>
              <a:rPr lang="en-US" sz="4666" dirty="0">
                <a:solidFill>
                  <a:srgbClr val="000000"/>
                </a:solidFill>
                <a:latin typeface="Open Sauce Heavy"/>
              </a:rPr>
              <a:t>Cloud computation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0026009-010A-542B-533D-D8C119725D36}"/>
              </a:ext>
            </a:extLst>
          </p:cNvPr>
          <p:cNvSpPr txBox="1"/>
          <p:nvPr/>
        </p:nvSpPr>
        <p:spPr>
          <a:xfrm>
            <a:off x="1462216" y="2304621"/>
            <a:ext cx="9267567" cy="1386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Position of the </a:t>
            </a:r>
            <a:r>
              <a:rPr lang="it-IT" sz="2800" b="1" dirty="0" err="1"/>
              <a:t>sensor</a:t>
            </a:r>
            <a:r>
              <a:rPr lang="it-IT" sz="2800" b="1" dirty="0"/>
              <a:t> </a:t>
            </a:r>
            <a:r>
              <a:rPr lang="it-IT" sz="2800" dirty="0"/>
              <a:t>: </a:t>
            </a:r>
            <a:r>
              <a:rPr lang="it-IT" sz="2800" dirty="0" err="1"/>
              <a:t>distance</a:t>
            </a:r>
            <a:r>
              <a:rPr lang="it-IT" sz="2800" dirty="0"/>
              <a:t> from the source (e.g. gas </a:t>
            </a:r>
            <a:r>
              <a:rPr lang="it-IT" sz="2800" dirty="0" err="1"/>
              <a:t>stove</a:t>
            </a:r>
            <a:r>
              <a:rPr lang="it-IT" sz="2800" dirty="0"/>
              <a:t>, boiler, gas storage)</a:t>
            </a:r>
          </a:p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Position in </a:t>
            </a:r>
            <a:r>
              <a:rPr lang="it-IT" sz="2800" b="1" dirty="0" err="1"/>
              <a:t>respect</a:t>
            </a:r>
            <a:r>
              <a:rPr lang="it-IT" sz="2800" b="1" dirty="0"/>
              <a:t> to peer devices</a:t>
            </a:r>
          </a:p>
        </p:txBody>
      </p:sp>
    </p:spTree>
    <p:extLst>
      <p:ext uri="{BB962C8B-B14F-4D97-AF65-F5344CB8AC3E}">
        <p14:creationId xmlns:p14="http://schemas.microsoft.com/office/powerpoint/2010/main" val="73400370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D0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655361" y="2140121"/>
            <a:ext cx="10881277" cy="34739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00"/>
                </a:solidFill>
                <a:latin typeface="Open Sauce"/>
              </a:rPr>
              <a:t>Safety concern</a:t>
            </a:r>
          </a:p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00"/>
                </a:solidFill>
                <a:latin typeface="Open Sauce"/>
              </a:rPr>
              <a:t>Accident prevention</a:t>
            </a:r>
          </a:p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00"/>
                </a:solidFill>
                <a:latin typeface="Open Sauce"/>
              </a:rPr>
              <a:t>Prompt alerts can save lives and properties</a:t>
            </a:r>
          </a:p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0000"/>
              </a:solidFill>
              <a:latin typeface="Open Sauce"/>
            </a:endParaRPr>
          </a:p>
          <a:p>
            <a:pPr lvl="1" defTabSz="609630">
              <a:lnSpc>
                <a:spcPts val="3422"/>
              </a:lnSpc>
            </a:pPr>
            <a:endParaRPr lang="en-US" sz="2800" b="1" dirty="0">
              <a:solidFill>
                <a:srgbClr val="000000"/>
              </a:solidFill>
              <a:latin typeface="Open Sauce"/>
            </a:endParaRPr>
          </a:p>
          <a:p>
            <a:pPr lvl="1" defTabSz="609630">
              <a:lnSpc>
                <a:spcPts val="3422"/>
              </a:lnSpc>
            </a:pPr>
            <a:r>
              <a:rPr lang="en-US" sz="2800" dirty="0">
                <a:solidFill>
                  <a:srgbClr val="000000"/>
                </a:solidFill>
                <a:latin typeface="Open Sauce"/>
              </a:rPr>
              <a:t>Each device will be registered to an email and a certain address/location.</a:t>
            </a:r>
          </a:p>
          <a:p>
            <a:pPr lvl="1" defTabSz="609630">
              <a:lnSpc>
                <a:spcPts val="3422"/>
              </a:lnSpc>
            </a:pPr>
            <a:endParaRPr lang="en-US" sz="2800" dirty="0">
              <a:solidFill>
                <a:srgbClr val="000000"/>
              </a:solidFill>
              <a:latin typeface="Open Sauce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406400" y="228600"/>
            <a:ext cx="11130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30"/>
            <a:r>
              <a:rPr lang="it-IT" sz="4000" b="1" dirty="0">
                <a:solidFill>
                  <a:prstClr val="black"/>
                </a:solidFill>
                <a:latin typeface="Open Sauce" panose="020B0604020202020204" charset="0"/>
              </a:rPr>
              <a:t>Application </a:t>
            </a:r>
            <a:r>
              <a:rPr lang="it-IT" sz="4000" b="1" dirty="0" err="1">
                <a:solidFill>
                  <a:prstClr val="black"/>
                </a:solidFill>
                <a:latin typeface="Open Sauce" panose="020B0604020202020204" charset="0"/>
              </a:rPr>
              <a:t>context</a:t>
            </a:r>
            <a:endParaRPr lang="it-IT" sz="4000" b="1" dirty="0">
              <a:solidFill>
                <a:prstClr val="black"/>
              </a:solidFill>
              <a:latin typeface="Open Sauce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D0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655361" y="2140121"/>
            <a:ext cx="10881277" cy="2601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r>
              <a:rPr lang="it-IT" sz="2800" b="1" dirty="0" err="1"/>
              <a:t>Detection</a:t>
            </a:r>
            <a:r>
              <a:rPr lang="it-IT" sz="2800" b="1" dirty="0"/>
              <a:t> </a:t>
            </a:r>
            <a:r>
              <a:rPr lang="it-IT" sz="2800" b="1" dirty="0" err="1"/>
              <a:t>Accuracy</a:t>
            </a:r>
            <a:r>
              <a:rPr lang="it-IT" sz="2800" dirty="0"/>
              <a:t>: must </a:t>
            </a:r>
            <a:r>
              <a:rPr lang="it-IT" sz="2800" dirty="0" err="1"/>
              <a:t>detect</a:t>
            </a:r>
            <a:r>
              <a:rPr lang="it-IT" sz="2800" dirty="0"/>
              <a:t> gas </a:t>
            </a:r>
            <a:r>
              <a:rPr lang="it-IT" sz="2800" dirty="0" err="1"/>
              <a:t>concentrations</a:t>
            </a:r>
            <a:r>
              <a:rPr lang="it-IT" sz="2800" dirty="0"/>
              <a:t> </a:t>
            </a:r>
            <a:r>
              <a:rPr lang="it-IT" sz="2800" dirty="0" err="1"/>
              <a:t>accurately</a:t>
            </a:r>
            <a:r>
              <a:rPr lang="it-IT" sz="2800" dirty="0"/>
              <a:t> and </a:t>
            </a:r>
            <a:r>
              <a:rPr lang="it-IT" sz="2800" dirty="0" err="1"/>
              <a:t>reliably</a:t>
            </a:r>
            <a:r>
              <a:rPr lang="it-IT" sz="2800" dirty="0"/>
              <a:t>.</a:t>
            </a:r>
          </a:p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Real-Time Alerts</a:t>
            </a:r>
            <a:r>
              <a:rPr lang="it-IT" sz="2800" dirty="0"/>
              <a:t>: immediate </a:t>
            </a:r>
            <a:r>
              <a:rPr lang="it-IT" sz="2800" dirty="0" err="1"/>
              <a:t>alerting</a:t>
            </a:r>
            <a:r>
              <a:rPr lang="it-IT" sz="2800" dirty="0"/>
              <a:t> </a:t>
            </a:r>
            <a:r>
              <a:rPr lang="it-IT" sz="2800" dirty="0" err="1"/>
              <a:t>through</a:t>
            </a:r>
            <a:r>
              <a:rPr lang="it-IT" sz="2800" dirty="0"/>
              <a:t> buzzer and LED.</a:t>
            </a:r>
          </a:p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Data </a:t>
            </a:r>
            <a:r>
              <a:rPr lang="it-IT" sz="2800" b="1" dirty="0" err="1"/>
              <a:t>Communication</a:t>
            </a:r>
            <a:r>
              <a:rPr lang="it-IT" sz="2800" dirty="0"/>
              <a:t>: </a:t>
            </a:r>
            <a:r>
              <a:rPr lang="it-IT" sz="2800" dirty="0" err="1"/>
              <a:t>transmit</a:t>
            </a:r>
            <a:r>
              <a:rPr lang="it-IT" sz="2800" dirty="0"/>
              <a:t> data to a </a:t>
            </a:r>
            <a:r>
              <a:rPr lang="it-IT" sz="2800" dirty="0" err="1"/>
              <a:t>central</a:t>
            </a:r>
            <a:r>
              <a:rPr lang="it-IT" sz="2800" dirty="0"/>
              <a:t> server and </a:t>
            </a:r>
            <a:r>
              <a:rPr lang="it-IT" sz="2800" dirty="0" err="1"/>
              <a:t>nearby</a:t>
            </a:r>
            <a:r>
              <a:rPr lang="it-IT" sz="2800" dirty="0"/>
              <a:t> devices.</a:t>
            </a:r>
          </a:p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Compliance</a:t>
            </a:r>
            <a:r>
              <a:rPr lang="it-IT" sz="2800" dirty="0"/>
              <a:t>: must </a:t>
            </a:r>
            <a:r>
              <a:rPr lang="it-IT" sz="2800" dirty="0" err="1"/>
              <a:t>meet</a:t>
            </a:r>
            <a:r>
              <a:rPr lang="it-IT" sz="2800" dirty="0"/>
              <a:t> </a:t>
            </a:r>
            <a:r>
              <a:rPr lang="it-IT" sz="2800" dirty="0" err="1"/>
              <a:t>European</a:t>
            </a:r>
            <a:r>
              <a:rPr lang="it-IT" sz="2800" dirty="0"/>
              <a:t> </a:t>
            </a:r>
            <a:r>
              <a:rPr lang="it-IT" sz="2800" dirty="0" err="1"/>
              <a:t>safety</a:t>
            </a:r>
            <a:r>
              <a:rPr lang="it-IT" sz="2800" dirty="0"/>
              <a:t> standards for gas </a:t>
            </a:r>
            <a:r>
              <a:rPr lang="it-IT" sz="2800" dirty="0" err="1"/>
              <a:t>detection</a:t>
            </a:r>
            <a:r>
              <a:rPr lang="it-IT" sz="2800" dirty="0"/>
              <a:t>.</a:t>
            </a:r>
            <a:endParaRPr kumimoji="0" lang="en-US" sz="265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uce"/>
              <a:ea typeface="+mn-ea"/>
              <a:cs typeface="+mn-cs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406400" y="228600"/>
            <a:ext cx="11130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uce" panose="020B0604020202020204" charset="0"/>
                <a:ea typeface="+mn-ea"/>
                <a:cs typeface="+mn-cs"/>
              </a:rPr>
              <a:t>Requirements</a:t>
            </a:r>
            <a:endParaRPr kumimoji="0" lang="it-IT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uce" panose="020B060402020202020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367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D0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912437" y="695509"/>
            <a:ext cx="2857212" cy="1570634"/>
          </a:xfrm>
          <a:custGeom>
            <a:avLst/>
            <a:gdLst/>
            <a:ahLst/>
            <a:cxnLst/>
            <a:rect l="l" t="t" r="r" b="b"/>
            <a:pathLst>
              <a:path w="4285818" h="2355951">
                <a:moveTo>
                  <a:pt x="0" y="0"/>
                </a:moveTo>
                <a:lnTo>
                  <a:pt x="4285818" y="0"/>
                </a:lnTo>
                <a:lnTo>
                  <a:pt x="4285818" y="2355950"/>
                </a:lnTo>
                <a:lnTo>
                  <a:pt x="0" y="23559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8499"/>
            </a:stretch>
          </a:blipFill>
        </p:spPr>
        <p:txBody>
          <a:bodyPr/>
          <a:lstStyle/>
          <a:p>
            <a:pPr defTabSz="609630"/>
            <a:endParaRPr lang="it-IT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75856" y="1449076"/>
            <a:ext cx="7008415" cy="4937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23" indent="-457223" defTabSz="609630">
              <a:lnSpc>
                <a:spcPts val="4300"/>
              </a:lnSpc>
              <a:buFont typeface="Arial" panose="020B0604020202020204" pitchFamily="34" charset="0"/>
              <a:buChar char="•"/>
            </a:pPr>
            <a:r>
              <a:rPr lang="en-US" sz="3334" dirty="0">
                <a:solidFill>
                  <a:srgbClr val="000000"/>
                </a:solidFill>
                <a:latin typeface="Open Sauce Heavy"/>
              </a:rPr>
              <a:t>ESP32S3 + antenna</a:t>
            </a:r>
          </a:p>
          <a:p>
            <a:pPr defTabSz="609630">
              <a:lnSpc>
                <a:spcPts val="4300"/>
              </a:lnSpc>
            </a:pPr>
            <a:endParaRPr lang="en-US" sz="3334" dirty="0">
              <a:solidFill>
                <a:srgbClr val="000000"/>
              </a:solidFill>
              <a:latin typeface="Open Sauce Heavy"/>
            </a:endParaRPr>
          </a:p>
          <a:p>
            <a:pPr marL="457223" indent="-457223" defTabSz="609630">
              <a:lnSpc>
                <a:spcPts val="4300"/>
              </a:lnSpc>
              <a:buFont typeface="Arial" panose="020B0604020202020204" pitchFamily="34" charset="0"/>
              <a:buChar char="•"/>
            </a:pPr>
            <a:r>
              <a:rPr lang="en-US" sz="3334" dirty="0">
                <a:solidFill>
                  <a:srgbClr val="000000"/>
                </a:solidFill>
                <a:latin typeface="Open Sauce Heavy"/>
              </a:rPr>
              <a:t>MQ2 gas sensor</a:t>
            </a:r>
          </a:p>
          <a:p>
            <a:pPr defTabSz="609630">
              <a:lnSpc>
                <a:spcPts val="4300"/>
              </a:lnSpc>
            </a:pPr>
            <a:endParaRPr lang="en-US" sz="3334" dirty="0">
              <a:solidFill>
                <a:srgbClr val="000000"/>
              </a:solidFill>
              <a:latin typeface="Open Sauce Heavy"/>
            </a:endParaRPr>
          </a:p>
          <a:p>
            <a:pPr marL="457223" indent="-457223" defTabSz="609630">
              <a:lnSpc>
                <a:spcPts val="4300"/>
              </a:lnSpc>
              <a:buFont typeface="Arial" panose="020B0604020202020204" pitchFamily="34" charset="0"/>
              <a:buChar char="•"/>
            </a:pPr>
            <a:r>
              <a:rPr lang="en-US" sz="3334" dirty="0">
                <a:solidFill>
                  <a:srgbClr val="000000"/>
                </a:solidFill>
                <a:latin typeface="Open Sauce Heavy"/>
              </a:rPr>
              <a:t>LEDs</a:t>
            </a:r>
          </a:p>
          <a:p>
            <a:pPr defTabSz="609630">
              <a:lnSpc>
                <a:spcPts val="4300"/>
              </a:lnSpc>
            </a:pPr>
            <a:endParaRPr lang="en-US" sz="3334" dirty="0">
              <a:solidFill>
                <a:srgbClr val="000000"/>
              </a:solidFill>
              <a:latin typeface="Open Sauce Heavy"/>
            </a:endParaRPr>
          </a:p>
          <a:p>
            <a:pPr marL="457223" indent="-457223" defTabSz="609630">
              <a:lnSpc>
                <a:spcPts val="4300"/>
              </a:lnSpc>
              <a:buFont typeface="Arial" panose="020B0604020202020204" pitchFamily="34" charset="0"/>
              <a:buChar char="•"/>
            </a:pPr>
            <a:r>
              <a:rPr lang="en-US" sz="3334" dirty="0">
                <a:solidFill>
                  <a:srgbClr val="000000"/>
                </a:solidFill>
                <a:latin typeface="Open Sauce Heavy"/>
              </a:rPr>
              <a:t>Buzzer</a:t>
            </a:r>
          </a:p>
          <a:p>
            <a:pPr defTabSz="609630">
              <a:lnSpc>
                <a:spcPts val="4300"/>
              </a:lnSpc>
            </a:pPr>
            <a:endParaRPr lang="en-US" sz="3334" dirty="0">
              <a:solidFill>
                <a:srgbClr val="000000"/>
              </a:solidFill>
              <a:latin typeface="Open Sauce Heavy"/>
            </a:endParaRPr>
          </a:p>
          <a:p>
            <a:pPr defTabSz="609630">
              <a:lnSpc>
                <a:spcPts val="4300"/>
              </a:lnSpc>
              <a:spcBef>
                <a:spcPct val="0"/>
              </a:spcBef>
            </a:pPr>
            <a:endParaRPr lang="en-US" sz="3334" dirty="0">
              <a:solidFill>
                <a:srgbClr val="000000"/>
              </a:solidFill>
              <a:latin typeface="Open Sauce Heavy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8331201" y="2482043"/>
            <a:ext cx="2031999" cy="1555243"/>
          </a:xfrm>
          <a:custGeom>
            <a:avLst/>
            <a:gdLst/>
            <a:ahLst/>
            <a:cxnLst/>
            <a:rect l="l" t="t" r="r" b="b"/>
            <a:pathLst>
              <a:path w="2189019" h="2131629">
                <a:moveTo>
                  <a:pt x="0" y="0"/>
                </a:moveTo>
                <a:lnTo>
                  <a:pt x="2189019" y="0"/>
                </a:lnTo>
                <a:lnTo>
                  <a:pt x="2189019" y="2131630"/>
                </a:lnTo>
                <a:lnTo>
                  <a:pt x="0" y="21316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defTabSz="609630"/>
            <a:endParaRPr lang="it-IT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75856" y="156810"/>
            <a:ext cx="3873103" cy="735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6020"/>
              </a:lnSpc>
              <a:spcBef>
                <a:spcPct val="0"/>
              </a:spcBef>
            </a:pPr>
            <a:r>
              <a:rPr lang="en-US" sz="4666" dirty="0">
                <a:solidFill>
                  <a:srgbClr val="000000"/>
                </a:solidFill>
                <a:latin typeface="Open Sauce Heavy"/>
              </a:rPr>
              <a:t>Components</a:t>
            </a:r>
          </a:p>
        </p:txBody>
      </p:sp>
      <p:pic>
        <p:nvPicPr>
          <p:cNvPr id="1026" name="Picture 2" descr="Led Difuso 5mm Vermelho - Eletrogate | Arduino, Robótica, IoT, Apostilas e  Kit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369" y="4191000"/>
            <a:ext cx="1459346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uzzer passiv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143" y="5359401"/>
            <a:ext cx="1629797" cy="108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D0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75856" y="1449076"/>
            <a:ext cx="7008415" cy="1077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defTabSz="609630">
              <a:lnSpc>
                <a:spcPts val="4300"/>
              </a:lnSpc>
              <a:buFont typeface="Arial" panose="020B0604020202020204" pitchFamily="34" charset="0"/>
              <a:buChar char="•"/>
            </a:pPr>
            <a:endParaRPr lang="en-US" sz="3334" dirty="0">
              <a:solidFill>
                <a:srgbClr val="000000"/>
              </a:solidFill>
              <a:latin typeface="Open Sauce Heavy"/>
            </a:endParaRPr>
          </a:p>
          <a:p>
            <a:pPr defTabSz="609630">
              <a:lnSpc>
                <a:spcPts val="4300"/>
              </a:lnSpc>
              <a:spcBef>
                <a:spcPct val="0"/>
              </a:spcBef>
            </a:pPr>
            <a:endParaRPr lang="en-US" sz="3334" dirty="0">
              <a:solidFill>
                <a:srgbClr val="000000"/>
              </a:solidFill>
              <a:latin typeface="Open Sauce Heavy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159448" y="243307"/>
            <a:ext cx="4057795" cy="735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6020"/>
              </a:lnSpc>
              <a:spcBef>
                <a:spcPct val="0"/>
              </a:spcBef>
            </a:pPr>
            <a:r>
              <a:rPr lang="en-US" sz="4666" dirty="0">
                <a:solidFill>
                  <a:srgbClr val="000000"/>
                </a:solidFill>
                <a:latin typeface="Open Sauce Heavy"/>
              </a:rPr>
              <a:t>LEDs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0026009-010A-542B-533D-D8C119725D36}"/>
              </a:ext>
            </a:extLst>
          </p:cNvPr>
          <p:cNvSpPr txBox="1"/>
          <p:nvPr/>
        </p:nvSpPr>
        <p:spPr>
          <a:xfrm>
            <a:off x="1462216" y="2304621"/>
            <a:ext cx="9267567" cy="1386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GREEN</a:t>
            </a:r>
            <a:r>
              <a:rPr lang="it-IT" sz="2800" dirty="0"/>
              <a:t>: the system </a:t>
            </a:r>
            <a:r>
              <a:rPr lang="it-IT" sz="2800" dirty="0" err="1"/>
              <a:t>is</a:t>
            </a:r>
            <a:r>
              <a:rPr lang="it-IT" sz="2800" dirty="0"/>
              <a:t> on and working.</a:t>
            </a:r>
          </a:p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YELLOW</a:t>
            </a:r>
            <a:r>
              <a:rPr lang="it-IT" sz="2800" dirty="0"/>
              <a:t>: peer gas leak.</a:t>
            </a:r>
          </a:p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RED</a:t>
            </a:r>
            <a:r>
              <a:rPr lang="it-IT" sz="2800" dirty="0"/>
              <a:t>: gas leak </a:t>
            </a:r>
            <a:r>
              <a:rPr lang="it-IT" sz="2800" dirty="0" err="1"/>
              <a:t>detected</a:t>
            </a:r>
            <a:r>
              <a:rPr lang="it-IT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658171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D0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75856" y="1449076"/>
            <a:ext cx="7008415" cy="1077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defTabSz="609630">
              <a:lnSpc>
                <a:spcPts val="4300"/>
              </a:lnSpc>
              <a:buFont typeface="Arial" panose="020B0604020202020204" pitchFamily="34" charset="0"/>
              <a:buChar char="•"/>
            </a:pPr>
            <a:endParaRPr lang="en-US" sz="3334" dirty="0">
              <a:solidFill>
                <a:srgbClr val="000000"/>
              </a:solidFill>
              <a:latin typeface="Open Sauce Heavy"/>
            </a:endParaRPr>
          </a:p>
          <a:p>
            <a:pPr defTabSz="609630">
              <a:lnSpc>
                <a:spcPts val="4300"/>
              </a:lnSpc>
              <a:spcBef>
                <a:spcPct val="0"/>
              </a:spcBef>
            </a:pPr>
            <a:endParaRPr lang="en-US" sz="3334" dirty="0">
              <a:solidFill>
                <a:srgbClr val="000000"/>
              </a:solidFill>
              <a:latin typeface="Open Sauce Heavy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159448" y="243307"/>
            <a:ext cx="4057795" cy="735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6020"/>
              </a:lnSpc>
              <a:spcBef>
                <a:spcPct val="0"/>
              </a:spcBef>
            </a:pPr>
            <a:r>
              <a:rPr lang="en-US" sz="4666" dirty="0">
                <a:solidFill>
                  <a:srgbClr val="000000"/>
                </a:solidFill>
                <a:latin typeface="Open Sauce Heavy"/>
              </a:rPr>
              <a:t>Technologies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0026009-010A-542B-533D-D8C119725D36}"/>
              </a:ext>
            </a:extLst>
          </p:cNvPr>
          <p:cNvSpPr txBox="1"/>
          <p:nvPr/>
        </p:nvSpPr>
        <p:spPr>
          <a:xfrm>
            <a:off x="1462216" y="2304621"/>
            <a:ext cx="9267567" cy="1386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ESP-NOW</a:t>
            </a:r>
            <a:r>
              <a:rPr lang="it-IT" sz="2800" dirty="0"/>
              <a:t>: </a:t>
            </a:r>
            <a:r>
              <a:rPr lang="it-IT" sz="2800" dirty="0" err="1"/>
              <a:t>edge</a:t>
            </a:r>
            <a:r>
              <a:rPr lang="it-IT" sz="2800" dirty="0"/>
              <a:t> devices </a:t>
            </a:r>
            <a:r>
              <a:rPr lang="it-IT" sz="2800" dirty="0" err="1"/>
              <a:t>communication</a:t>
            </a:r>
            <a:r>
              <a:rPr lang="it-IT" sz="2800" dirty="0"/>
              <a:t>.</a:t>
            </a:r>
          </a:p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MQTT</a:t>
            </a:r>
            <a:r>
              <a:rPr lang="it-IT" sz="2800" dirty="0"/>
              <a:t>: from </a:t>
            </a:r>
            <a:r>
              <a:rPr lang="it-IT" sz="2800" dirty="0" err="1"/>
              <a:t>edge</a:t>
            </a:r>
            <a:r>
              <a:rPr lang="it-IT" sz="2800" dirty="0"/>
              <a:t> to server </a:t>
            </a:r>
            <a:r>
              <a:rPr lang="it-IT" sz="2800" dirty="0" err="1"/>
              <a:t>communication</a:t>
            </a:r>
            <a:r>
              <a:rPr lang="it-IT" sz="2800" dirty="0"/>
              <a:t> (TLS).</a:t>
            </a:r>
          </a:p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PYTHON</a:t>
            </a:r>
            <a:r>
              <a:rPr lang="it-IT" sz="2800" dirty="0"/>
              <a:t>: server to store and </a:t>
            </a:r>
            <a:r>
              <a:rPr lang="it-IT" sz="2800" dirty="0" err="1"/>
              <a:t>analyse</a:t>
            </a:r>
            <a:r>
              <a:rPr lang="it-IT" sz="2800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391029310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D0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75856" y="1449076"/>
            <a:ext cx="7008415" cy="1077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defTabSz="609630">
              <a:lnSpc>
                <a:spcPts val="4300"/>
              </a:lnSpc>
              <a:buFont typeface="Arial" panose="020B0604020202020204" pitchFamily="34" charset="0"/>
              <a:buChar char="•"/>
            </a:pPr>
            <a:endParaRPr lang="en-US" sz="3334" dirty="0">
              <a:solidFill>
                <a:srgbClr val="000000"/>
              </a:solidFill>
              <a:latin typeface="Open Sauce Heavy"/>
            </a:endParaRPr>
          </a:p>
          <a:p>
            <a:pPr defTabSz="609630">
              <a:lnSpc>
                <a:spcPts val="4300"/>
              </a:lnSpc>
              <a:spcBef>
                <a:spcPct val="0"/>
              </a:spcBef>
            </a:pPr>
            <a:endParaRPr lang="en-US" sz="3334" dirty="0">
              <a:solidFill>
                <a:srgbClr val="000000"/>
              </a:solidFill>
              <a:latin typeface="Open Sauce Heavy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0026009-010A-542B-533D-D8C119725D36}"/>
              </a:ext>
            </a:extLst>
          </p:cNvPr>
          <p:cNvSpPr txBox="1"/>
          <p:nvPr/>
        </p:nvSpPr>
        <p:spPr>
          <a:xfrm>
            <a:off x="1462216" y="2304621"/>
            <a:ext cx="9267567" cy="1822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Edge : </a:t>
            </a:r>
            <a:r>
              <a:rPr lang="it-IT" sz="2800" dirty="0"/>
              <a:t>monitoring, data </a:t>
            </a:r>
            <a:r>
              <a:rPr lang="it-IT" sz="2800" dirty="0" err="1"/>
              <a:t>collection</a:t>
            </a:r>
            <a:r>
              <a:rPr lang="it-IT" sz="2800" dirty="0"/>
              <a:t> (duration, </a:t>
            </a:r>
            <a:r>
              <a:rPr lang="it-IT" sz="2800" dirty="0" err="1"/>
              <a:t>sensor</a:t>
            </a:r>
            <a:r>
              <a:rPr lang="it-IT" sz="2800" dirty="0"/>
              <a:t> </a:t>
            </a:r>
            <a:r>
              <a:rPr lang="it-IT" sz="2800" dirty="0" err="1"/>
              <a:t>value</a:t>
            </a:r>
            <a:r>
              <a:rPr lang="it-IT" sz="2800" dirty="0"/>
              <a:t>), P2P </a:t>
            </a:r>
            <a:r>
              <a:rPr lang="it-IT" sz="2800" dirty="0" err="1"/>
              <a:t>communication</a:t>
            </a:r>
            <a:r>
              <a:rPr lang="it-IT" sz="2800" dirty="0"/>
              <a:t> , server </a:t>
            </a:r>
            <a:r>
              <a:rPr lang="it-IT" sz="2800" dirty="0" err="1"/>
              <a:t>communication</a:t>
            </a:r>
            <a:r>
              <a:rPr lang="it-IT" sz="2800" dirty="0"/>
              <a:t>.</a:t>
            </a:r>
          </a:p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Cloud : </a:t>
            </a:r>
            <a:r>
              <a:rPr lang="it-IT" sz="2800" dirty="0"/>
              <a:t>data storage, </a:t>
            </a:r>
            <a:r>
              <a:rPr lang="it-IT" sz="2800" dirty="0" err="1"/>
              <a:t>geographical</a:t>
            </a:r>
            <a:r>
              <a:rPr lang="it-IT" sz="2800" dirty="0"/>
              <a:t> trends of </a:t>
            </a:r>
            <a:r>
              <a:rPr lang="it-IT" sz="2800" dirty="0" err="1"/>
              <a:t>leakages</a:t>
            </a:r>
            <a:r>
              <a:rPr lang="it-IT" sz="2800" dirty="0"/>
              <a:t>, remote </a:t>
            </a:r>
            <a:r>
              <a:rPr lang="it-IT" sz="2800" dirty="0" err="1"/>
              <a:t>alert</a:t>
            </a:r>
            <a:r>
              <a:rPr lang="it-IT" sz="2800" dirty="0"/>
              <a:t>(email).</a:t>
            </a:r>
            <a:endParaRPr lang="it-IT" sz="2800" b="1" dirty="0"/>
          </a:p>
        </p:txBody>
      </p:sp>
    </p:spTree>
    <p:extLst>
      <p:ext uri="{BB962C8B-B14F-4D97-AF65-F5344CB8AC3E}">
        <p14:creationId xmlns:p14="http://schemas.microsoft.com/office/powerpoint/2010/main" val="96695393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D0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75856" y="1449076"/>
            <a:ext cx="7008415" cy="1077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defTabSz="609630">
              <a:lnSpc>
                <a:spcPts val="4300"/>
              </a:lnSpc>
              <a:buFont typeface="Arial" panose="020B0604020202020204" pitchFamily="34" charset="0"/>
              <a:buChar char="•"/>
            </a:pPr>
            <a:endParaRPr lang="en-US" sz="3334" dirty="0">
              <a:solidFill>
                <a:srgbClr val="000000"/>
              </a:solidFill>
              <a:latin typeface="Open Sauce Heavy"/>
            </a:endParaRPr>
          </a:p>
          <a:p>
            <a:pPr defTabSz="609630">
              <a:lnSpc>
                <a:spcPts val="4300"/>
              </a:lnSpc>
              <a:spcBef>
                <a:spcPct val="0"/>
              </a:spcBef>
            </a:pPr>
            <a:endParaRPr lang="en-US" sz="3334" dirty="0">
              <a:solidFill>
                <a:srgbClr val="000000"/>
              </a:solidFill>
              <a:latin typeface="Open Sauce Heavy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159448" y="243307"/>
            <a:ext cx="4057795" cy="735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6020"/>
              </a:lnSpc>
              <a:spcBef>
                <a:spcPct val="0"/>
              </a:spcBef>
            </a:pPr>
            <a:r>
              <a:rPr lang="en-US" sz="4666" dirty="0" err="1">
                <a:solidFill>
                  <a:srgbClr val="000000"/>
                </a:solidFill>
                <a:latin typeface="Open Sauce Heavy"/>
              </a:rPr>
              <a:t>Challanges</a:t>
            </a:r>
            <a:endParaRPr lang="en-US" sz="4666" dirty="0">
              <a:solidFill>
                <a:srgbClr val="000000"/>
              </a:solidFill>
              <a:latin typeface="Open Sauce Heavy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0026009-010A-542B-533D-D8C119725D36}"/>
              </a:ext>
            </a:extLst>
          </p:cNvPr>
          <p:cNvSpPr txBox="1"/>
          <p:nvPr/>
        </p:nvSpPr>
        <p:spPr>
          <a:xfrm>
            <a:off x="1462216" y="2304621"/>
            <a:ext cx="9267567" cy="2694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Sensor </a:t>
            </a:r>
            <a:r>
              <a:rPr lang="it-IT" sz="2800" b="1" dirty="0" err="1"/>
              <a:t>calibration</a:t>
            </a:r>
            <a:r>
              <a:rPr lang="it-IT" sz="2800" dirty="0"/>
              <a:t>: </a:t>
            </a:r>
            <a:r>
              <a:rPr lang="it-IT" sz="2800" dirty="0" err="1"/>
              <a:t>meet</a:t>
            </a:r>
            <a:r>
              <a:rPr lang="it-IT" sz="2800" dirty="0"/>
              <a:t> the </a:t>
            </a:r>
            <a:r>
              <a:rPr lang="it-IT" sz="2800" dirty="0" err="1"/>
              <a:t>european</a:t>
            </a:r>
            <a:r>
              <a:rPr lang="it-IT" sz="2800" dirty="0"/>
              <a:t> </a:t>
            </a:r>
            <a:r>
              <a:rPr lang="it-IT" sz="2800" dirty="0" err="1"/>
              <a:t>costraints</a:t>
            </a:r>
            <a:r>
              <a:rPr lang="it-IT" sz="2800" dirty="0"/>
              <a:t>.</a:t>
            </a:r>
          </a:p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ESP-NOW</a:t>
            </a:r>
            <a:r>
              <a:rPr lang="it-IT" sz="2800" dirty="0"/>
              <a:t>: </a:t>
            </a:r>
            <a:r>
              <a:rPr lang="it-IT" sz="2800" dirty="0" err="1"/>
              <a:t>walls</a:t>
            </a:r>
            <a:r>
              <a:rPr lang="it-IT" sz="2800" dirty="0"/>
              <a:t> </a:t>
            </a:r>
            <a:r>
              <a:rPr lang="it-IT" sz="2800" dirty="0" err="1"/>
              <a:t>might</a:t>
            </a:r>
            <a:r>
              <a:rPr lang="it-IT" sz="2800" dirty="0"/>
              <a:t> be a </a:t>
            </a:r>
            <a:r>
              <a:rPr lang="it-IT" sz="2800" dirty="0" err="1"/>
              <a:t>problem</a:t>
            </a:r>
            <a:r>
              <a:rPr lang="it-IT" sz="2800" dirty="0"/>
              <a:t>.</a:t>
            </a:r>
          </a:p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Placement of the device</a:t>
            </a:r>
            <a:r>
              <a:rPr lang="it-IT" sz="2800" dirty="0"/>
              <a:t>: </a:t>
            </a:r>
            <a:r>
              <a:rPr lang="it-IT" sz="2800" dirty="0" err="1"/>
              <a:t>distance</a:t>
            </a:r>
            <a:r>
              <a:rPr lang="it-IT" sz="2800" dirty="0"/>
              <a:t> from gas source and peer.</a:t>
            </a:r>
          </a:p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Energy </a:t>
            </a:r>
            <a:r>
              <a:rPr lang="it-IT" sz="2800" b="1" dirty="0" err="1"/>
              <a:t>consumption</a:t>
            </a:r>
            <a:r>
              <a:rPr lang="it-IT" sz="2800" dirty="0"/>
              <a:t>: </a:t>
            </a:r>
            <a:r>
              <a:rPr lang="it-IT" sz="2800" dirty="0" err="1"/>
              <a:t>battery</a:t>
            </a:r>
            <a:r>
              <a:rPr lang="it-IT" sz="2800" dirty="0"/>
              <a:t> </a:t>
            </a:r>
            <a:r>
              <a:rPr lang="it-IT" sz="2800" dirty="0" err="1"/>
              <a:t>feasibility</a:t>
            </a:r>
            <a:r>
              <a:rPr lang="it-IT" sz="2800" dirty="0"/>
              <a:t>.</a:t>
            </a:r>
            <a:endParaRPr lang="it-IT" sz="2800" b="1" dirty="0"/>
          </a:p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endParaRPr lang="it-IT" sz="2800" b="1" dirty="0"/>
          </a:p>
        </p:txBody>
      </p:sp>
    </p:spTree>
    <p:extLst>
      <p:ext uri="{BB962C8B-B14F-4D97-AF65-F5344CB8AC3E}">
        <p14:creationId xmlns:p14="http://schemas.microsoft.com/office/powerpoint/2010/main" val="237057367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D0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75856" y="1449076"/>
            <a:ext cx="7008415" cy="1077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defTabSz="609630">
              <a:lnSpc>
                <a:spcPts val="4300"/>
              </a:lnSpc>
              <a:buFont typeface="Arial" panose="020B0604020202020204" pitchFamily="34" charset="0"/>
              <a:buChar char="•"/>
            </a:pPr>
            <a:endParaRPr lang="en-US" sz="3334" dirty="0">
              <a:solidFill>
                <a:srgbClr val="000000"/>
              </a:solidFill>
              <a:latin typeface="Open Sauce Heavy"/>
            </a:endParaRPr>
          </a:p>
          <a:p>
            <a:pPr defTabSz="609630">
              <a:lnSpc>
                <a:spcPts val="4300"/>
              </a:lnSpc>
              <a:spcBef>
                <a:spcPct val="0"/>
              </a:spcBef>
            </a:pPr>
            <a:endParaRPr lang="en-US" sz="3334" dirty="0">
              <a:solidFill>
                <a:srgbClr val="000000"/>
              </a:solidFill>
              <a:latin typeface="Open Sauce Heavy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62216" y="243307"/>
            <a:ext cx="9152238" cy="735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6020"/>
              </a:lnSpc>
              <a:spcBef>
                <a:spcPct val="0"/>
              </a:spcBef>
            </a:pPr>
            <a:r>
              <a:rPr lang="en-US" sz="4666" dirty="0">
                <a:solidFill>
                  <a:srgbClr val="000000"/>
                </a:solidFill>
                <a:latin typeface="Open Sauce Heavy"/>
              </a:rPr>
              <a:t>Sensor calibration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0026009-010A-542B-533D-D8C119725D36}"/>
              </a:ext>
            </a:extLst>
          </p:cNvPr>
          <p:cNvSpPr txBox="1"/>
          <p:nvPr/>
        </p:nvSpPr>
        <p:spPr>
          <a:xfrm>
            <a:off x="1462216" y="2304621"/>
            <a:ext cx="9267567" cy="313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Voltage output</a:t>
            </a:r>
            <a:r>
              <a:rPr lang="it-IT" sz="2800" dirty="0"/>
              <a:t>: the </a:t>
            </a:r>
            <a:r>
              <a:rPr lang="it-IT" sz="2800" dirty="0" err="1"/>
              <a:t>sensor</a:t>
            </a:r>
            <a:r>
              <a:rPr lang="it-IT" sz="2800" dirty="0"/>
              <a:t> outputs a </a:t>
            </a:r>
            <a:r>
              <a:rPr lang="it-IT" sz="2800" dirty="0" err="1"/>
              <a:t>value</a:t>
            </a:r>
            <a:r>
              <a:rPr lang="it-IT" sz="2800" dirty="0"/>
              <a:t> </a:t>
            </a:r>
            <a:r>
              <a:rPr lang="it-IT" sz="2800" dirty="0" err="1"/>
              <a:t>between</a:t>
            </a:r>
            <a:r>
              <a:rPr lang="it-IT" sz="2800" dirty="0"/>
              <a:t> 0 to 5v</a:t>
            </a:r>
          </a:p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PPM </a:t>
            </a:r>
            <a:r>
              <a:rPr lang="it-IT" sz="2800" dirty="0"/>
              <a:t>: </a:t>
            </a:r>
            <a:r>
              <a:rPr lang="it-IT" sz="2800" dirty="0" err="1"/>
              <a:t>retrieve</a:t>
            </a:r>
            <a:r>
              <a:rPr lang="it-IT" sz="2800" dirty="0"/>
              <a:t> the part per milion of the gas</a:t>
            </a:r>
          </a:p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LEL </a:t>
            </a:r>
            <a:r>
              <a:rPr lang="it-IT" sz="2800" dirty="0"/>
              <a:t>: </a:t>
            </a:r>
            <a:r>
              <a:rPr lang="it-IT" sz="2800" dirty="0" err="1"/>
              <a:t>lower</a:t>
            </a:r>
            <a:r>
              <a:rPr lang="it-IT" sz="2800" dirty="0"/>
              <a:t> </a:t>
            </a:r>
            <a:r>
              <a:rPr lang="it-IT" sz="2800" dirty="0" err="1"/>
              <a:t>explosion</a:t>
            </a:r>
            <a:r>
              <a:rPr lang="it-IT" sz="2800" dirty="0"/>
              <a:t> </a:t>
            </a:r>
            <a:r>
              <a:rPr lang="it-IT" sz="2800" dirty="0" err="1"/>
              <a:t>limit</a:t>
            </a:r>
            <a:r>
              <a:rPr lang="it-IT" sz="2800" dirty="0"/>
              <a:t> of LPG </a:t>
            </a:r>
            <a:r>
              <a:rPr lang="it-IT" sz="2800" dirty="0" err="1"/>
              <a:t>is</a:t>
            </a:r>
            <a:r>
              <a:rPr lang="it-IT" sz="2800" dirty="0"/>
              <a:t> 20,000 ppm</a:t>
            </a:r>
          </a:p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Trigger</a:t>
            </a:r>
            <a:r>
              <a:rPr lang="it-IT" sz="2800" dirty="0"/>
              <a:t> : 10% of LEL (Key </a:t>
            </a:r>
            <a:r>
              <a:rPr lang="it-IT" sz="2800" dirty="0" err="1"/>
              <a:t>Requirements</a:t>
            </a:r>
            <a:r>
              <a:rPr lang="it-IT" sz="2800" dirty="0"/>
              <a:t> from EN 50194-1 and EN 50194-2)</a:t>
            </a:r>
            <a:endParaRPr lang="it-IT" sz="2800" b="1" dirty="0"/>
          </a:p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endParaRPr lang="it-IT" sz="2800" b="1" dirty="0"/>
          </a:p>
        </p:txBody>
      </p:sp>
    </p:spTree>
    <p:extLst>
      <p:ext uri="{BB962C8B-B14F-4D97-AF65-F5344CB8AC3E}">
        <p14:creationId xmlns:p14="http://schemas.microsoft.com/office/powerpoint/2010/main" val="3982181631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344</Words>
  <Application>Microsoft Macintosh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Arial</vt:lpstr>
      <vt:lpstr>Calibri</vt:lpstr>
      <vt:lpstr>Open Sauce</vt:lpstr>
      <vt:lpstr>Open Sauce Heavy</vt:lpstr>
      <vt:lpstr>Open Sauce Light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Domenico Cesare Lattari</dc:creator>
  <cp:lastModifiedBy>Domenico Cesare Lattari</cp:lastModifiedBy>
  <cp:revision>1</cp:revision>
  <dcterms:created xsi:type="dcterms:W3CDTF">2024-05-30T16:36:00Z</dcterms:created>
  <dcterms:modified xsi:type="dcterms:W3CDTF">2024-05-30T20:40:31Z</dcterms:modified>
</cp:coreProperties>
</file>