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6858000" cy="9144000"/>
  <p:embeddedFontLst>
    <p:embeddedFont>
      <p:font typeface="Open Sauce" panose="020B0604020202020204" charset="0"/>
      <p:regular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Open Sauce Heavy" panose="020B0604020202020204" charset="0"/>
      <p:regular r:id="rId17"/>
    </p:embeddedFont>
    <p:embeddedFont>
      <p:font typeface="Open Sauce Light" panose="020B0604020202020204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3" d="100"/>
          <a:sy n="73" d="100"/>
        </p:scale>
        <p:origin x="59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1D0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568056" y="1028700"/>
            <a:ext cx="3691244" cy="8131282"/>
          </a:xfrm>
          <a:custGeom>
            <a:avLst/>
            <a:gdLst/>
            <a:ahLst/>
            <a:cxnLst/>
            <a:rect l="l" t="t" r="r" b="b"/>
            <a:pathLst>
              <a:path w="3691244" h="8131282">
                <a:moveTo>
                  <a:pt x="0" y="0"/>
                </a:moveTo>
                <a:lnTo>
                  <a:pt x="3691244" y="0"/>
                </a:lnTo>
                <a:lnTo>
                  <a:pt x="3691244" y="8131282"/>
                </a:lnTo>
                <a:lnTo>
                  <a:pt x="0" y="813128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285497" y="3721058"/>
            <a:ext cx="10439307" cy="2844884"/>
            <a:chOff x="0" y="0"/>
            <a:chExt cx="13919076" cy="3793179"/>
          </a:xfrm>
        </p:grpSpPr>
        <p:sp>
          <p:nvSpPr>
            <p:cNvPr id="4" name="TextBox 4"/>
            <p:cNvSpPr txBox="1"/>
            <p:nvPr/>
          </p:nvSpPr>
          <p:spPr>
            <a:xfrm>
              <a:off x="0" y="123825"/>
              <a:ext cx="13919076" cy="252692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14541"/>
                </a:lnSpc>
              </a:pPr>
              <a:r>
                <a:rPr lang="en-US" sz="13100" dirty="0">
                  <a:solidFill>
                    <a:srgbClr val="002211"/>
                  </a:solidFill>
                  <a:latin typeface="Open Sauce Heavy"/>
                </a:rPr>
                <a:t>GasSentinel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3095102"/>
              <a:ext cx="13919076" cy="6980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4480"/>
                </a:lnSpc>
              </a:pPr>
              <a:r>
                <a:rPr lang="en-US" sz="3200" dirty="0">
                  <a:solidFill>
                    <a:srgbClr val="002211"/>
                  </a:solidFill>
                  <a:latin typeface="Open Sauce Light"/>
                </a:rPr>
                <a:t>Detecting Gas Leaks with I</a:t>
              </a:r>
              <a:r>
                <a:rPr lang="en-IN" sz="3200" dirty="0">
                  <a:solidFill>
                    <a:srgbClr val="002211"/>
                  </a:solidFill>
                  <a:latin typeface="Open Sauce Light"/>
                </a:rPr>
                <a:t>o</a:t>
              </a:r>
              <a:r>
                <a:rPr lang="en-US" sz="3200" dirty="0">
                  <a:solidFill>
                    <a:srgbClr val="002211"/>
                  </a:solidFill>
                  <a:latin typeface="Open Sauce Light"/>
                </a:rPr>
                <a:t>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1D0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023348" y="4705350"/>
            <a:ext cx="4241304" cy="10317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255"/>
              </a:lnSpc>
              <a:spcBef>
                <a:spcPct val="0"/>
              </a:spcBef>
            </a:pPr>
            <a:r>
              <a:rPr lang="en-US" sz="6399">
                <a:solidFill>
                  <a:srgbClr val="000000"/>
                </a:solidFill>
                <a:latin typeface="Open Sauce Heavy"/>
              </a:rPr>
              <a:t>Thank 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1D0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609600" y="1866900"/>
            <a:ext cx="16321916" cy="71942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133"/>
              </a:lnSpc>
            </a:pPr>
            <a:r>
              <a:rPr lang="en-US" sz="3979" dirty="0">
                <a:solidFill>
                  <a:srgbClr val="000000"/>
                </a:solidFill>
                <a:latin typeface="Open Sauce"/>
              </a:rPr>
              <a:t>Our aim is to develop an IOT based gas-detection and alert system.</a:t>
            </a:r>
          </a:p>
          <a:p>
            <a:pPr>
              <a:lnSpc>
                <a:spcPts val="5133"/>
              </a:lnSpc>
            </a:pPr>
            <a:endParaRPr lang="en-US" sz="3979" dirty="0">
              <a:solidFill>
                <a:srgbClr val="000000"/>
              </a:solidFill>
              <a:latin typeface="Open Sauce"/>
            </a:endParaRPr>
          </a:p>
          <a:p>
            <a:pPr>
              <a:lnSpc>
                <a:spcPts val="5133"/>
              </a:lnSpc>
            </a:pPr>
            <a:r>
              <a:rPr lang="en-US" sz="3979" dirty="0">
                <a:solidFill>
                  <a:srgbClr val="000000"/>
                </a:solidFill>
                <a:latin typeface="Open Sauce"/>
              </a:rPr>
              <a:t>Our system isn’t confined to a single point of detection. </a:t>
            </a:r>
          </a:p>
          <a:p>
            <a:pPr>
              <a:lnSpc>
                <a:spcPts val="5133"/>
              </a:lnSpc>
            </a:pPr>
            <a:endParaRPr lang="en-US" sz="3979" dirty="0">
              <a:solidFill>
                <a:srgbClr val="000000"/>
              </a:solidFill>
              <a:latin typeface="Open Sauce"/>
            </a:endParaRPr>
          </a:p>
          <a:p>
            <a:pPr>
              <a:lnSpc>
                <a:spcPts val="5133"/>
              </a:lnSpc>
            </a:pPr>
            <a:r>
              <a:rPr lang="en-US" sz="3979" dirty="0">
                <a:solidFill>
                  <a:srgbClr val="000000"/>
                </a:solidFill>
                <a:latin typeface="Open Sauce"/>
              </a:rPr>
              <a:t>Through intelligent communication between devices, our system can alert other people in the area.</a:t>
            </a:r>
          </a:p>
          <a:p>
            <a:pPr>
              <a:lnSpc>
                <a:spcPts val="5133"/>
              </a:lnSpc>
            </a:pPr>
            <a:endParaRPr lang="en-US" sz="3979" dirty="0">
              <a:solidFill>
                <a:srgbClr val="000000"/>
              </a:solidFill>
              <a:latin typeface="Open Sauce"/>
            </a:endParaRPr>
          </a:p>
          <a:p>
            <a:pPr>
              <a:lnSpc>
                <a:spcPts val="5133"/>
              </a:lnSpc>
              <a:spcBef>
                <a:spcPct val="0"/>
              </a:spcBef>
            </a:pPr>
            <a:r>
              <a:rPr lang="en-US" sz="3979" dirty="0">
                <a:solidFill>
                  <a:srgbClr val="000000"/>
                </a:solidFill>
                <a:latin typeface="Open Sauce"/>
              </a:rPr>
              <a:t>Through interconnected alarms and notifications sent by email to nearby individuals, our project helps in creating a safety network where everybody is informed and alerted.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609600" y="342900"/>
            <a:ext cx="13182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000" b="1" dirty="0" err="1" smtClean="0">
                <a:latin typeface="Open Sauce" panose="020B0604020202020204" charset="0"/>
              </a:rPr>
              <a:t>Introduction</a:t>
            </a:r>
            <a:endParaRPr lang="it-IT" sz="6000" b="1" dirty="0">
              <a:latin typeface="Open Sauce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1D0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495300"/>
            <a:ext cx="12830175" cy="9246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057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1D0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868656" y="1043263"/>
            <a:ext cx="4285818" cy="2355951"/>
          </a:xfrm>
          <a:custGeom>
            <a:avLst/>
            <a:gdLst/>
            <a:ahLst/>
            <a:cxnLst/>
            <a:rect l="l" t="t" r="r" b="b"/>
            <a:pathLst>
              <a:path w="4285818" h="2355951">
                <a:moveTo>
                  <a:pt x="0" y="0"/>
                </a:moveTo>
                <a:lnTo>
                  <a:pt x="4285818" y="0"/>
                </a:lnTo>
                <a:lnTo>
                  <a:pt x="4285818" y="2355950"/>
                </a:lnTo>
                <a:lnTo>
                  <a:pt x="0" y="23559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8499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413783" y="2173613"/>
            <a:ext cx="10512623" cy="83356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85800" indent="-685800">
              <a:lnSpc>
                <a:spcPts val="6450"/>
              </a:lnSpc>
              <a:buFont typeface="Arial" panose="020B0604020202020204" pitchFamily="34" charset="0"/>
              <a:buChar char="•"/>
            </a:pPr>
            <a:r>
              <a:rPr lang="en-US" sz="5000" dirty="0">
                <a:solidFill>
                  <a:srgbClr val="000000"/>
                </a:solidFill>
                <a:latin typeface="Open Sauce Heavy"/>
              </a:rPr>
              <a:t>ESP32S3 with bluetooth and wifi</a:t>
            </a:r>
          </a:p>
          <a:p>
            <a:pPr>
              <a:lnSpc>
                <a:spcPts val="6450"/>
              </a:lnSpc>
            </a:pPr>
            <a:endParaRPr lang="en-US" sz="5000" dirty="0">
              <a:solidFill>
                <a:srgbClr val="000000"/>
              </a:solidFill>
              <a:latin typeface="Open Sauce Heavy"/>
            </a:endParaRPr>
          </a:p>
          <a:p>
            <a:pPr marL="685800" indent="-685800">
              <a:lnSpc>
                <a:spcPts val="6450"/>
              </a:lnSpc>
              <a:buFont typeface="Arial" panose="020B0604020202020204" pitchFamily="34" charset="0"/>
              <a:buChar char="•"/>
            </a:pPr>
            <a:r>
              <a:rPr lang="en-US" sz="5000" dirty="0">
                <a:solidFill>
                  <a:srgbClr val="000000"/>
                </a:solidFill>
                <a:latin typeface="Open Sauce Heavy"/>
              </a:rPr>
              <a:t>MQ2 gas sensor</a:t>
            </a:r>
          </a:p>
          <a:p>
            <a:pPr>
              <a:lnSpc>
                <a:spcPts val="6450"/>
              </a:lnSpc>
            </a:pPr>
            <a:endParaRPr lang="en-US" sz="5000" dirty="0">
              <a:solidFill>
                <a:srgbClr val="000000"/>
              </a:solidFill>
              <a:latin typeface="Open Sauce Heavy"/>
            </a:endParaRPr>
          </a:p>
          <a:p>
            <a:pPr marL="685800" indent="-685800">
              <a:lnSpc>
                <a:spcPts val="6450"/>
              </a:lnSpc>
              <a:buFont typeface="Arial" panose="020B0604020202020204" pitchFamily="34" charset="0"/>
              <a:buChar char="•"/>
            </a:pPr>
            <a:r>
              <a:rPr lang="en-US" sz="5000" dirty="0">
                <a:solidFill>
                  <a:srgbClr val="000000"/>
                </a:solidFill>
                <a:latin typeface="Open Sauce Heavy"/>
              </a:rPr>
              <a:t>LEDs</a:t>
            </a:r>
          </a:p>
          <a:p>
            <a:pPr>
              <a:lnSpc>
                <a:spcPts val="6450"/>
              </a:lnSpc>
            </a:pPr>
            <a:endParaRPr lang="en-US" sz="5000" dirty="0">
              <a:solidFill>
                <a:srgbClr val="000000"/>
              </a:solidFill>
              <a:latin typeface="Open Sauce Heavy"/>
            </a:endParaRPr>
          </a:p>
          <a:p>
            <a:pPr marL="685800" indent="-685800">
              <a:lnSpc>
                <a:spcPts val="6450"/>
              </a:lnSpc>
              <a:buFont typeface="Arial" panose="020B0604020202020204" pitchFamily="34" charset="0"/>
              <a:buChar char="•"/>
            </a:pPr>
            <a:r>
              <a:rPr lang="en-US" sz="5000" dirty="0">
                <a:solidFill>
                  <a:srgbClr val="000000"/>
                </a:solidFill>
                <a:latin typeface="Open Sauce Heavy"/>
              </a:rPr>
              <a:t>Buzzer</a:t>
            </a:r>
          </a:p>
          <a:p>
            <a:pPr>
              <a:lnSpc>
                <a:spcPts val="6450"/>
              </a:lnSpc>
            </a:pPr>
            <a:endParaRPr lang="en-US" sz="5000" dirty="0">
              <a:solidFill>
                <a:srgbClr val="000000"/>
              </a:solidFill>
              <a:latin typeface="Open Sauce Heavy"/>
            </a:endParaRPr>
          </a:p>
          <a:p>
            <a:pPr>
              <a:lnSpc>
                <a:spcPts val="6450"/>
              </a:lnSpc>
              <a:spcBef>
                <a:spcPct val="0"/>
              </a:spcBef>
            </a:pPr>
            <a:endParaRPr lang="en-US" sz="5000" dirty="0">
              <a:solidFill>
                <a:srgbClr val="000000"/>
              </a:solidFill>
              <a:latin typeface="Open Sauce Heavy"/>
            </a:endParaRPr>
          </a:p>
        </p:txBody>
      </p:sp>
      <p:sp>
        <p:nvSpPr>
          <p:cNvPr id="4" name="Freeform 4"/>
          <p:cNvSpPr/>
          <p:nvPr/>
        </p:nvSpPr>
        <p:spPr>
          <a:xfrm>
            <a:off x="12496800" y="3723064"/>
            <a:ext cx="3047999" cy="2332865"/>
          </a:xfrm>
          <a:custGeom>
            <a:avLst/>
            <a:gdLst/>
            <a:ahLst/>
            <a:cxnLst/>
            <a:rect l="l" t="t" r="r" b="b"/>
            <a:pathLst>
              <a:path w="2189019" h="2131629">
                <a:moveTo>
                  <a:pt x="0" y="0"/>
                </a:moveTo>
                <a:lnTo>
                  <a:pt x="2189019" y="0"/>
                </a:lnTo>
                <a:lnTo>
                  <a:pt x="2189019" y="2131630"/>
                </a:lnTo>
                <a:lnTo>
                  <a:pt x="0" y="213163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413783" y="235215"/>
            <a:ext cx="5809655" cy="1129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029"/>
              </a:lnSpc>
              <a:spcBef>
                <a:spcPct val="0"/>
              </a:spcBef>
            </a:pPr>
            <a:r>
              <a:rPr lang="en-US" sz="6999" dirty="0">
                <a:solidFill>
                  <a:srgbClr val="000000"/>
                </a:solidFill>
                <a:latin typeface="Open Sauce Heavy"/>
              </a:rPr>
              <a:t>Components</a:t>
            </a:r>
          </a:p>
        </p:txBody>
      </p:sp>
      <p:pic>
        <p:nvPicPr>
          <p:cNvPr id="1026" name="Picture 2" descr="Led Difuso 5mm Vermelho - Eletrogate | Arduino, Robótica, IoT, Apostilas e  Kit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7053" y="6286500"/>
            <a:ext cx="2189019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uzzer passiv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9214" y="8039100"/>
            <a:ext cx="2444695" cy="1629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1D0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961034" y="2113756"/>
            <a:ext cx="4005105" cy="3029744"/>
          </a:xfrm>
          <a:custGeom>
            <a:avLst/>
            <a:gdLst/>
            <a:ahLst/>
            <a:cxnLst/>
            <a:rect l="l" t="t" r="r" b="b"/>
            <a:pathLst>
              <a:path w="4005105" h="3029744">
                <a:moveTo>
                  <a:pt x="0" y="0"/>
                </a:moveTo>
                <a:lnTo>
                  <a:pt x="4005104" y="0"/>
                </a:lnTo>
                <a:lnTo>
                  <a:pt x="4005104" y="3029744"/>
                </a:lnTo>
                <a:lnTo>
                  <a:pt x="0" y="302974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2710785" y="5355429"/>
            <a:ext cx="2505601" cy="3340801"/>
          </a:xfrm>
          <a:custGeom>
            <a:avLst/>
            <a:gdLst/>
            <a:ahLst/>
            <a:cxnLst/>
            <a:rect l="l" t="t" r="r" b="b"/>
            <a:pathLst>
              <a:path w="2505601" h="3340801">
                <a:moveTo>
                  <a:pt x="0" y="0"/>
                </a:moveTo>
                <a:lnTo>
                  <a:pt x="2505601" y="0"/>
                </a:lnTo>
                <a:lnTo>
                  <a:pt x="2505601" y="3340801"/>
                </a:lnTo>
                <a:lnTo>
                  <a:pt x="0" y="334080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028700" y="981075"/>
            <a:ext cx="6175474" cy="8096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450"/>
              </a:lnSpc>
              <a:spcBef>
                <a:spcPct val="0"/>
              </a:spcBef>
            </a:pPr>
            <a:r>
              <a:rPr lang="en-US" sz="5000" dirty="0">
                <a:solidFill>
                  <a:srgbClr val="002211"/>
                </a:solidFill>
                <a:latin typeface="Open Sauce Heavy"/>
              </a:rPr>
              <a:t>Technologies used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2842830"/>
            <a:ext cx="8800472" cy="42062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128"/>
              </a:lnSpc>
            </a:pPr>
            <a:r>
              <a:rPr lang="en-US" sz="3200" dirty="0">
                <a:solidFill>
                  <a:srgbClr val="002211"/>
                </a:solidFill>
                <a:latin typeface="Open Sauce"/>
              </a:rPr>
              <a:t>ESP-now: For communication between devices as it is a wireless communication protocol for quick responses and low-power control.</a:t>
            </a:r>
          </a:p>
          <a:p>
            <a:pPr>
              <a:lnSpc>
                <a:spcPts val="4128"/>
              </a:lnSpc>
            </a:pPr>
            <a:endParaRPr lang="en-US" sz="3200" dirty="0">
              <a:solidFill>
                <a:srgbClr val="002211"/>
              </a:solidFill>
              <a:latin typeface="Open Sauce"/>
            </a:endParaRPr>
          </a:p>
          <a:p>
            <a:pPr>
              <a:lnSpc>
                <a:spcPts val="4128"/>
              </a:lnSpc>
            </a:pPr>
            <a:r>
              <a:rPr lang="en-US" sz="3200" dirty="0" smtClean="0">
                <a:solidFill>
                  <a:srgbClr val="002211"/>
                </a:solidFill>
                <a:latin typeface="Open Sauce"/>
              </a:rPr>
              <a:t>MQTT: to connect to AWS</a:t>
            </a:r>
            <a:endParaRPr lang="en-US" sz="3200" dirty="0">
              <a:solidFill>
                <a:srgbClr val="002211"/>
              </a:solidFill>
              <a:latin typeface="Open Sauce"/>
            </a:endParaRPr>
          </a:p>
          <a:p>
            <a:pPr>
              <a:lnSpc>
                <a:spcPts val="4128"/>
              </a:lnSpc>
            </a:pPr>
            <a:endParaRPr lang="en-US" sz="3200" dirty="0">
              <a:solidFill>
                <a:srgbClr val="002211"/>
              </a:solidFill>
              <a:latin typeface="Open Sauce"/>
            </a:endParaRPr>
          </a:p>
          <a:p>
            <a:pPr>
              <a:lnSpc>
                <a:spcPts val="4128"/>
              </a:lnSpc>
              <a:spcBef>
                <a:spcPct val="0"/>
              </a:spcBef>
            </a:pPr>
            <a:r>
              <a:rPr lang="en-US" sz="3200" dirty="0">
                <a:solidFill>
                  <a:srgbClr val="002211"/>
                </a:solidFill>
                <a:latin typeface="Open Sauce"/>
              </a:rPr>
              <a:t>AWS: </a:t>
            </a:r>
            <a:r>
              <a:rPr lang="en-US" sz="3200" dirty="0" smtClean="0">
                <a:solidFill>
                  <a:srgbClr val="002211"/>
                </a:solidFill>
                <a:latin typeface="Open Sauce"/>
              </a:rPr>
              <a:t>to store</a:t>
            </a:r>
            <a:r>
              <a:rPr lang="en-US" sz="3200" dirty="0">
                <a:solidFill>
                  <a:srgbClr val="002211"/>
                </a:solidFill>
                <a:latin typeface="Open Sauce"/>
              </a:rPr>
              <a:t>, </a:t>
            </a:r>
            <a:r>
              <a:rPr lang="en-US" sz="3200" dirty="0" err="1">
                <a:solidFill>
                  <a:srgbClr val="002211"/>
                </a:solidFill>
                <a:latin typeface="Open Sauce"/>
              </a:rPr>
              <a:t>analyse</a:t>
            </a:r>
            <a:r>
              <a:rPr lang="en-US" sz="3200" dirty="0">
                <a:solidFill>
                  <a:srgbClr val="002211"/>
                </a:solidFill>
                <a:latin typeface="Open Sauce"/>
              </a:rPr>
              <a:t> and collect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1D0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524000" y="1181100"/>
            <a:ext cx="3813721" cy="10317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255"/>
              </a:lnSpc>
              <a:spcBef>
                <a:spcPct val="0"/>
              </a:spcBef>
            </a:pPr>
            <a:r>
              <a:rPr lang="en-US" sz="6399" dirty="0">
                <a:solidFill>
                  <a:srgbClr val="000000"/>
                </a:solidFill>
                <a:latin typeface="Open Sauce Heavy"/>
              </a:rPr>
              <a:t>ESP-Now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611609" y="3632971"/>
            <a:ext cx="10998101" cy="43376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153143" lvl="1" indent="-576572">
              <a:lnSpc>
                <a:spcPts val="6890"/>
              </a:lnSpc>
              <a:buFont typeface="Arial"/>
              <a:buChar char="•"/>
            </a:pPr>
            <a:r>
              <a:rPr lang="en-US" sz="5341" dirty="0">
                <a:solidFill>
                  <a:srgbClr val="000000"/>
                </a:solidFill>
                <a:latin typeface="Open Sauce"/>
              </a:rPr>
              <a:t>P2P protocol</a:t>
            </a:r>
          </a:p>
          <a:p>
            <a:pPr algn="ctr">
              <a:lnSpc>
                <a:spcPts val="6890"/>
              </a:lnSpc>
            </a:pPr>
            <a:endParaRPr lang="en-US" sz="5341" dirty="0">
              <a:solidFill>
                <a:srgbClr val="000000"/>
              </a:solidFill>
              <a:latin typeface="Open Sauce"/>
            </a:endParaRPr>
          </a:p>
          <a:p>
            <a:pPr marL="1153143" lvl="1" indent="-576572">
              <a:lnSpc>
                <a:spcPts val="6890"/>
              </a:lnSpc>
              <a:buFont typeface="Arial"/>
              <a:buChar char="•"/>
            </a:pPr>
            <a:r>
              <a:rPr lang="en-US" sz="5341" dirty="0">
                <a:solidFill>
                  <a:srgbClr val="000000"/>
                </a:solidFill>
                <a:latin typeface="Open Sauce"/>
              </a:rPr>
              <a:t>Low communication overhead</a:t>
            </a:r>
          </a:p>
          <a:p>
            <a:pPr>
              <a:lnSpc>
                <a:spcPts val="6890"/>
              </a:lnSpc>
            </a:pPr>
            <a:endParaRPr lang="en-US" sz="5341" dirty="0">
              <a:solidFill>
                <a:srgbClr val="000000"/>
              </a:solidFill>
              <a:latin typeface="Open Sauce"/>
            </a:endParaRPr>
          </a:p>
          <a:p>
            <a:pPr marL="1153143" lvl="1" indent="-576572">
              <a:lnSpc>
                <a:spcPts val="6890"/>
              </a:lnSpc>
              <a:buFont typeface="Arial"/>
              <a:buChar char="•"/>
            </a:pPr>
            <a:r>
              <a:rPr lang="en-US" sz="5341" dirty="0">
                <a:solidFill>
                  <a:srgbClr val="000000"/>
                </a:solidFill>
                <a:latin typeface="Open Sauce"/>
              </a:rPr>
              <a:t>Low latency</a:t>
            </a: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1D0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686892" y="981075"/>
            <a:ext cx="5372020" cy="8096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50"/>
              </a:lnSpc>
              <a:spcBef>
                <a:spcPct val="0"/>
              </a:spcBef>
            </a:pPr>
            <a:r>
              <a:rPr lang="en-US" sz="5000">
                <a:solidFill>
                  <a:srgbClr val="000000"/>
                </a:solidFill>
                <a:latin typeface="Open Sauce Heavy"/>
              </a:rPr>
              <a:t>DATA Collected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686892" y="2552700"/>
            <a:ext cx="15414769" cy="5783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7200" indent="-457200">
              <a:lnSpc>
                <a:spcPts val="4128"/>
              </a:lnSpc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Open Sauce"/>
              </a:rPr>
              <a:t>Gas </a:t>
            </a:r>
            <a:r>
              <a:rPr lang="en-US" sz="3200" dirty="0">
                <a:solidFill>
                  <a:srgbClr val="000000"/>
                </a:solidFill>
                <a:latin typeface="Open Sauce"/>
              </a:rPr>
              <a:t>leakage.</a:t>
            </a:r>
          </a:p>
          <a:p>
            <a:pPr marL="457200" indent="-457200">
              <a:lnSpc>
                <a:spcPts val="4128"/>
              </a:lnSpc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000000"/>
              </a:solidFill>
              <a:latin typeface="Open Sauce"/>
            </a:endParaRPr>
          </a:p>
          <a:p>
            <a:pPr marL="457200" indent="-457200">
              <a:lnSpc>
                <a:spcPts val="4128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Open Sauce"/>
              </a:rPr>
              <a:t>Position of the leakage. </a:t>
            </a:r>
          </a:p>
          <a:p>
            <a:pPr marL="457200" indent="-457200">
              <a:lnSpc>
                <a:spcPts val="4128"/>
              </a:lnSpc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000000"/>
              </a:solidFill>
              <a:latin typeface="Open Sauce"/>
            </a:endParaRPr>
          </a:p>
          <a:p>
            <a:pPr marL="457200" indent="-457200">
              <a:lnSpc>
                <a:spcPts val="4128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Open Sauce"/>
              </a:rPr>
              <a:t>Timing of the leakage</a:t>
            </a:r>
            <a:r>
              <a:rPr lang="en-US" sz="3200" dirty="0" smtClean="0">
                <a:solidFill>
                  <a:srgbClr val="000000"/>
                </a:solidFill>
                <a:latin typeface="Open Sauce"/>
              </a:rPr>
              <a:t>.</a:t>
            </a:r>
          </a:p>
          <a:p>
            <a:pPr>
              <a:lnSpc>
                <a:spcPts val="4128"/>
              </a:lnSpc>
              <a:spcBef>
                <a:spcPct val="0"/>
              </a:spcBef>
            </a:pPr>
            <a:endParaRPr lang="en-US" sz="3200" dirty="0">
              <a:solidFill>
                <a:srgbClr val="000000"/>
              </a:solidFill>
              <a:latin typeface="Open Sauce"/>
            </a:endParaRPr>
          </a:p>
          <a:p>
            <a:pPr>
              <a:lnSpc>
                <a:spcPts val="4128"/>
              </a:lnSpc>
              <a:spcBef>
                <a:spcPct val="0"/>
              </a:spcBef>
            </a:pPr>
            <a:r>
              <a:rPr lang="en-US" sz="3200" dirty="0">
                <a:solidFill>
                  <a:srgbClr val="000000"/>
                </a:solidFill>
                <a:latin typeface="Open Sauce"/>
              </a:rPr>
              <a:t>Data aggregation provides authorities with a holistic understanding of gas levels, enabling the identification of trends and patterns. Such insights empower city planners and authorities to implement targeted measures and address potential threats more effectively.</a:t>
            </a:r>
          </a:p>
          <a:p>
            <a:pPr>
              <a:lnSpc>
                <a:spcPts val="4128"/>
              </a:lnSpc>
              <a:spcBef>
                <a:spcPct val="0"/>
              </a:spcBef>
            </a:pPr>
            <a:endParaRPr lang="en-US" sz="3200" dirty="0">
              <a:solidFill>
                <a:srgbClr val="000000"/>
              </a:solidFill>
              <a:latin typeface="Open Sauc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1D0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32655" y="2740725"/>
            <a:ext cx="10247270" cy="54597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4800"/>
              </a:lnSpc>
            </a:pPr>
            <a:r>
              <a:rPr lang="en-US" sz="3200">
                <a:solidFill>
                  <a:srgbClr val="002211"/>
                </a:solidFill>
                <a:latin typeface="Open Sauce Light"/>
              </a:rPr>
              <a:t>Our IoT project is designed to alert you and will provide appropriate measures.</a:t>
            </a:r>
          </a:p>
          <a:p>
            <a:pPr marL="0" lvl="0" indent="0">
              <a:lnSpc>
                <a:spcPts val="4800"/>
              </a:lnSpc>
            </a:pPr>
            <a:endParaRPr lang="en-US" sz="3200">
              <a:solidFill>
                <a:srgbClr val="002211"/>
              </a:solidFill>
              <a:latin typeface="Open Sauce Light"/>
            </a:endParaRPr>
          </a:p>
          <a:p>
            <a:pPr marL="0" lvl="0" indent="0">
              <a:lnSpc>
                <a:spcPts val="4800"/>
              </a:lnSpc>
            </a:pPr>
            <a:r>
              <a:rPr lang="en-US" sz="3200">
                <a:solidFill>
                  <a:srgbClr val="002211"/>
                </a:solidFill>
                <a:latin typeface="Open Sauce Light"/>
              </a:rPr>
              <a:t>For this to be enabled we need to be able to communicate with very low latency in order to give fast and reliable alerts.</a:t>
            </a:r>
          </a:p>
          <a:p>
            <a:pPr marL="0" lvl="0" indent="0">
              <a:lnSpc>
                <a:spcPts val="4800"/>
              </a:lnSpc>
            </a:pPr>
            <a:endParaRPr lang="en-US" sz="3200">
              <a:solidFill>
                <a:srgbClr val="002211"/>
              </a:solidFill>
              <a:latin typeface="Open Sauce Light"/>
            </a:endParaRPr>
          </a:p>
          <a:p>
            <a:pPr marL="0" lvl="0" indent="0">
              <a:lnSpc>
                <a:spcPts val="4800"/>
              </a:lnSpc>
            </a:pPr>
            <a:r>
              <a:rPr lang="en-US" sz="3200">
                <a:solidFill>
                  <a:srgbClr val="002211"/>
                </a:solidFill>
                <a:latin typeface="Open Sauce Light"/>
              </a:rPr>
              <a:t>The duty cycle must be around 70% atleast since we need very frequent monitoring to ensure safety.</a:t>
            </a:r>
          </a:p>
        </p:txBody>
      </p:sp>
      <p:sp>
        <p:nvSpPr>
          <p:cNvPr id="4" name="Freeform 4"/>
          <p:cNvSpPr/>
          <p:nvPr/>
        </p:nvSpPr>
        <p:spPr>
          <a:xfrm>
            <a:off x="12877800" y="3162300"/>
            <a:ext cx="3951173" cy="3951173"/>
          </a:xfrm>
          <a:custGeom>
            <a:avLst/>
            <a:gdLst/>
            <a:ahLst/>
            <a:cxnLst/>
            <a:rect l="l" t="t" r="r" b="b"/>
            <a:pathLst>
              <a:path w="3951173" h="3951173">
                <a:moveTo>
                  <a:pt x="0" y="0"/>
                </a:moveTo>
                <a:lnTo>
                  <a:pt x="3951174" y="0"/>
                </a:lnTo>
                <a:lnTo>
                  <a:pt x="3951174" y="3951173"/>
                </a:lnTo>
                <a:lnTo>
                  <a:pt x="0" y="395117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532655" y="1409700"/>
            <a:ext cx="15491754" cy="9533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8045"/>
              </a:lnSpc>
            </a:pPr>
            <a:r>
              <a:rPr lang="en-US" sz="6237" dirty="0" smtClean="0">
                <a:solidFill>
                  <a:srgbClr val="002211"/>
                </a:solidFill>
                <a:latin typeface="Open Sauce Heavy"/>
              </a:rPr>
              <a:t>Constraints</a:t>
            </a:r>
            <a:endParaRPr lang="en-US" sz="6237" dirty="0">
              <a:solidFill>
                <a:srgbClr val="002211"/>
              </a:solidFill>
              <a:latin typeface="Open Sauce Heavy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1D0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-898359" y="2019300"/>
            <a:ext cx="12563474" cy="10643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255"/>
              </a:lnSpc>
              <a:spcBef>
                <a:spcPct val="0"/>
              </a:spcBef>
            </a:pPr>
            <a:r>
              <a:rPr lang="en-US" sz="6399" dirty="0">
                <a:solidFill>
                  <a:srgbClr val="000000"/>
                </a:solidFill>
                <a:latin typeface="Open Sauce Heavy"/>
              </a:rPr>
              <a:t>Quantitative Metrics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876632" y="4079875"/>
            <a:ext cx="9013493" cy="45318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857605" lvl="1" indent="-428802">
              <a:lnSpc>
                <a:spcPts val="5124"/>
              </a:lnSpc>
              <a:buFont typeface="Arial"/>
              <a:buChar char="•"/>
            </a:pPr>
            <a:r>
              <a:rPr lang="en-US" sz="3972">
                <a:solidFill>
                  <a:srgbClr val="000000"/>
                </a:solidFill>
                <a:latin typeface="Open Sauce"/>
              </a:rPr>
              <a:t>Sensitivity</a:t>
            </a:r>
          </a:p>
          <a:p>
            <a:pPr>
              <a:lnSpc>
                <a:spcPts val="5124"/>
              </a:lnSpc>
            </a:pPr>
            <a:endParaRPr lang="en-US" sz="3972">
              <a:solidFill>
                <a:srgbClr val="000000"/>
              </a:solidFill>
              <a:latin typeface="Open Sauce"/>
            </a:endParaRPr>
          </a:p>
          <a:p>
            <a:pPr marL="857605" lvl="1" indent="-428802">
              <a:lnSpc>
                <a:spcPts val="5124"/>
              </a:lnSpc>
              <a:buFont typeface="Arial"/>
              <a:buChar char="•"/>
            </a:pPr>
            <a:r>
              <a:rPr lang="en-US" sz="3972">
                <a:solidFill>
                  <a:srgbClr val="000000"/>
                </a:solidFill>
                <a:latin typeface="Open Sauce"/>
              </a:rPr>
              <a:t>Response Time</a:t>
            </a:r>
          </a:p>
          <a:p>
            <a:pPr>
              <a:lnSpc>
                <a:spcPts val="5124"/>
              </a:lnSpc>
            </a:pPr>
            <a:endParaRPr lang="en-US" sz="3972">
              <a:solidFill>
                <a:srgbClr val="000000"/>
              </a:solidFill>
              <a:latin typeface="Open Sauce"/>
            </a:endParaRPr>
          </a:p>
          <a:p>
            <a:pPr marL="857605" lvl="1" indent="-428802">
              <a:lnSpc>
                <a:spcPts val="5124"/>
              </a:lnSpc>
              <a:buFont typeface="Arial"/>
              <a:buChar char="•"/>
            </a:pPr>
            <a:r>
              <a:rPr lang="en-US" sz="3972">
                <a:solidFill>
                  <a:srgbClr val="000000"/>
                </a:solidFill>
                <a:latin typeface="Open Sauce"/>
              </a:rPr>
              <a:t>Accuracy</a:t>
            </a:r>
          </a:p>
          <a:p>
            <a:pPr>
              <a:lnSpc>
                <a:spcPts val="5124"/>
              </a:lnSpc>
            </a:pPr>
            <a:endParaRPr lang="en-US" sz="3972">
              <a:solidFill>
                <a:srgbClr val="000000"/>
              </a:solidFill>
              <a:latin typeface="Open Sauce"/>
            </a:endParaRPr>
          </a:p>
          <a:p>
            <a:pPr marL="857605" lvl="1" indent="-428802">
              <a:lnSpc>
                <a:spcPts val="5124"/>
              </a:lnSpc>
              <a:buFont typeface="Arial"/>
              <a:buChar char="•"/>
            </a:pPr>
            <a:r>
              <a:rPr lang="en-US" sz="3972">
                <a:solidFill>
                  <a:srgbClr val="000000"/>
                </a:solidFill>
                <a:latin typeface="Open Sauce"/>
              </a:rPr>
              <a:t>False Alarm Rate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255</Words>
  <Application>Microsoft Office PowerPoint</Application>
  <PresentationFormat>Personalizzato</PresentationFormat>
  <Paragraphs>53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6" baseType="lpstr">
      <vt:lpstr>Arial</vt:lpstr>
      <vt:lpstr>Open Sauce</vt:lpstr>
      <vt:lpstr>Calibri</vt:lpstr>
      <vt:lpstr>Open Sauce Heavy</vt:lpstr>
      <vt:lpstr>Open Sauce Light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 Text Magic Studio Magic Design for Presentations L&amp;P</dc:title>
  <dc:creator>Mimmo</dc:creator>
  <cp:lastModifiedBy>Domenico Cesare Lattari</cp:lastModifiedBy>
  <cp:revision>8</cp:revision>
  <dcterms:created xsi:type="dcterms:W3CDTF">2006-08-16T00:00:00Z</dcterms:created>
  <dcterms:modified xsi:type="dcterms:W3CDTF">2024-04-11T16:37:59Z</dcterms:modified>
  <dc:identifier>DAGCHMHxED4</dc:identifier>
</cp:coreProperties>
</file>