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2" r:id="rId4"/>
    <p:sldId id="259" r:id="rId5"/>
    <p:sldId id="267" r:id="rId6"/>
    <p:sldId id="261" r:id="rId7"/>
    <p:sldId id="270" r:id="rId8"/>
    <p:sldId id="268" r:id="rId9"/>
    <p:sldId id="271" r:id="rId10"/>
    <p:sldId id="273" r:id="rId11"/>
    <p:sldId id="274" r:id="rId12"/>
    <p:sldId id="272" r:id="rId13"/>
    <p:sldId id="265" r:id="rId14"/>
    <p:sldId id="285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6" r:id="rId23"/>
    <p:sldId id="284" r:id="rId24"/>
    <p:sldId id="260" r:id="rId25"/>
  </p:sldIdLst>
  <p:sldSz cx="9144000" cy="6858000" type="screen4x3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E3640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E3640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E3640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E3640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E3640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E3640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E3640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E3640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E3640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1"/>
    <a:srgbClr val="FCC890"/>
    <a:srgbClr val="FD821E"/>
    <a:srgbClr val="333333"/>
    <a:srgbClr val="E36402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2" autoAdjust="0"/>
    <p:restoredTop sz="90929"/>
  </p:normalViewPr>
  <p:slideViewPr>
    <p:cSldViewPr>
      <p:cViewPr>
        <p:scale>
          <a:sx n="100" d="100"/>
          <a:sy n="100" d="100"/>
        </p:scale>
        <p:origin x="-1932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2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dirty="0">
              <a:latin typeface="Ubuntu Ligh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 dirty="0">
              <a:latin typeface="Ubuntu Light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dirty="0">
              <a:latin typeface="Ubuntu Light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3A8FB8-F95F-457C-BFEA-E1C1256E0FEC}" type="slidenum">
              <a:rPr lang="sv-SE">
                <a:latin typeface="Ubuntu Light"/>
              </a:rPr>
              <a:pPr/>
              <a:t>‹#›</a:t>
            </a:fld>
            <a:endParaRPr lang="sv-SE" dirty="0">
              <a:latin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377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buntu Light"/>
              </a:defRPr>
            </a:lvl1pPr>
          </a:lstStyle>
          <a:p>
            <a:endParaRPr lang="sv-S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buntu Light"/>
              </a:defRPr>
            </a:lvl1pPr>
          </a:lstStyle>
          <a:p>
            <a:endParaRPr lang="sv-S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Ubuntu Light"/>
              </a:defRPr>
            </a:lvl1pPr>
          </a:lstStyle>
          <a:p>
            <a:endParaRPr lang="sv-S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buntu Light"/>
              </a:defRPr>
            </a:lvl1pPr>
          </a:lstStyle>
          <a:p>
            <a:fld id="{F4A35DD7-E259-4B46-8FFB-DAF285715384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8072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3004"/>
            <a:ext cx="9180512" cy="69159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D8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tshållare för text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2276872"/>
            <a:ext cx="8352928" cy="854968"/>
          </a:xfrm>
          <a:prstGeom prst="rect">
            <a:avLst/>
          </a:prstGeom>
        </p:spPr>
        <p:txBody>
          <a:bodyPr vert="horz"/>
          <a:lstStyle>
            <a:lvl1pPr algn="ctr">
              <a:defRPr sz="3800" b="0" i="0" cap="all" baseline="0">
                <a:solidFill>
                  <a:srgbClr val="FCC890"/>
                </a:solidFill>
                <a:latin typeface="Ubuntu Medium"/>
                <a:cs typeface="Ubuntu Medium"/>
              </a:defRPr>
            </a:lvl1pPr>
          </a:lstStyle>
          <a:p>
            <a:pPr lvl="0"/>
            <a:r>
              <a:rPr lang="sv-SE" noProof="0" dirty="0" smtClean="0"/>
              <a:t>TITELN SKRIVS HÄR</a:t>
            </a:r>
          </a:p>
        </p:txBody>
      </p:sp>
      <p:sp>
        <p:nvSpPr>
          <p:cNvPr id="20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140968"/>
            <a:ext cx="8352928" cy="457200"/>
          </a:xfrm>
          <a:prstGeom prst="rect">
            <a:avLst/>
          </a:prstGeom>
        </p:spPr>
        <p:txBody>
          <a:bodyPr vert="horz"/>
          <a:lstStyle>
            <a:lvl1pPr algn="ctr">
              <a:defRPr sz="1800" b="0" i="0" baseline="0">
                <a:solidFill>
                  <a:srgbClr val="FFFEF1"/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sv-SE" noProof="0" dirty="0" smtClean="0"/>
              <a:t>Om det finns en extra titel skrivs den här (t.ex. kund, plats)</a:t>
            </a:r>
          </a:p>
        </p:txBody>
      </p:sp>
    </p:spTree>
    <p:extLst>
      <p:ext uri="{BB962C8B-B14F-4D97-AF65-F5344CB8AC3E}">
        <p14:creationId xmlns:p14="http://schemas.microsoft.com/office/powerpoint/2010/main" val="4122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rgbClr val="FD82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tshållare för text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2276872"/>
            <a:ext cx="8352928" cy="854968"/>
          </a:xfrm>
          <a:prstGeom prst="rect">
            <a:avLst/>
          </a:prstGeom>
        </p:spPr>
        <p:txBody>
          <a:bodyPr vert="horz"/>
          <a:lstStyle>
            <a:lvl1pPr algn="ctr">
              <a:defRPr sz="3400" b="0" i="0" cap="all" baseline="0">
                <a:solidFill>
                  <a:srgbClr val="FCC890"/>
                </a:solidFill>
                <a:latin typeface="Ubuntu Medium"/>
                <a:cs typeface="Ubuntu Medium"/>
              </a:defRPr>
            </a:lvl1pPr>
          </a:lstStyle>
          <a:p>
            <a:pPr lvl="0"/>
            <a:r>
              <a:rPr lang="sv-SE" noProof="0" dirty="0" smtClean="0"/>
              <a:t>EN NY SEKTION</a:t>
            </a:r>
          </a:p>
        </p:txBody>
      </p:sp>
    </p:spTree>
    <p:extLst>
      <p:ext uri="{BB962C8B-B14F-4D97-AF65-F5344CB8AC3E}">
        <p14:creationId xmlns:p14="http://schemas.microsoft.com/office/powerpoint/2010/main" val="232664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457200"/>
            <a:ext cx="8151440" cy="685800"/>
          </a:xfrm>
          <a:prstGeom prst="rect">
            <a:avLst/>
          </a:prstGeom>
        </p:spPr>
        <p:txBody>
          <a:bodyPr vert="horz"/>
          <a:lstStyle>
            <a:lvl1pPr>
              <a:defRPr sz="3000" b="0" i="0" baseline="0">
                <a:solidFill>
                  <a:srgbClr val="FD821E"/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sv-SE" noProof="0" dirty="0" smtClean="0"/>
              <a:t>Ubuntu light 30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0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Light"/>
                <a:cs typeface="Ubuntu Light"/>
              </a:defRPr>
            </a:lvl1pPr>
            <a:lvl2pPr marL="0">
              <a:defRPr sz="2000">
                <a:solidFill>
                  <a:srgbClr val="000000"/>
                </a:solidFill>
                <a:latin typeface="Calibri"/>
                <a:cs typeface="Calibri"/>
              </a:defRPr>
            </a:lvl2pPr>
          </a:lstStyle>
          <a:p>
            <a:pPr lvl="0"/>
            <a:r>
              <a:rPr lang="sv-SE" noProof="0" dirty="0" smtClean="0"/>
              <a:t>Skriv din text här – Ubuntu light 20</a:t>
            </a:r>
          </a:p>
        </p:txBody>
      </p:sp>
      <p:pic>
        <p:nvPicPr>
          <p:cNvPr id="14" name="Picture 20" descr="logo_pos.gif                                                   000062F7Macintosh HD                   BB822FC5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24600"/>
            <a:ext cx="1270000" cy="3373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457200"/>
            <a:ext cx="7287344" cy="685800"/>
          </a:xfrm>
          <a:prstGeom prst="rect">
            <a:avLst/>
          </a:prstGeom>
        </p:spPr>
        <p:txBody>
          <a:bodyPr vert="horz"/>
          <a:lstStyle>
            <a:lvl1pPr>
              <a:defRPr sz="3000" b="0" i="0" baseline="0">
                <a:solidFill>
                  <a:srgbClr val="FD821E"/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sv-SE" noProof="0" dirty="0" smtClean="0"/>
              <a:t>Ubuntu light 30</a:t>
            </a:r>
          </a:p>
        </p:txBody>
      </p:sp>
      <p:sp>
        <p:nvSpPr>
          <p:cNvPr id="4" name="Platshållare för innehåll 10"/>
          <p:cNvSpPr>
            <a:spLocks noGrp="1"/>
          </p:cNvSpPr>
          <p:nvPr>
            <p:ph sz="quarter" idx="12" hasCustomPrompt="1"/>
          </p:nvPr>
        </p:nvSpPr>
        <p:spPr>
          <a:xfrm>
            <a:off x="1371600" y="1524000"/>
            <a:ext cx="6248400" cy="4495800"/>
          </a:xfrm>
          <a:prstGeom prst="rect">
            <a:avLst/>
          </a:prstGeom>
        </p:spPr>
        <p:txBody>
          <a:bodyPr vert="horz"/>
          <a:lstStyle>
            <a:lvl1pPr marL="114300" indent="-457200">
              <a:buFont typeface="Arial"/>
              <a:buChar char="•"/>
              <a:defRPr b="0" i="0" baseline="0">
                <a:solidFill>
                  <a:schemeClr val="tx1"/>
                </a:solidFill>
                <a:latin typeface="Ubuntu Light"/>
                <a:cs typeface="Ubuntu Light"/>
              </a:defRPr>
            </a:lvl1pPr>
            <a:lvl2pPr marL="0">
              <a:defRPr/>
            </a:lvl2pPr>
          </a:lstStyle>
          <a:p>
            <a:pPr lvl="0"/>
            <a:r>
              <a:rPr lang="sv-SE" noProof="0" dirty="0" smtClean="0"/>
              <a:t>Lista</a:t>
            </a:r>
          </a:p>
        </p:txBody>
      </p:sp>
      <p:pic>
        <p:nvPicPr>
          <p:cNvPr id="5" name="Picture 20" descr="logo_pos.gif                                                   000062F7Macintosh HD                   BB822FC5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24600"/>
            <a:ext cx="1270000" cy="3373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8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457200"/>
            <a:ext cx="8079432" cy="685800"/>
          </a:xfrm>
          <a:prstGeom prst="rect">
            <a:avLst/>
          </a:prstGeom>
        </p:spPr>
        <p:txBody>
          <a:bodyPr vert="horz"/>
          <a:lstStyle>
            <a:lvl1pPr>
              <a:defRPr sz="3000" b="0" i="0" baseline="0">
                <a:solidFill>
                  <a:srgbClr val="FD821E"/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sv-SE" noProof="0" dirty="0" smtClean="0"/>
              <a:t>Ubuntu light 30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2" hasCustomPrompt="1"/>
          </p:nvPr>
        </p:nvSpPr>
        <p:spPr>
          <a:xfrm>
            <a:off x="762000" y="1447800"/>
            <a:ext cx="7696200" cy="4648200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Ubuntu Light"/>
                <a:cs typeface="Ubuntu Light"/>
              </a:defRPr>
            </a:lvl1pPr>
          </a:lstStyle>
          <a:p>
            <a:r>
              <a:rPr lang="sv-SE" noProof="0" dirty="0" smtClean="0"/>
              <a:t>Dra bilden hit eller klicka på ikonen</a:t>
            </a:r>
            <a:endParaRPr lang="sv-SE" noProof="0" dirty="0"/>
          </a:p>
        </p:txBody>
      </p:sp>
      <p:pic>
        <p:nvPicPr>
          <p:cNvPr id="6" name="Picture 20" descr="logo_pos.gif                                                   000062F7Macintosh HD                   BB822FC5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6324600"/>
            <a:ext cx="1270000" cy="3373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915904"/>
          </a:xfrm>
          <a:prstGeom prst="rect">
            <a:avLst/>
          </a:prstGeom>
        </p:spPr>
      </p:pic>
      <p:sp>
        <p:nvSpPr>
          <p:cNvPr id="6" name="Platshållare för text 8"/>
          <p:cNvSpPr>
            <a:spLocks noGrp="1"/>
          </p:cNvSpPr>
          <p:nvPr>
            <p:ph type="body" sz="quarter" idx="11" hasCustomPrompt="1"/>
          </p:nvPr>
        </p:nvSpPr>
        <p:spPr>
          <a:xfrm>
            <a:off x="1799692" y="4077072"/>
            <a:ext cx="5544616" cy="576064"/>
          </a:xfrm>
          <a:prstGeom prst="rect">
            <a:avLst/>
          </a:prstGeom>
        </p:spPr>
        <p:txBody>
          <a:bodyPr vert="horz"/>
          <a:lstStyle>
            <a:lvl1pPr algn="ctr">
              <a:defRPr sz="2000" b="0" i="0" baseline="0">
                <a:solidFill>
                  <a:srgbClr val="FFFEF1"/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sv-SE" noProof="0" dirty="0" smtClean="0"/>
              <a:t>Konsultens namn</a:t>
            </a:r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4" hasCustomPrompt="1"/>
          </p:nvPr>
        </p:nvSpPr>
        <p:spPr>
          <a:xfrm>
            <a:off x="1763688" y="4509120"/>
            <a:ext cx="5616624" cy="432048"/>
          </a:xfrm>
          <a:prstGeom prst="rect">
            <a:avLst/>
          </a:prstGeom>
        </p:spPr>
        <p:txBody>
          <a:bodyPr vert="horz"/>
          <a:lstStyle>
            <a:lvl1pPr algn="ctr">
              <a:defRPr sz="1400" b="0" i="0" baseline="0">
                <a:solidFill>
                  <a:srgbClr val="FFFEF1"/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sv-SE" noProof="0" dirty="0" err="1" smtClean="0"/>
              <a:t>namn@findwise.com</a:t>
            </a:r>
            <a:endParaRPr lang="sv-SE" noProof="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2000" b="1">
          <a:solidFill>
            <a:srgbClr val="E3640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>
          <a:solidFill>
            <a:srgbClr val="515151"/>
          </a:solidFill>
          <a:latin typeface="+mn-lt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defRPr sz="15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55876" y="6381328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0" dirty="0" smtClean="0">
                <a:solidFill>
                  <a:srgbClr val="FFFEF1"/>
                </a:solidFill>
                <a:latin typeface="Ubuntu Light"/>
                <a:cs typeface="Ubuntu Light"/>
              </a:rPr>
              <a:t>2012-05-08</a:t>
            </a:r>
            <a:endParaRPr lang="sv-SE" sz="1300" b="0" dirty="0">
              <a:solidFill>
                <a:srgbClr val="FFFEF1"/>
              </a:solidFill>
              <a:latin typeface="Ubuntu Light"/>
              <a:cs typeface="Ubuntu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- </a:t>
            </a:r>
            <a:r>
              <a:rPr lang="en-US" dirty="0" err="1" smtClean="0"/>
              <a:t>JobsRunner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Running scheduled jobs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Central jobs include: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Processing a document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Using scripts for transformation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Dispatching a processed document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4.0 .NET application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WCF service hosted as a windows service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Exposing endpoints over Http, Tcp, Udp...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</p:txBody>
      </p:sp>
      <p:pic>
        <p:nvPicPr>
          <p:cNvPr id="7170" name="Picture 2" descr="C:\Users\magnus.mansson\Documents\SugarSync Shared Folders\Sebastién Muller\If Implementation\Phase 1\Documentation\Hades\HadesJobsRunner data fl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322542" cy="55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- </a:t>
            </a:r>
            <a:r>
              <a:rPr lang="en-US" dirty="0" err="1" smtClean="0"/>
              <a:t>JobsRunner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Using python scripts to define how a document should be transformedthe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Creating a processed document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Which fields should directly be moved over?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Which fields should be edited?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What fields should be added with what data?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Using IronPython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All .NET libraries are at our disposal! 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Each source has its own script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Processed documents will be sent to the index</a:t>
            </a:r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Scales with servers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466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- </a:t>
            </a:r>
            <a:r>
              <a:rPr lang="en-US" dirty="0" err="1" smtClean="0"/>
              <a:t>AdminUI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”I want to controll it all!”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”Pics or its not happening!”</a:t>
            </a:r>
          </a:p>
        </p:txBody>
      </p:sp>
      <p:pic>
        <p:nvPicPr>
          <p:cNvPr id="5" name="Picture 5" descr="http://static.tumblr.com/rcucsft/CDelzk9xi/glasseskirb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733800"/>
            <a:ext cx="3357541" cy="2441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07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- </a:t>
            </a:r>
            <a:r>
              <a:rPr lang="en-US" dirty="0" err="1" smtClean="0"/>
              <a:t>AdminUI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7544" y="2852936"/>
            <a:ext cx="8066856" cy="3243064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Overview of all domains</a:t>
            </a:r>
            <a:endParaRPr lang="sv-SE" dirty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Detailed information about all documents</a:t>
            </a:r>
            <a:endParaRPr lang="sv-SE" dirty="0"/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Fields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State (Initial, Processed, Dispatched, Error..)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.NET 4.0 ASP.MVC 3 hosted in the IIS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3577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2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So.. emm.. Is it like Hydra?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Think IndexService + Hydra</a:t>
            </a:r>
          </a:p>
        </p:txBody>
      </p:sp>
      <p:pic>
        <p:nvPicPr>
          <p:cNvPr id="5122" name="Picture 2" descr="http://www.thc.org/thc-hydra/xhyd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20688"/>
            <a:ext cx="2880320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5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Styx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Granting the power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Where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What 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Why 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How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Api</a:t>
            </a:r>
            <a:endParaRPr lang="sv-SE" dirty="0"/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Integration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Logging</a:t>
            </a:r>
          </a:p>
        </p:txBody>
      </p:sp>
      <p:pic>
        <p:nvPicPr>
          <p:cNvPr id="11266" name="Picture 2" descr="http://s4.hubimg.com/u/5394955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2041103" cy="27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4" name="Picture 2" descr="C:\Users\magnus.mansson\Documents\SugarSync Shared Folders\Sebastién Muller\If Implementation\Phase 1\.Net search architectur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/>
          <a:stretch/>
        </p:blipFill>
        <p:spPr bwMode="auto">
          <a:xfrm>
            <a:off x="5124822" y="756708"/>
            <a:ext cx="3808116" cy="5377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210940" y="1340768"/>
            <a:ext cx="5007942" cy="4495800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Ubuntu Light"/>
                <a:ea typeface="+mn-ea"/>
                <a:cs typeface="Ubuntu Light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sv-SE" dirty="0" smtClean="0"/>
              <a:t>Where the action is – in the front</a:t>
            </a:r>
            <a:endParaRPr lang="sv-SE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Preferably load balanced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b="0" dirty="0" smtClean="0"/>
              <a:t>All services using the same persistence store</a:t>
            </a:r>
          </a:p>
          <a:p>
            <a:pPr marL="285750" indent="-285750">
              <a:buFont typeface="Arial" pitchFamily="34" charset="0"/>
              <a:buChar char="•"/>
            </a:pPr>
            <a:endParaRPr lang="sv-SE" b="1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084168" y="1638891"/>
            <a:ext cx="685800" cy="457200"/>
          </a:xfrm>
          <a:prstGeom prst="roundRect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>
            <a:off x="7380312" y="1630879"/>
            <a:ext cx="685800" cy="457200"/>
          </a:xfrm>
          <a:prstGeom prst="roundRect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9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- </a:t>
            </a:r>
            <a:r>
              <a:rPr lang="en-US" dirty="0" smtClean="0"/>
              <a:t>Styx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endParaRPr lang="sv-SE" dirty="0" smtClean="0"/>
          </a:p>
        </p:txBody>
      </p:sp>
      <p:pic>
        <p:nvPicPr>
          <p:cNvPr id="7" name="Picture 4" descr="http://missiongeek.com/storage/post-images/2011/01/kirby.gif?__SQUARESPACE_CACHEVERSION=12963178647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762080"/>
            <a:ext cx="2376263" cy="27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62000" y="15240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”We need a common service exposing an interface for requesting indexed data”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”The service needs to be platform agnostic”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”All usage must be logged in a common manner”</a:t>
            </a:r>
          </a:p>
          <a:p>
            <a:pPr marL="0" indent="0">
              <a:buNone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3759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– Styx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Web service exposing a rich interface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Consumers design their own queries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Each consumer needs an ApiKey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Defines the information context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What facets are available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How logging is handled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Logging is persisted in either MongoDB or RavenDB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Integration so far only to Solr (and IDOL)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4.0 </a:t>
            </a:r>
            <a:r>
              <a:rPr lang="sv-SE" dirty="0" smtClean="0"/>
              <a:t>.NET application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WCF service hosted as a windows service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Exposing endpoints over Http, Tcp, Udp...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9186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Hades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Keeper and </a:t>
            </a:r>
            <a:r>
              <a:rPr lang="en-US" dirty="0" smtClean="0"/>
              <a:t>Purifier </a:t>
            </a:r>
            <a:r>
              <a:rPr lang="en-US" dirty="0" smtClean="0"/>
              <a:t>of crappy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– Request/Response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All requests are done by sending a SearchRequest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All responses are wrapped inside a SearchResponse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SearchRequest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Contains an array of Searchers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The searchers are atomary – independent 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 Searcher object defines an action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”FreeTextSearcher”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”FacetSearcher”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”QueryCompletion”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SearchResponse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Each Searcher has a corresponding SearcherResult</a:t>
            </a:r>
          </a:p>
          <a:p>
            <a:pPr lvl="2"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7467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– Search domain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Styx should know the structure of the search domain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consumers should not!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Field names in the search domain are hidden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Information contexts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 set of data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”Customer”</a:t>
            </a:r>
            <a:r>
              <a:rPr lang="sv-SE" dirty="0" smtClean="0"/>
              <a:t>, ”Mail conversations”, ”Forum” etc.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 defined set of facets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Fields that can be faceted on</a:t>
            </a:r>
            <a:endParaRPr lang="sv-SE" dirty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Consumers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Identified by a ApiKey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Authorized to use defined set of Information contexts</a:t>
            </a:r>
          </a:p>
        </p:txBody>
      </p:sp>
    </p:spTree>
    <p:extLst>
      <p:ext uri="{BB962C8B-B14F-4D97-AF65-F5344CB8AC3E}">
        <p14:creationId xmlns:p14="http://schemas.microsoft.com/office/powerpoint/2010/main" val="32591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– Detailed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The classic architectural tiers: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Api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Core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Persistence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Platform implementation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Handling all searchers </a:t>
            </a:r>
            <a:br>
              <a:rPr lang="sv-SE" dirty="0" smtClean="0"/>
            </a:br>
            <a:r>
              <a:rPr lang="sv-SE" dirty="0" smtClean="0"/>
              <a:t>defined in the Api</a:t>
            </a:r>
          </a:p>
        </p:txBody>
      </p:sp>
      <p:pic>
        <p:nvPicPr>
          <p:cNvPr id="5" name="Picture 2" descr="C:\Users\magnus.mansson\Documents\SugarSync Shared Folders\Sebastién Muller\If Implementation\Phase 1\Documentation\Styx\Styx archite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78" y="276797"/>
            <a:ext cx="4420988" cy="581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3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So it’s a Jellyfish clone?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Can there only be one?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</p:txBody>
      </p:sp>
      <p:pic>
        <p:nvPicPr>
          <p:cNvPr id="2050" name="Picture 2" descr="http://t0.gstatic.com/images?q=tbn:ANd9GcRikIcOrd-NTMKa6Md-LIqSGAmNhrXgMRs4SC10UFCiPZE5sGyedP5YhsH6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99854"/>
            <a:ext cx="2160240" cy="3196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2.gstatic.com/images?q=tbn:ANd9GcS-FMbEZl_M0H0p_grXbB42nSceb-SK4mNygBwpuWecZLjxnqanoH1-oFgJ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55386"/>
            <a:ext cx="843930" cy="10444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99692" y="4077072"/>
            <a:ext cx="5544616" cy="5760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Magnus </a:t>
            </a:r>
            <a:r>
              <a:rPr lang="en-US" dirty="0" err="1" smtClean="0"/>
              <a:t>Månsson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63688" y="4509120"/>
            <a:ext cx="5616624" cy="43204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2012-09-07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Where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What, Why </a:t>
            </a:r>
            <a:r>
              <a:rPr lang="sv-SE" dirty="0" smtClean="0"/>
              <a:t>and How???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InputService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JobsRunner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AdminUI</a:t>
            </a:r>
          </a:p>
          <a:p>
            <a:endParaRPr lang="en-US" dirty="0"/>
          </a:p>
        </p:txBody>
      </p:sp>
      <p:pic>
        <p:nvPicPr>
          <p:cNvPr id="8194" name="Picture 2" descr="http://4.bp.blogspot.com/-f0ZeEph6aCM/TknYty6VdCI/AAAAAAAAIEM/l6HlhSkkkbA/s1600/sty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10434"/>
            <a:ext cx="3569541" cy="27504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4" name="Picture 2" descr="C:\Users\magnus.mansson\Documents\SugarSync Shared Folders\Sebastién Muller\If Implementation\Phase 1\.Net search architectur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/>
          <a:stretch/>
        </p:blipFill>
        <p:spPr bwMode="auto">
          <a:xfrm>
            <a:off x="5124822" y="756708"/>
            <a:ext cx="3808116" cy="5377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91622" y="3975147"/>
            <a:ext cx="685800" cy="457200"/>
          </a:xfrm>
          <a:prstGeom prst="roundRect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6953622" y="4051347"/>
            <a:ext cx="685800" cy="457200"/>
          </a:xfrm>
          <a:prstGeom prst="roundRect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ounded Rectangle 10"/>
          <p:cNvSpPr/>
          <p:nvPr/>
        </p:nvSpPr>
        <p:spPr>
          <a:xfrm>
            <a:off x="5505822" y="3589384"/>
            <a:ext cx="685800" cy="457200"/>
          </a:xfrm>
          <a:prstGeom prst="roundRect">
            <a:avLst/>
          </a:prstGeom>
          <a:solidFill>
            <a:srgbClr val="FFFF00">
              <a:alpha val="0"/>
            </a:srgbClr>
          </a:solidFill>
          <a:ln>
            <a:solidFill>
              <a:srgbClr val="FFFF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79512" y="1638891"/>
            <a:ext cx="5007942" cy="4495800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Ubuntu Light"/>
                <a:ea typeface="+mn-ea"/>
                <a:cs typeface="Ubuntu Light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sv-SE" dirty="0" smtClean="0"/>
              <a:t>Just like the mythological realm it resides in its own sphere: the </a:t>
            </a:r>
            <a:r>
              <a:rPr lang="sv-SE" b="1" dirty="0" smtClean="0"/>
              <a:t>Processing server</a:t>
            </a:r>
          </a:p>
          <a:p>
            <a:pPr marL="285750" indent="-285750">
              <a:buFont typeface="Arial" pitchFamily="34" charset="0"/>
              <a:buChar char="•"/>
            </a:pPr>
            <a:endParaRPr lang="sv-SE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b="1" dirty="0" smtClean="0"/>
              <a:t>Three components:</a:t>
            </a:r>
            <a:endParaRPr lang="sv-SE" dirty="0" smtClean="0"/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InputService</a:t>
            </a:r>
          </a:p>
          <a:p>
            <a:pPr marL="1885950" lvl="2">
              <a:buFont typeface="Arial" pitchFamily="34" charset="0"/>
              <a:buChar char="•"/>
            </a:pPr>
            <a:r>
              <a:rPr lang="sv-SE" dirty="0" smtClean="0"/>
              <a:t>think </a:t>
            </a:r>
            <a:r>
              <a:rPr lang="sv-SE" i="1" dirty="0" smtClean="0"/>
              <a:t>ReceiveService</a:t>
            </a:r>
            <a:r>
              <a:rPr lang="sv-SE" dirty="0" smtClean="0"/>
              <a:t>, </a:t>
            </a:r>
            <a:r>
              <a:rPr lang="sv-SE" i="1" dirty="0" smtClean="0"/>
              <a:t>IndexService</a:t>
            </a:r>
            <a:r>
              <a:rPr lang="sv-SE" dirty="0" smtClean="0"/>
              <a:t> ..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JobsRunner</a:t>
            </a:r>
          </a:p>
          <a:p>
            <a:pPr marL="1885950" lvl="2">
              <a:buFont typeface="Arial" pitchFamily="34" charset="0"/>
              <a:buChar char="•"/>
            </a:pPr>
            <a:r>
              <a:rPr lang="sv-SE" dirty="0" smtClean="0"/>
              <a:t>think </a:t>
            </a:r>
            <a:r>
              <a:rPr lang="sv-SE" i="1" dirty="0" smtClean="0"/>
              <a:t>Hydra</a:t>
            </a:r>
            <a:r>
              <a:rPr lang="sv-SE" dirty="0" smtClean="0"/>
              <a:t>, </a:t>
            </a:r>
            <a:r>
              <a:rPr lang="sv-SE" i="1" dirty="0" smtClean="0"/>
              <a:t>Open Pipeline</a:t>
            </a:r>
            <a:r>
              <a:rPr lang="sv-SE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AdminUI</a:t>
            </a:r>
          </a:p>
          <a:p>
            <a:pPr marL="1885950" lvl="2">
              <a:buFont typeface="Arial" pitchFamily="34" charset="0"/>
              <a:buChar char="•"/>
            </a:pPr>
            <a:r>
              <a:rPr lang="sv-SE" dirty="0" smtClean="0"/>
              <a:t>Think awesome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- </a:t>
            </a:r>
            <a:r>
              <a:rPr lang="en-US" dirty="0" err="1" smtClean="0"/>
              <a:t>InputService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”We need to be able to reindex data without going back to the       data sources”</a:t>
            </a:r>
          </a:p>
          <a:p>
            <a:pPr>
              <a:buFont typeface="Arial" pitchFamily="34" charset="0"/>
              <a:buChar char="•"/>
            </a:pPr>
            <a:endParaRPr lang="sv-SE" dirty="0" smtClean="0"/>
          </a:p>
        </p:txBody>
      </p:sp>
      <p:pic>
        <p:nvPicPr>
          <p:cNvPr id="6146" name="Picture 2" descr="http://4.bp.blogspot.com/-KWiuPqejRbA/T9GT0gOREAI/AAAAAAAAA8A/zsedWBpootI/s1600/kirb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2857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- </a:t>
            </a:r>
            <a:r>
              <a:rPr lang="en-US" dirty="0" err="1" smtClean="0"/>
              <a:t>InputService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Receives documents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Persists them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A document is simply a list of string key value pairs and an ID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All received documents belongs to an explicitly set source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Eg. ”customer”, ”insurance”, ”mail”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4.0 .NET application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WCF service hosted as a windows service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Exposing endpoints over Http, Tcp, Udp...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7999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- </a:t>
            </a:r>
            <a:r>
              <a:rPr lang="en-US" dirty="0" err="1" smtClean="0"/>
              <a:t>InputService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Data is coming in as Document objects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Serialized to a database</a:t>
            </a:r>
          </a:p>
          <a:p>
            <a:pPr lvl="2">
              <a:buFont typeface="Arial" pitchFamily="34" charset="0"/>
              <a:buChar char="•"/>
            </a:pPr>
            <a:r>
              <a:rPr lang="sv-SE" b="0" dirty="0" smtClean="0"/>
              <a:t>So far either </a:t>
            </a:r>
            <a:r>
              <a:rPr lang="sv-SE" dirty="0" smtClean="0"/>
              <a:t>MongoDB </a:t>
            </a:r>
            <a:r>
              <a:rPr lang="sv-SE" b="0" dirty="0" smtClean="0"/>
              <a:t>or </a:t>
            </a:r>
            <a:r>
              <a:rPr lang="sv-SE" dirty="0" smtClean="0"/>
              <a:t>RavenDB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Done – finito! Nothing more will happen here</a:t>
            </a:r>
          </a:p>
          <a:p>
            <a:pPr lvl="1">
              <a:buFont typeface="Arial" pitchFamily="34" charset="0"/>
              <a:buChar char="•"/>
            </a:pPr>
            <a:endParaRPr lang="sv-SE" dirty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Scales with servers</a:t>
            </a:r>
          </a:p>
        </p:txBody>
      </p:sp>
      <p:pic>
        <p:nvPicPr>
          <p:cNvPr id="2050" name="Picture 2" descr="C:\Users\magnus.mansson\Documents\SugarSync Shared Folders\Sebastién Muller\If Implementation\Phase 1\Documentation\Hades\HadesInput data 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5397294" cy="295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- </a:t>
            </a:r>
            <a:r>
              <a:rPr lang="en-US" dirty="0" err="1" smtClean="0"/>
              <a:t>JobsRunner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”We need to clean this crappy data”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”I want to add more data to this document!”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”The search domain should have a semi-structured (controlled) scheme – all data should be ’normalized’”</a:t>
            </a:r>
          </a:p>
          <a:p>
            <a:pPr lvl="1" indent="0"/>
            <a:endParaRPr lang="sv-SE" dirty="0" smtClean="0"/>
          </a:p>
        </p:txBody>
      </p:sp>
      <p:pic>
        <p:nvPicPr>
          <p:cNvPr id="3074" name="Picture 2" descr="http://images1.wikia.nocookie.net/kirby/en/images/9/94/Cleaningkirb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2664296" cy="27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- </a:t>
            </a:r>
            <a:r>
              <a:rPr lang="en-US" dirty="0" err="1" smtClean="0"/>
              <a:t>JobsRunner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9600" y="1371600"/>
            <a:ext cx="7924800" cy="4724400"/>
          </a:xfrm>
          <a:prstGeom prst="rect">
            <a:avLst/>
          </a:prstGeom>
        </p:spPr>
        <p:txBody>
          <a:bodyPr vert="horz"/>
          <a:lstStyle>
            <a:lvl1pPr marL="114300" indent="-457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rgbClr val="51515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sz="15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sv-SE" dirty="0" smtClean="0"/>
              <a:t>Running scheduled jobs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Central jobs include: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Processing a document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Using scripts for </a:t>
            </a:r>
            <a:r>
              <a:rPr lang="sv-SE" dirty="0" smtClean="0"/>
              <a:t>transformation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Changes effective immidiatly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No hardcore programming knowledge needed</a:t>
            </a:r>
            <a:endParaRPr lang="sv-SE" dirty="0" smtClean="0"/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Dispatching a processed document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4.0 .NET application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WCF service hosted as a windows service</a:t>
            </a:r>
          </a:p>
          <a:p>
            <a:pPr lvl="3">
              <a:buFont typeface="Arial" pitchFamily="34" charset="0"/>
              <a:buChar char="•"/>
            </a:pPr>
            <a:r>
              <a:rPr lang="sv-SE" dirty="0" smtClean="0"/>
              <a:t>Exposing endpoints over Http, Tcp, Udp...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451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template SWE">
  <a:themeElements>
    <a:clrScheme name="Findwise 1">
      <a:dk1>
        <a:srgbClr val="191919"/>
      </a:dk1>
      <a:lt1>
        <a:srgbClr val="FFFFFF"/>
      </a:lt1>
      <a:dk2>
        <a:srgbClr val="191919"/>
      </a:dk2>
      <a:lt2>
        <a:srgbClr val="191919"/>
      </a:lt2>
      <a:accent1>
        <a:srgbClr val="191919"/>
      </a:accent1>
      <a:accent2>
        <a:srgbClr val="191919"/>
      </a:accent2>
      <a:accent3>
        <a:srgbClr val="FFFFFF"/>
      </a:accent3>
      <a:accent4>
        <a:srgbClr val="191919"/>
      </a:accent4>
      <a:accent5>
        <a:srgbClr val="191919"/>
      </a:accent5>
      <a:accent6>
        <a:srgbClr val="191919"/>
      </a:accent6>
      <a:hlink>
        <a:srgbClr val="FD821E"/>
      </a:hlink>
      <a:folHlink>
        <a:srgbClr val="FCC8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000" b="1" i="0" u="none" strike="noStrike" cap="none" normalizeH="0" baseline="0" smtClean="0">
            <a:ln>
              <a:noFill/>
            </a:ln>
            <a:solidFill>
              <a:srgbClr val="E3640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000" b="1" i="0" u="none" strike="noStrike" cap="none" normalizeH="0" baseline="0" smtClean="0">
            <a:ln>
              <a:noFill/>
            </a:ln>
            <a:solidFill>
              <a:srgbClr val="E3640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template SWE</Template>
  <TotalTime>240</TotalTime>
  <Words>722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Orange template SWE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Månsson</dc:creator>
  <cp:lastModifiedBy>Magnus Månsson</cp:lastModifiedBy>
  <cp:revision>32</cp:revision>
  <dcterms:created xsi:type="dcterms:W3CDTF">2012-09-06T22:08:34Z</dcterms:created>
  <dcterms:modified xsi:type="dcterms:W3CDTF">2012-09-07T09:47:47Z</dcterms:modified>
</cp:coreProperties>
</file>