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508" r:id="rId3"/>
    <p:sldId id="520" r:id="rId4"/>
    <p:sldId id="521" r:id="rId5"/>
    <p:sldId id="523" r:id="rId6"/>
    <p:sldId id="522" r:id="rId7"/>
    <p:sldId id="524" r:id="rId8"/>
    <p:sldId id="525" r:id="rId9"/>
    <p:sldId id="527" r:id="rId10"/>
    <p:sldId id="528" r:id="rId11"/>
    <p:sldId id="526" r:id="rId12"/>
    <p:sldId id="529" r:id="rId13"/>
    <p:sldId id="530" r:id="rId14"/>
    <p:sldId id="531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29F"/>
    <a:srgbClr val="A71B86"/>
    <a:srgbClr val="404040"/>
    <a:srgbClr val="FF0E5C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97" autoAdjust="0"/>
    <p:restoredTop sz="95874" autoAdjust="0"/>
  </p:normalViewPr>
  <p:slideViewPr>
    <p:cSldViewPr snapToGrid="0">
      <p:cViewPr varScale="1">
        <p:scale>
          <a:sx n="95" d="100"/>
          <a:sy n="95" d="100"/>
        </p:scale>
        <p:origin x="1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jpg"/><Relationship Id="rId7" Type="http://schemas.openxmlformats.org/officeDocument/2006/relationships/image" Target="../media/image2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.jpg"/><Relationship Id="rId7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3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5.jpg"/><Relationship Id="rId7" Type="http://schemas.openxmlformats.org/officeDocument/2006/relationships/image" Target="../media/image3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jpg"/><Relationship Id="rId7" Type="http://schemas.openxmlformats.org/officeDocument/2006/relationships/image" Target="../media/image36.sv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34.gif"/><Relationship Id="rId9" Type="http://schemas.openxmlformats.org/officeDocument/2006/relationships/image" Target="../media/image3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g"/><Relationship Id="rId7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jpg"/><Relationship Id="rId7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jpg"/><Relationship Id="rId7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18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876890" cy="45719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0523" y="1585207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Oregon Atlantic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Different groups are different branches of the same company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Group 1 is okay with employees working overtime to ensure that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they achieve their profit</a:t>
            </a: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Group 2 cares most about profit and fulfilling demand and least about the utilization of labor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Group 3 cares most about fulfilling the demands of their customers and least about reaching the desired 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Group 4 cares most about making sure their employees reach the desired regular production capacity and the ideal overtime scenario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Oregon Atlantic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Division of priorities</a:t>
            </a: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8EC4AF-4537-47FD-A391-8E397905B493}"/>
              </a:ext>
            </a:extLst>
          </p:cNvPr>
          <p:cNvCxnSpPr>
            <a:cxnSpLocks/>
          </p:cNvCxnSpPr>
          <p:nvPr/>
        </p:nvCxnSpPr>
        <p:spPr>
          <a:xfrm>
            <a:off x="5238206" y="2447247"/>
            <a:ext cx="0" cy="4188684"/>
          </a:xfrm>
          <a:prstGeom prst="line">
            <a:avLst/>
          </a:prstGeom>
          <a:ln w="381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52847A5-DAD4-4577-B02C-5764CD244A13}"/>
              </a:ext>
            </a:extLst>
          </p:cNvPr>
          <p:cNvCxnSpPr>
            <a:cxnSpLocks/>
          </p:cNvCxnSpPr>
          <p:nvPr/>
        </p:nvCxnSpPr>
        <p:spPr>
          <a:xfrm>
            <a:off x="988090" y="4541398"/>
            <a:ext cx="8303458" cy="0"/>
          </a:xfrm>
          <a:prstGeom prst="line">
            <a:avLst/>
          </a:prstGeom>
          <a:ln w="381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6F4D6A4-8E78-4ADF-A872-4BC2A6554AF8}"/>
                  </a:ext>
                </a:extLst>
              </p:cNvPr>
              <p:cNvSpPr txBox="1"/>
              <p:nvPr/>
            </p:nvSpPr>
            <p:spPr>
              <a:xfrm>
                <a:off x="6072120" y="3009645"/>
                <a:ext cx="54206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Priority 1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US" b="0" dirty="0"/>
              </a:p>
              <a:p>
                <a:r>
                  <a:rPr lang="en-US" dirty="0"/>
                  <a:t>Priority 2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Priority 3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+5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Priority 4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6F4D6A4-8E78-4ADF-A872-4BC2A6554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120" y="3009645"/>
                <a:ext cx="5420639" cy="1200329"/>
              </a:xfrm>
              <a:prstGeom prst="rect">
                <a:avLst/>
              </a:prstGeom>
              <a:blipFill>
                <a:blip r:embed="rId6"/>
                <a:stretch>
                  <a:fillRect l="-900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D7D825C8-84E9-403B-9731-B53C5DEF10B5}"/>
              </a:ext>
            </a:extLst>
          </p:cNvPr>
          <p:cNvSpPr txBox="1"/>
          <p:nvPr/>
        </p:nvSpPr>
        <p:spPr>
          <a:xfrm>
            <a:off x="5947294" y="2553655"/>
            <a:ext cx="2976717" cy="52322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04040"/>
                </a:solidFill>
              </a:rPr>
              <a:t>Group I</a:t>
            </a:r>
            <a:endParaRPr lang="en-US" sz="2800" dirty="0">
              <a:solidFill>
                <a:srgbClr val="A71B86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E9B624-C9AD-47B1-81B1-514C3C782371}"/>
              </a:ext>
            </a:extLst>
          </p:cNvPr>
          <p:cNvSpPr txBox="1"/>
          <p:nvPr/>
        </p:nvSpPr>
        <p:spPr>
          <a:xfrm>
            <a:off x="5947294" y="4729851"/>
            <a:ext cx="2976717" cy="52322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04040"/>
                </a:solidFill>
              </a:rPr>
              <a:t>Group II</a:t>
            </a:r>
            <a:endParaRPr lang="en-US" sz="2800" dirty="0">
              <a:solidFill>
                <a:srgbClr val="A71B86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6A4420-7BD9-49E3-B6F9-4FD392C89F31}"/>
              </a:ext>
            </a:extLst>
          </p:cNvPr>
          <p:cNvSpPr txBox="1"/>
          <p:nvPr/>
        </p:nvSpPr>
        <p:spPr>
          <a:xfrm>
            <a:off x="1553082" y="2569624"/>
            <a:ext cx="2976717" cy="52322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04040"/>
                </a:solidFill>
              </a:rPr>
              <a:t>Group IV</a:t>
            </a:r>
            <a:endParaRPr lang="en-US" sz="2800" dirty="0">
              <a:solidFill>
                <a:srgbClr val="A71B86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4F9762-CDC3-401E-ACEA-F6F65335297A}"/>
              </a:ext>
            </a:extLst>
          </p:cNvPr>
          <p:cNvSpPr txBox="1"/>
          <p:nvPr/>
        </p:nvSpPr>
        <p:spPr>
          <a:xfrm>
            <a:off x="1553082" y="4729851"/>
            <a:ext cx="2976717" cy="52322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04040"/>
                </a:solidFill>
              </a:rPr>
              <a:t>Group III</a:t>
            </a:r>
            <a:endParaRPr lang="en-US" sz="2800" dirty="0">
              <a:solidFill>
                <a:srgbClr val="A71B8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FE7CA2-A90A-4CB0-8985-4536D05C6253}"/>
                  </a:ext>
                </a:extLst>
              </p:cNvPr>
              <p:cNvSpPr txBox="1"/>
              <p:nvPr/>
            </p:nvSpPr>
            <p:spPr>
              <a:xfrm>
                <a:off x="6091900" y="5130782"/>
                <a:ext cx="54206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Priority 1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Priority 2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+5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Priority 3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b="0" dirty="0"/>
              </a:p>
              <a:p>
                <a:r>
                  <a:rPr lang="en-US" dirty="0"/>
                  <a:t>Priority 4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FE7CA2-A90A-4CB0-8985-4536D05C6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900" y="5130782"/>
                <a:ext cx="5420639" cy="1200329"/>
              </a:xfrm>
              <a:prstGeom prst="rect">
                <a:avLst/>
              </a:prstGeom>
              <a:blipFill>
                <a:blip r:embed="rId7"/>
                <a:stretch>
                  <a:fillRect l="-899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E637299-3196-4D9C-B32A-F320DDE976EC}"/>
                  </a:ext>
                </a:extLst>
              </p:cNvPr>
              <p:cNvSpPr txBox="1"/>
              <p:nvPr/>
            </p:nvSpPr>
            <p:spPr>
              <a:xfrm>
                <a:off x="1641490" y="5125150"/>
                <a:ext cx="54206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Priority 1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+5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Priority 2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b="0" dirty="0"/>
              </a:p>
              <a:p>
                <a:r>
                  <a:rPr lang="en-US" dirty="0"/>
                  <a:t>Priority 3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Priority 4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E637299-3196-4D9C-B32A-F320DDE97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490" y="5125150"/>
                <a:ext cx="5420639" cy="1200329"/>
              </a:xfrm>
              <a:prstGeom prst="rect">
                <a:avLst/>
              </a:prstGeom>
              <a:blipFill>
                <a:blip r:embed="rId8"/>
                <a:stretch>
                  <a:fillRect l="-900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27C7FD-FC56-48D6-AC0D-812D97D1FE5D}"/>
                  </a:ext>
                </a:extLst>
              </p:cNvPr>
              <p:cNvSpPr txBox="1"/>
              <p:nvPr/>
            </p:nvSpPr>
            <p:spPr>
              <a:xfrm>
                <a:off x="1641490" y="3009202"/>
                <a:ext cx="54206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Priority 1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b="0" dirty="0"/>
              </a:p>
              <a:p>
                <a:r>
                  <a:rPr lang="en-US" b="0" dirty="0"/>
                  <a:t>Priority 2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US" b="0" dirty="0"/>
              </a:p>
              <a:p>
                <a:r>
                  <a:rPr lang="en-US" dirty="0"/>
                  <a:t>Priority 3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Priority 4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+5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27C7FD-FC56-48D6-AC0D-812D97D1F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490" y="3009202"/>
                <a:ext cx="5420639" cy="1200329"/>
              </a:xfrm>
              <a:prstGeom prst="rect">
                <a:avLst/>
              </a:prstGeom>
              <a:blipFill>
                <a:blip r:embed="rId9"/>
                <a:stretch>
                  <a:fillRect l="-900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019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2465443-FD6E-468C-A290-009AD9F82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990" y="3285887"/>
            <a:ext cx="2509678" cy="235515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Goal Programming in Excel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1806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Instructions for solving goal programming problem in Excel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Top priority objective has been optimized (see tab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Priority 1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Almost all groups have different initial solutions ( Group I and IV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identical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Copy sheet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Priority 1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and rename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Priority 2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(right click on tab)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EF751F-8A78-42B9-B0B1-20150ED097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9082" y="3285887"/>
            <a:ext cx="2091970" cy="235515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364346-2DF3-44C2-8FAF-D698F1480A78}"/>
              </a:ext>
            </a:extLst>
          </p:cNvPr>
          <p:cNvSpPr/>
          <p:nvPr/>
        </p:nvSpPr>
        <p:spPr>
          <a:xfrm>
            <a:off x="2581549" y="4054288"/>
            <a:ext cx="645459" cy="194983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301722-F940-4EF2-816F-E770FBAE4797}"/>
              </a:ext>
            </a:extLst>
          </p:cNvPr>
          <p:cNvSpPr/>
          <p:nvPr/>
        </p:nvSpPr>
        <p:spPr>
          <a:xfrm>
            <a:off x="4415990" y="5111575"/>
            <a:ext cx="778105" cy="211783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D01CDF-9A61-4B5B-9698-35FAA07A6C8E}"/>
              </a:ext>
            </a:extLst>
          </p:cNvPr>
          <p:cNvSpPr/>
          <p:nvPr/>
        </p:nvSpPr>
        <p:spPr>
          <a:xfrm>
            <a:off x="4415990" y="4218072"/>
            <a:ext cx="2484688" cy="360652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2CD82D-2640-4A9D-AA2E-24EBBC6290D5}"/>
              </a:ext>
            </a:extLst>
          </p:cNvPr>
          <p:cNvCxnSpPr>
            <a:cxnSpLocks/>
          </p:cNvCxnSpPr>
          <p:nvPr/>
        </p:nvCxnSpPr>
        <p:spPr>
          <a:xfrm>
            <a:off x="3892923" y="4417358"/>
            <a:ext cx="389965" cy="0"/>
          </a:xfrm>
          <a:prstGeom prst="straightConnector1">
            <a:avLst/>
          </a:prstGeom>
          <a:ln w="7620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75A4C1-2717-42AC-93C2-74138805E026}"/>
              </a:ext>
            </a:extLst>
          </p:cNvPr>
          <p:cNvCxnSpPr>
            <a:cxnSpLocks/>
          </p:cNvCxnSpPr>
          <p:nvPr/>
        </p:nvCxnSpPr>
        <p:spPr>
          <a:xfrm>
            <a:off x="7084358" y="4417358"/>
            <a:ext cx="389965" cy="0"/>
          </a:xfrm>
          <a:prstGeom prst="straightConnector1">
            <a:avLst/>
          </a:prstGeom>
          <a:ln w="7620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F00BB06-0DFC-40F6-B876-F200883351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1021" y="4151288"/>
            <a:ext cx="2046430" cy="50812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7665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Goal Programming in Excel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18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Instructions for solving goal programming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Create new constraint in tab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Priority 2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based on previous results for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Priority 1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B5BFEC-9158-467D-821D-49634E0A9D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1101" y="2707951"/>
            <a:ext cx="1884899" cy="276632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049FF45E-2752-459C-835E-F8C35F41F114}"/>
              </a:ext>
            </a:extLst>
          </p:cNvPr>
          <p:cNvSpPr/>
          <p:nvPr/>
        </p:nvSpPr>
        <p:spPr>
          <a:xfrm>
            <a:off x="4374777" y="3703025"/>
            <a:ext cx="786940" cy="207345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FBFAA5-B284-489D-957B-CDCC7290F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5139" y="5710917"/>
            <a:ext cx="8407076" cy="973106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20E91C5-AE37-4D7B-93B1-5B3B5CA75115}"/>
              </a:ext>
            </a:extLst>
          </p:cNvPr>
          <p:cNvCxnSpPr>
            <a:cxnSpLocks/>
          </p:cNvCxnSpPr>
          <p:nvPr/>
        </p:nvCxnSpPr>
        <p:spPr>
          <a:xfrm flipH="1">
            <a:off x="1882588" y="3812240"/>
            <a:ext cx="2492189" cy="2783542"/>
          </a:xfrm>
          <a:prstGeom prst="straightConnector1">
            <a:avLst/>
          </a:prstGeom>
          <a:ln w="7620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B6C4A4D-155D-41C1-A401-051B842AE9C2}"/>
              </a:ext>
            </a:extLst>
          </p:cNvPr>
          <p:cNvCxnSpPr>
            <a:cxnSpLocks/>
          </p:cNvCxnSpPr>
          <p:nvPr/>
        </p:nvCxnSpPr>
        <p:spPr>
          <a:xfrm>
            <a:off x="8207959" y="5474278"/>
            <a:ext cx="0" cy="1075990"/>
          </a:xfrm>
          <a:prstGeom prst="straightConnector1">
            <a:avLst/>
          </a:prstGeom>
          <a:ln w="7620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0249A51-31CC-4C0A-BB7B-426BDD2D453F}"/>
              </a:ext>
            </a:extLst>
          </p:cNvPr>
          <p:cNvSpPr txBox="1"/>
          <p:nvPr/>
        </p:nvSpPr>
        <p:spPr>
          <a:xfrm>
            <a:off x="6190992" y="5108896"/>
            <a:ext cx="2547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Formula with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MMULT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9404212-899B-4E6A-9B6E-ABF76420DF93}"/>
              </a:ext>
            </a:extLst>
          </p:cNvPr>
          <p:cNvCxnSpPr>
            <a:cxnSpLocks/>
          </p:cNvCxnSpPr>
          <p:nvPr/>
        </p:nvCxnSpPr>
        <p:spPr>
          <a:xfrm>
            <a:off x="9291548" y="4948527"/>
            <a:ext cx="26524" cy="1601741"/>
          </a:xfrm>
          <a:prstGeom prst="straightConnector1">
            <a:avLst/>
          </a:prstGeom>
          <a:ln w="7620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EF6AC9D-A1B3-41AA-9501-A7F4002F3E47}"/>
              </a:ext>
            </a:extLst>
          </p:cNvPr>
          <p:cNvSpPr txBox="1"/>
          <p:nvPr/>
        </p:nvSpPr>
        <p:spPr>
          <a:xfrm>
            <a:off x="7092009" y="4177308"/>
            <a:ext cx="3495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Set value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equal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to </a:t>
            </a:r>
          </a:p>
          <a:p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previous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minimization</a:t>
            </a:r>
          </a:p>
        </p:txBody>
      </p:sp>
    </p:spTree>
    <p:extLst>
      <p:ext uri="{BB962C8B-B14F-4D97-AF65-F5344CB8AC3E}">
        <p14:creationId xmlns:p14="http://schemas.microsoft.com/office/powerpoint/2010/main" val="2820822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Oregon Atlantic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Recall your group’s objectives in order of priority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want to fill in the following table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67E2BE45-7D21-45C4-874D-5F3867A8F4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2812854"/>
                  </p:ext>
                </p:extLst>
              </p:nvPr>
            </p:nvGraphicFramePr>
            <p:xfrm>
              <a:off x="373688" y="5431306"/>
              <a:ext cx="9418316" cy="13729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0732">
                      <a:extLst>
                        <a:ext uri="{9D8B030D-6E8A-4147-A177-3AD203B41FA5}">
                          <a16:colId xmlns:a16="http://schemas.microsoft.com/office/drawing/2014/main" val="1452251434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3106794080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2797879177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4050909696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220200415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3672203143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2726284748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343880435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579472274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878140459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1079085210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2027843018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4190398436"/>
                        </a:ext>
                      </a:extLst>
                    </a:gridCol>
                  </a:tblGrid>
                  <a:tr h="257074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Decision Variables </a:t>
                          </a: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7773904"/>
                      </a:ext>
                    </a:extLst>
                  </a:tr>
                  <a:tr h="255771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Group I</a:t>
                          </a: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5274659"/>
                      </a:ext>
                    </a:extLst>
                  </a:tr>
                  <a:tr h="255771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Group II</a:t>
                          </a: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1078012"/>
                      </a:ext>
                    </a:extLst>
                  </a:tr>
                  <a:tr h="2557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Group III</a:t>
                          </a: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6741044"/>
                      </a:ext>
                    </a:extLst>
                  </a:tr>
                  <a:tr h="2557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Group IV</a:t>
                          </a: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09589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67E2BE45-7D21-45C4-874D-5F3867A8F4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2812854"/>
                  </p:ext>
                </p:extLst>
              </p:nvPr>
            </p:nvGraphicFramePr>
            <p:xfrm>
              <a:off x="373688" y="5431306"/>
              <a:ext cx="9418316" cy="13729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0732">
                      <a:extLst>
                        <a:ext uri="{9D8B030D-6E8A-4147-A177-3AD203B41FA5}">
                          <a16:colId xmlns:a16="http://schemas.microsoft.com/office/drawing/2014/main" val="1452251434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3106794080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2797879177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4050909696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220200415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3672203143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2726284748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343880435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579472274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878140459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1079085210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2027843018"/>
                        </a:ext>
                      </a:extLst>
                    </a:gridCol>
                    <a:gridCol w="670632">
                      <a:extLst>
                        <a:ext uri="{9D8B030D-6E8A-4147-A177-3AD203B41FA5}">
                          <a16:colId xmlns:a16="http://schemas.microsoft.com/office/drawing/2014/main" val="4190398436"/>
                        </a:ext>
                      </a:extLst>
                    </a:gridCol>
                  </a:tblGrid>
                  <a:tr h="275717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Decision Variables </a:t>
                          </a: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5455" t="-2174" r="-1104545" b="-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5455" t="-2174" r="-1004545" b="-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5455" t="-2174" r="-904545" b="-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05455" t="-2174" r="-804545" b="-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605455" t="-2174" r="-704545" b="-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699099" t="-2174" r="-598198" b="-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806364" t="-2174" r="-503636" b="-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06364" t="-2174" r="-403636" b="-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6364" t="-2174" r="-303636" b="-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106364" t="-2174" r="-203636" b="-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206364" t="-2174" r="-103636" b="-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306364" t="-2174" r="-3636" b="-4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777390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Group I</a:t>
                          </a: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527465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Group II</a:t>
                          </a: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10780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Group III</a:t>
                          </a: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674104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Group IV</a:t>
                          </a:r>
                        </a:p>
                      </a:txBody>
                      <a:tcPr>
                        <a:solidFill>
                          <a:srgbClr val="A71B8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11B29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095895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5415994-4CAF-4877-A421-17C15E946B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5058" y="2415515"/>
            <a:ext cx="5235575" cy="2584118"/>
          </a:xfrm>
          <a:prstGeom prst="rect">
            <a:avLst/>
          </a:prstGeom>
          <a:ln w="38100">
            <a:solidFill>
              <a:srgbClr val="11B29F"/>
            </a:solidFill>
          </a:ln>
        </p:spPr>
      </p:pic>
    </p:spTree>
    <p:extLst>
      <p:ext uri="{BB962C8B-B14F-4D97-AF65-F5344CB8AC3E}">
        <p14:creationId xmlns:p14="http://schemas.microsoft.com/office/powerpoint/2010/main" val="224289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Oregon Atlantic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Oregon Atlantic Company produces two paper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Newsprint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Wrapping 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Labor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Need 5 minutes per yard of newsprint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Need 8 minutes  per yard of wrapping paper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Company has 4,800 minutes per week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Make $0.20 for a yard of newsprint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Make $0.25 for a yard of wrapping paper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Demand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500 yards of newsprint per week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400 yards of wrapping paper per week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7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Oregon Atlantic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List of weekly goals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Limit overtime to 480 minutes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Achieve profit of $300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Fulfill the demand for the products in order of magnitude of their profits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Avoid underutilization of production capacity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Can the Oregon Atlantic Company achieve all their weekly goals?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Primary decision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𝑦𝑎𝑟𝑑𝑠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𝑛𝑒𝑤𝑠𝑝𝑟𝑖𝑛𝑡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𝑦𝑎𝑟𝑑𝑠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𝑤𝑟𝑎𝑝𝑝𝑖𝑛𝑔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𝑝𝑎𝑝𝑒𝑟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3477875"/>
              </a:xfrm>
              <a:prstGeom prst="rect">
                <a:avLst/>
              </a:prstGeom>
              <a:blipFill>
                <a:blip r:embed="rId4"/>
                <a:stretch>
                  <a:fillRect l="-619" t="-876" b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5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Oregon Atlantic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 1: Limit overtime to 480 minutes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Amount of labor needed in minutes to produce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yards of newsprint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yards of wrapping paper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Company has 4,800 minutes, but they are okay with 480 extra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Written as a linear program</a:t>
                </a: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3170099"/>
              </a:xfrm>
              <a:prstGeom prst="rect">
                <a:avLst/>
              </a:prstGeom>
              <a:blipFill>
                <a:blip r:embed="rId4"/>
                <a:stretch>
                  <a:fillRect l="-619" t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35826C-0B1A-46EE-B10D-66DBAD69A37B}"/>
                  </a:ext>
                </a:extLst>
              </p:cNvPr>
              <p:cNvSpPr txBox="1"/>
              <p:nvPr/>
            </p:nvSpPr>
            <p:spPr>
              <a:xfrm>
                <a:off x="213504" y="3077980"/>
                <a:ext cx="35792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35826C-0B1A-46EE-B10D-66DBAD69A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04" y="3077980"/>
                <a:ext cx="3579223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70E110-97EF-46EB-B28E-1E7F13DA676D}"/>
                  </a:ext>
                </a:extLst>
              </p:cNvPr>
              <p:cNvSpPr txBox="1"/>
              <p:nvPr/>
            </p:nvSpPr>
            <p:spPr>
              <a:xfrm>
                <a:off x="1416078" y="3993223"/>
                <a:ext cx="35792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≤4800+480=5280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70E110-97EF-46EB-B28E-1E7F13DA6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078" y="3993223"/>
                <a:ext cx="3579223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73AD68-8481-4DC9-A2C3-00B8E7EB33EF}"/>
                  </a:ext>
                </a:extLst>
              </p:cNvPr>
              <p:cNvSpPr txBox="1"/>
              <p:nvPr/>
            </p:nvSpPr>
            <p:spPr>
              <a:xfrm>
                <a:off x="1586167" y="4908466"/>
                <a:ext cx="54206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Minimize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Subject to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=5280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73AD68-8481-4DC9-A2C3-00B8E7EB3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167" y="4908466"/>
                <a:ext cx="5420639" cy="923330"/>
              </a:xfrm>
              <a:prstGeom prst="rect">
                <a:avLst/>
              </a:prstGeom>
              <a:blipFill>
                <a:blip r:embed="rId9"/>
                <a:stretch>
                  <a:fillRect l="-900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86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Oregon Atlantic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 2: Achieve profit of $300 each week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Profit from producing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yards of newsprint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yards of wrapping paper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would like to maintain weekly profit above $300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Written as a linear program</a:t>
                </a: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2862322"/>
              </a:xfrm>
              <a:prstGeom prst="rect">
                <a:avLst/>
              </a:prstGeom>
              <a:blipFill>
                <a:blip r:embed="rId4"/>
                <a:stretch>
                  <a:fillRect l="-619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35826C-0B1A-46EE-B10D-66DBAD69A37B}"/>
                  </a:ext>
                </a:extLst>
              </p:cNvPr>
              <p:cNvSpPr txBox="1"/>
              <p:nvPr/>
            </p:nvSpPr>
            <p:spPr>
              <a:xfrm>
                <a:off x="519893" y="2728654"/>
                <a:ext cx="35792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+0.25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35826C-0B1A-46EE-B10D-66DBAD69A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93" y="2728654"/>
                <a:ext cx="3579223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70E110-97EF-46EB-B28E-1E7F13DA676D}"/>
                  </a:ext>
                </a:extLst>
              </p:cNvPr>
              <p:cNvSpPr txBox="1"/>
              <p:nvPr/>
            </p:nvSpPr>
            <p:spPr>
              <a:xfrm>
                <a:off x="854375" y="3681319"/>
                <a:ext cx="35792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+0.25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≥300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70E110-97EF-46EB-B28E-1E7F13DA6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75" y="3681319"/>
                <a:ext cx="3579223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73AD68-8481-4DC9-A2C3-00B8E7EB33EF}"/>
                  </a:ext>
                </a:extLst>
              </p:cNvPr>
              <p:cNvSpPr txBox="1"/>
              <p:nvPr/>
            </p:nvSpPr>
            <p:spPr>
              <a:xfrm>
                <a:off x="1557463" y="4545150"/>
                <a:ext cx="54206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Minimize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Subject to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0.2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+0.25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300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73AD68-8481-4DC9-A2C3-00B8E7EB3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463" y="4545150"/>
                <a:ext cx="5420639" cy="1200329"/>
              </a:xfrm>
              <a:prstGeom prst="rect">
                <a:avLst/>
              </a:prstGeom>
              <a:blipFill>
                <a:blip r:embed="rId9"/>
                <a:stretch>
                  <a:fillRect l="-899" t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977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Oregon Atlantic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Goal 3: Fulfill the demand for newsprint and wrapping paper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Based on weekly demands, we want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want to prioritize fulfilling demands according to their 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Written as a linear program</a:t>
            </a: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35826C-0B1A-46EE-B10D-66DBAD69A37B}"/>
                  </a:ext>
                </a:extLst>
              </p:cNvPr>
              <p:cNvSpPr txBox="1"/>
              <p:nvPr/>
            </p:nvSpPr>
            <p:spPr>
              <a:xfrm>
                <a:off x="321739" y="2707013"/>
                <a:ext cx="357922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≥500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35826C-0B1A-46EE-B10D-66DBAD69A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39" y="2707013"/>
                <a:ext cx="3579223" cy="1200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70E110-97EF-46EB-B28E-1E7F13DA676D}"/>
                  </a:ext>
                </a:extLst>
              </p:cNvPr>
              <p:cNvSpPr txBox="1"/>
              <p:nvPr/>
            </p:nvSpPr>
            <p:spPr>
              <a:xfrm>
                <a:off x="102878" y="3999273"/>
                <a:ext cx="7488721" cy="667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𝑛𝑒𝑤𝑠𝑝𝑟𝑖𝑛𝑡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𝑤𝑟𝑎𝑝𝑝𝑖𝑛𝑔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𝑝𝑎𝑝𝑒𝑟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70E110-97EF-46EB-B28E-1E7F13DA6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8" y="3999273"/>
                <a:ext cx="7488721" cy="6674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73AD68-8481-4DC9-A2C3-00B8E7EB33EF}"/>
                  </a:ext>
                </a:extLst>
              </p:cNvPr>
              <p:cNvSpPr txBox="1"/>
              <p:nvPr/>
            </p:nvSpPr>
            <p:spPr>
              <a:xfrm>
                <a:off x="1586167" y="5160556"/>
                <a:ext cx="54206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Minimize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Subject to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73AD68-8481-4DC9-A2C3-00B8E7EB3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167" y="5160556"/>
                <a:ext cx="5420639" cy="1200329"/>
              </a:xfrm>
              <a:prstGeom prst="rect">
                <a:avLst/>
              </a:prstGeom>
              <a:blipFill>
                <a:blip r:embed="rId8"/>
                <a:stretch>
                  <a:fillRect l="-900" t="-3061" b="-1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6931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Oregon Atlantic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Goal 4: Avoid the underutilization of production capacity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Remember that company has 4,800 minutes of normal production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would like to use all this production  </a:t>
            </a: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Written as a linear program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Class activity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Split up class into 4 groups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Give each group different ordering of goals according to priority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Each group solves goal programming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Compare and discuss the results from the 4 groups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35826C-0B1A-46EE-B10D-66DBAD69A37B}"/>
                  </a:ext>
                </a:extLst>
              </p:cNvPr>
              <p:cNvSpPr txBox="1"/>
              <p:nvPr/>
            </p:nvSpPr>
            <p:spPr>
              <a:xfrm>
                <a:off x="683364" y="2989350"/>
                <a:ext cx="35792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≥4800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35826C-0B1A-46EE-B10D-66DBAD69A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64" y="2989350"/>
                <a:ext cx="3579223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D9BD520-3014-4AB6-A222-E9B090C33122}"/>
                  </a:ext>
                </a:extLst>
              </p:cNvPr>
              <p:cNvSpPr txBox="1"/>
              <p:nvPr/>
            </p:nvSpPr>
            <p:spPr>
              <a:xfrm>
                <a:off x="1552267" y="3948296"/>
                <a:ext cx="5420639" cy="95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Minimize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Subject to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=4800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D9BD520-3014-4AB6-A222-E9B090C33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267" y="3948296"/>
                <a:ext cx="5420639" cy="957185"/>
              </a:xfrm>
              <a:prstGeom prst="rect">
                <a:avLst/>
              </a:prstGeom>
              <a:blipFill>
                <a:blip r:embed="rId7"/>
                <a:stretch>
                  <a:fillRect l="-1012" t="-3822" b="-6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651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Oregon Atlantic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Division of class</a:t>
            </a: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8EC4AF-4537-47FD-A391-8E397905B493}"/>
              </a:ext>
            </a:extLst>
          </p:cNvPr>
          <p:cNvCxnSpPr>
            <a:cxnSpLocks/>
          </p:cNvCxnSpPr>
          <p:nvPr/>
        </p:nvCxnSpPr>
        <p:spPr>
          <a:xfrm>
            <a:off x="5238206" y="2447247"/>
            <a:ext cx="0" cy="4188684"/>
          </a:xfrm>
          <a:prstGeom prst="line">
            <a:avLst/>
          </a:prstGeom>
          <a:ln w="381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52847A5-DAD4-4577-B02C-5764CD244A13}"/>
              </a:ext>
            </a:extLst>
          </p:cNvPr>
          <p:cNvCxnSpPr>
            <a:cxnSpLocks/>
          </p:cNvCxnSpPr>
          <p:nvPr/>
        </p:nvCxnSpPr>
        <p:spPr>
          <a:xfrm>
            <a:off x="988090" y="4420366"/>
            <a:ext cx="8303458" cy="0"/>
          </a:xfrm>
          <a:prstGeom prst="line">
            <a:avLst/>
          </a:prstGeom>
          <a:ln w="381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C82EC69-CA41-4FAD-883C-C3E08731CBA9}"/>
              </a:ext>
            </a:extLst>
          </p:cNvPr>
          <p:cNvSpPr txBox="1"/>
          <p:nvPr/>
        </p:nvSpPr>
        <p:spPr>
          <a:xfrm>
            <a:off x="1184865" y="3193881"/>
            <a:ext cx="3740663" cy="954107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04040"/>
                </a:solidFill>
              </a:rPr>
              <a:t>Group IV: Last Initial U-Z</a:t>
            </a:r>
          </a:p>
          <a:p>
            <a:pPr algn="ctr"/>
            <a:r>
              <a:rPr lang="en-US" sz="2800" dirty="0">
                <a:solidFill>
                  <a:srgbClr val="404040"/>
                </a:solidFill>
              </a:rPr>
              <a:t>Download </a:t>
            </a:r>
            <a:r>
              <a:rPr lang="en-US" sz="2800" dirty="0">
                <a:solidFill>
                  <a:srgbClr val="A71B86"/>
                </a:solidFill>
              </a:rPr>
              <a:t>Sheet 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0CC20A-F0ED-4F0E-BDE7-83AE7A754AC1}"/>
              </a:ext>
            </a:extLst>
          </p:cNvPr>
          <p:cNvSpPr txBox="1"/>
          <p:nvPr/>
        </p:nvSpPr>
        <p:spPr>
          <a:xfrm>
            <a:off x="5663938" y="3193881"/>
            <a:ext cx="3538218" cy="954107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04040"/>
                </a:solidFill>
              </a:rPr>
              <a:t>Group I: Last Initial A-G</a:t>
            </a:r>
          </a:p>
          <a:p>
            <a:pPr algn="ctr"/>
            <a:r>
              <a:rPr lang="en-US" sz="2800" dirty="0">
                <a:solidFill>
                  <a:srgbClr val="404040"/>
                </a:solidFill>
              </a:rPr>
              <a:t>Download </a:t>
            </a:r>
            <a:r>
              <a:rPr lang="en-US" sz="2800" dirty="0">
                <a:solidFill>
                  <a:srgbClr val="A71B86"/>
                </a:solidFill>
              </a:rPr>
              <a:t>Sheet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9861DB-A5CA-4FF4-B3C7-A7996E7AC1E2}"/>
              </a:ext>
            </a:extLst>
          </p:cNvPr>
          <p:cNvSpPr txBox="1"/>
          <p:nvPr/>
        </p:nvSpPr>
        <p:spPr>
          <a:xfrm>
            <a:off x="1116235" y="4659414"/>
            <a:ext cx="3885437" cy="954107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04040"/>
                </a:solidFill>
              </a:rPr>
              <a:t>Group III: Last Initial O-T</a:t>
            </a:r>
          </a:p>
          <a:p>
            <a:pPr algn="ctr"/>
            <a:r>
              <a:rPr lang="en-US" sz="2800" dirty="0">
                <a:solidFill>
                  <a:srgbClr val="404040"/>
                </a:solidFill>
              </a:rPr>
              <a:t>Download </a:t>
            </a:r>
            <a:r>
              <a:rPr lang="en-US" sz="2800" dirty="0">
                <a:solidFill>
                  <a:srgbClr val="A71B86"/>
                </a:solidFill>
              </a:rPr>
              <a:t>Sheet 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36EAD5-07A2-4585-A831-9BE37C9FA654}"/>
              </a:ext>
            </a:extLst>
          </p:cNvPr>
          <p:cNvSpPr txBox="1"/>
          <p:nvPr/>
        </p:nvSpPr>
        <p:spPr>
          <a:xfrm>
            <a:off x="5587486" y="4659414"/>
            <a:ext cx="3720320" cy="954107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04040"/>
                </a:solidFill>
              </a:rPr>
              <a:t>Group II: Last Initial H-N</a:t>
            </a:r>
          </a:p>
          <a:p>
            <a:pPr algn="ctr"/>
            <a:r>
              <a:rPr lang="en-US" sz="2800" dirty="0">
                <a:solidFill>
                  <a:srgbClr val="404040"/>
                </a:solidFill>
              </a:rPr>
              <a:t>Download </a:t>
            </a:r>
            <a:r>
              <a:rPr lang="en-US" sz="2800" dirty="0">
                <a:solidFill>
                  <a:srgbClr val="A71B86"/>
                </a:solidFill>
              </a:rPr>
              <a:t>Sheet 2</a:t>
            </a:r>
          </a:p>
        </p:txBody>
      </p:sp>
    </p:spTree>
    <p:extLst>
      <p:ext uri="{BB962C8B-B14F-4D97-AF65-F5344CB8AC3E}">
        <p14:creationId xmlns:p14="http://schemas.microsoft.com/office/powerpoint/2010/main" val="646126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Oregon Atlantic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Same set of constraints for all groups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Recall the objectives for minimization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Limit Overtime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Achieve Profit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+5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Fulfill Demand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Avoid Underutilization of Labor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4093428"/>
              </a:xfrm>
              <a:prstGeom prst="rect">
                <a:avLst/>
              </a:prstGeom>
              <a:blipFill>
                <a:blip r:embed="rId4"/>
                <a:stretch>
                  <a:fillRect l="-619" t="-744" b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35826C-0B1A-46EE-B10D-66DBAD69A37B}"/>
                  </a:ext>
                </a:extLst>
              </p:cNvPr>
              <p:cNvSpPr txBox="1"/>
              <p:nvPr/>
            </p:nvSpPr>
            <p:spPr>
              <a:xfrm>
                <a:off x="3413904" y="2508782"/>
                <a:ext cx="3579223" cy="2033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=5280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+0.25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=300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=500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=400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=4800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35826C-0B1A-46EE-B10D-66DBAD69A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904" y="2508782"/>
                <a:ext cx="3579223" cy="20332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689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12932</TotalTime>
  <Words>948</Words>
  <Application>Microsoft Office PowerPoint</Application>
  <PresentationFormat>Widescreen</PresentationFormat>
  <Paragraphs>208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18 </vt:lpstr>
      <vt:lpstr>Ex: Oregon Atlantic Company</vt:lpstr>
      <vt:lpstr>Ex: Oregon Atlantic Company</vt:lpstr>
      <vt:lpstr>Ex: Oregon Atlantic Company</vt:lpstr>
      <vt:lpstr>Ex: Oregon Atlantic Company</vt:lpstr>
      <vt:lpstr>Ex: Oregon Atlantic Company</vt:lpstr>
      <vt:lpstr>Ex: Oregon Atlantic Company</vt:lpstr>
      <vt:lpstr>Ex: Oregon Atlantic Company</vt:lpstr>
      <vt:lpstr>Ex: Oregon Atlantic Company</vt:lpstr>
      <vt:lpstr>Ex: Oregon Atlantic Company</vt:lpstr>
      <vt:lpstr>Ex: Oregon Atlantic Company</vt:lpstr>
      <vt:lpstr>Goal Programming in Excel</vt:lpstr>
      <vt:lpstr>Goal Programming in Excel</vt:lpstr>
      <vt:lpstr>Ex: Oregon Atlantic Company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Giacomazzo, Mario</cp:lastModifiedBy>
  <cp:revision>700</cp:revision>
  <dcterms:created xsi:type="dcterms:W3CDTF">2020-01-09T19:32:24Z</dcterms:created>
  <dcterms:modified xsi:type="dcterms:W3CDTF">2021-03-19T01:35:25Z</dcterms:modified>
</cp:coreProperties>
</file>