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5" r:id="rId3"/>
    <p:sldId id="338" r:id="rId4"/>
    <p:sldId id="339" r:id="rId5"/>
    <p:sldId id="337" r:id="rId6"/>
    <p:sldId id="340" r:id="rId7"/>
    <p:sldId id="341" r:id="rId8"/>
    <p:sldId id="342" r:id="rId9"/>
    <p:sldId id="343" r:id="rId10"/>
    <p:sldId id="335" r:id="rId11"/>
    <p:sldId id="344" r:id="rId12"/>
    <p:sldId id="346" r:id="rId13"/>
    <p:sldId id="345" r:id="rId14"/>
    <p:sldId id="347" r:id="rId15"/>
    <p:sldId id="348" r:id="rId16"/>
    <p:sldId id="349" r:id="rId17"/>
    <p:sldId id="336" r:id="rId18"/>
    <p:sldId id="351" r:id="rId19"/>
    <p:sldId id="352" r:id="rId20"/>
    <p:sldId id="353" r:id="rId21"/>
    <p:sldId id="350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44" d="100"/>
          <a:sy n="44" d="100"/>
        </p:scale>
        <p:origin x="4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79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Best Boy retail chain ships televisions from 3 of its distribution warehouses to three of its retail stores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warehouse has a fixed supply per month and fixed demand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many TVs should be shipped from each warehouse to each store to minimize the total cost of transportation?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(700 TVs) and Demand (600 TVs)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670CE1-A9E1-4435-9EA7-5345B64DF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80" y="4884647"/>
            <a:ext cx="4303615" cy="15308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52889D-852E-4633-A362-FC5266A34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055" y="4884647"/>
            <a:ext cx="4570949" cy="15308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08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 per TV for each route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6BAE16-4417-4750-8FDF-23D9EF4E5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256" y="4677660"/>
            <a:ext cx="5114925" cy="18573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217621-8E0B-4496-8F55-772F26583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959" y="2716657"/>
            <a:ext cx="2199113" cy="16734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DDAAF-B9EC-426E-BAB4-F039F1895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234" y="2713934"/>
            <a:ext cx="2092939" cy="167012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25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Visual of all routes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 &gt; demand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9552-F859-4481-B907-63B42CFCC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9209"/>
            <a:ext cx="6071524" cy="4254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19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Need to have one for each of the 9 routes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televisions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warehouse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store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    &amp;  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1963679"/>
              </a:xfrm>
              <a:prstGeom prst="rect">
                <a:avLst/>
              </a:prstGeom>
              <a:blipFill>
                <a:blip r:embed="rId4"/>
                <a:stretch>
                  <a:fillRect l="-539" t="-1553" b="-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8D2B04-D53A-4EC9-9D18-0C7C45DB4681}"/>
                  </a:ext>
                </a:extLst>
              </p:cNvPr>
              <p:cNvSpPr txBox="1"/>
              <p:nvPr/>
            </p:nvSpPr>
            <p:spPr>
              <a:xfrm>
                <a:off x="329786" y="3978661"/>
                <a:ext cx="1053928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+18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Cincinnati supply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Atlanta 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Pittsburgh 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New York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Dallas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Detroit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8D2B04-D53A-4EC9-9D18-0C7C45DB4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86" y="3978661"/>
                <a:ext cx="10539285" cy="3170099"/>
              </a:xfrm>
              <a:prstGeom prst="rect">
                <a:avLst/>
              </a:prstGeom>
              <a:blipFill>
                <a:blip r:embed="rId7"/>
                <a:stretch>
                  <a:fillRect l="-578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94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Transportation-1.xlsx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the standard linear program format and the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a more compact form of the same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Focus on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E4C20-4D9D-4206-8A53-7783D6737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252" y="3902665"/>
            <a:ext cx="6440138" cy="286090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23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creation of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50382-1B5C-4B51-B807-CAEE043EC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7246"/>
            <a:ext cx="5622008" cy="429182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250FA-E635-4A8A-A7C0-3BF7A8C55266}"/>
              </a:ext>
            </a:extLst>
          </p:cNvPr>
          <p:cNvSpPr txBox="1"/>
          <p:nvPr/>
        </p:nvSpPr>
        <p:spPr>
          <a:xfrm>
            <a:off x="3609358" y="4982824"/>
            <a:ext cx="342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  <a:latin typeface="Corbel" panose="020B0503020204020204" pitchFamily="34" charset="0"/>
              </a:rPr>
              <a:t>=SUMPRODUCT(B5:D7, B15,D17)</a:t>
            </a:r>
          </a:p>
        </p:txBody>
      </p:sp>
    </p:spTree>
    <p:extLst>
      <p:ext uri="{BB962C8B-B14F-4D97-AF65-F5344CB8AC3E}">
        <p14:creationId xmlns:p14="http://schemas.microsoft.com/office/powerpoint/2010/main" val="132168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Searching for minimum of 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=(0,0,200,0,200,0,150,50,0)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Textbook uses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equality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demand instead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greater than or equal to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554545"/>
              </a:xfrm>
              <a:prstGeom prst="rect">
                <a:avLst/>
              </a:prstGeom>
              <a:blipFill>
                <a:blip r:embed="rId4"/>
                <a:stretch>
                  <a:fillRect l="-539" t="-1193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93E0FF-0B0F-4F16-8AFF-01190B597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435285"/>
            <a:ext cx="7924800" cy="5905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2C7918-63AC-4838-826C-F7CEF9660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4543714"/>
            <a:ext cx="7249286" cy="10479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35325-1585-46AC-8447-678ED508F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5823" y="4681026"/>
            <a:ext cx="3473849" cy="178947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8E9C4F-24E3-4C45-9096-384D4EB8910B}"/>
              </a:ext>
            </a:extLst>
          </p:cNvPr>
          <p:cNvSpPr/>
          <p:nvPr/>
        </p:nvSpPr>
        <p:spPr>
          <a:xfrm>
            <a:off x="1310485" y="4936116"/>
            <a:ext cx="2485261" cy="28836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PM Computers assembles its own brand of laptops from component parts purchased overseas and domestically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Most computers sold locally to the university, individuals, and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PM has production capacity to produce 160 computers per week with an additional 50 computers with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Cost per computer is $190 during regular time and $260 during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Additionally, it costs $10 per computer per week to hold a computer in inventory for future delivery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PM wants to meet all customer orders with no shortages and quality service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Order schedule for the next 6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regular time and overtime production is needed each week to meet its orders at the minimum total production cost?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B413A5-5941-403B-8993-57EED8246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884" y="2409667"/>
            <a:ext cx="3638550" cy="25812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12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85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week, PM can produce computers either during regular time or during overtime.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week, computers not used for an order are rolled over to the next week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After the 6-week period, PM wants no inventory left 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𝑟𝑒𝑔𝑢𝑙𝑎𝑟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𝑐𝑜𝑚𝑝𝑢𝑡𝑒𝑟𝑠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𝑜𝑣𝑒𝑟𝑡𝑖𝑚𝑒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𝑐𝑜𝑚𝑝𝑢𝑡𝑒𝑟𝑠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𝑒𝑥𝑡𝑟𝑎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𝑐𝑜𝑚𝑝𝑢𝑡𝑒𝑟𝑠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𝑐𝑎𝑟𝑟𝑖𝑒𝑑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𝑖𝑛𝑣𝑒𝑛𝑡𝑜𝑟𝑦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=1,2,3,4,5,6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859711"/>
              </a:xfrm>
              <a:prstGeom prst="rect">
                <a:avLst/>
              </a:prstGeom>
              <a:blipFill>
                <a:blip r:embed="rId4"/>
                <a:stretch>
                  <a:fillRect l="-539" t="-790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Investor Kathy Allen has $70,000 to divide across multiple investments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Municipal bonds with 8.5%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Certificate of deposit with 5%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Treasury bills with 6.5%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Growth stock with 13%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should Kathy invest to maximize return?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Guidelines for diversification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 more than 20% of the total investment should be in municipal bonds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Amount invested in CDs shouldn’t exceed amount invested in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At least 30% of the investment should be in treasury bills and CDs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More invested in CDs &amp; treasury bills than in the other two by a ratio of at least 1.2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Kathy wants to invest the entire $70,000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Linear program in standard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A99A35-0580-455E-8E49-027F5BE764BC}"/>
                  </a:ext>
                </a:extLst>
              </p:cNvPr>
              <p:cNvSpPr txBox="1"/>
              <p:nvPr/>
            </p:nvSpPr>
            <p:spPr>
              <a:xfrm>
                <a:off x="1127961" y="2355303"/>
                <a:ext cx="774267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190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260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=105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endParaRPr lang="en-US" sz="1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≤160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 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:endParaRPr lang="en-US" sz="1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A99A35-0580-455E-8E49-027F5BE7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1" y="2355303"/>
                <a:ext cx="7742677" cy="5016758"/>
              </a:xfrm>
              <a:prstGeom prst="rect">
                <a:avLst/>
              </a:prstGeom>
              <a:blipFill>
                <a:blip r:embed="rId6"/>
                <a:stretch>
                  <a:fillRect l="-787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95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Multischedule-1.xlsx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the standard linear program format and the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a more compact form of the same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Standard,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see the following solution from Excel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acquire the same solution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format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C6E046-E9E5-4E1B-9582-A37B6773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68372"/>
              </p:ext>
            </p:extLst>
          </p:nvPr>
        </p:nvGraphicFramePr>
        <p:xfrm>
          <a:off x="1227437" y="3896458"/>
          <a:ext cx="81110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501474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08244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79515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51263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6266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838076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3539829"/>
                    </a:ext>
                  </a:extLst>
                </a:gridCol>
              </a:tblGrid>
              <a:tr h="349347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5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2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Overtime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Inventory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6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7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170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6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𝑚𝑢𝑛𝑖𝑐𝑖𝑝𝑎𝑙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𝑏𝑜𝑛𝑑𝑠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𝐶𝐷𝑠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𝑇𝑟𝑒𝑎𝑠𝑢𝑟𝑦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𝐵𝑖𝑙𝑙𝑠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𝐺𝑟𝑜𝑤𝑡h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≤0.2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.3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≥1.2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blipFill>
                <a:blip r:embed="rId7"/>
                <a:stretch>
                  <a:fillRect l="-787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Investment-1.xlsx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course website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=(0,0,38181,3181.18)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blipFill>
                <a:blip r:embed="rId4"/>
                <a:stretch>
                  <a:fillRect l="-53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091865" y="2521915"/>
                <a:ext cx="774267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.8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2521915"/>
                <a:ext cx="7742677" cy="2554545"/>
              </a:xfrm>
              <a:prstGeom prst="rect">
                <a:avLst/>
              </a:prstGeom>
              <a:blipFill>
                <a:blip r:embed="rId7"/>
                <a:stretch>
                  <a:fillRect l="-787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8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analysis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9ED3FB-8591-4724-A46E-B5BCA3DFC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880" y="2415613"/>
            <a:ext cx="8555124" cy="41130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0F6C01-CB81-4BA9-967D-A46FFB6487B0}"/>
              </a:ext>
            </a:extLst>
          </p:cNvPr>
          <p:cNvSpPr/>
          <p:nvPr/>
        </p:nvSpPr>
        <p:spPr>
          <a:xfrm>
            <a:off x="4267136" y="2591152"/>
            <a:ext cx="1235274" cy="174499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Created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A7432-CE28-41BA-8A82-A5E549417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207" y="2066292"/>
            <a:ext cx="6311825" cy="165375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E73A23-BF97-4A46-9EE8-9A1AFF79F05B}"/>
              </a:ext>
            </a:extLst>
          </p:cNvPr>
          <p:cNvSpPr/>
          <p:nvPr/>
        </p:nvSpPr>
        <p:spPr>
          <a:xfrm>
            <a:off x="5127277" y="2502730"/>
            <a:ext cx="864029" cy="24244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E3C1D-198E-449A-92E9-9FBBBD00E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75" y="3939490"/>
            <a:ext cx="8862329" cy="23663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7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Created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E73A23-BF97-4A46-9EE8-9A1AFF79F05B}"/>
              </a:ext>
            </a:extLst>
          </p:cNvPr>
          <p:cNvSpPr/>
          <p:nvPr/>
        </p:nvSpPr>
        <p:spPr>
          <a:xfrm>
            <a:off x="5127277" y="2502730"/>
            <a:ext cx="864029" cy="24244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AF6C6-BC70-46A4-BF7B-6A6E8B1EB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008" y="2124466"/>
            <a:ext cx="6561055" cy="224634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4D8FE-A14B-45A9-96FE-C3B6706C1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178" y="4103549"/>
            <a:ext cx="4958963" cy="26685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93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0EBF6-6D46-46AF-9EB5-99C708DE6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182" y="2382306"/>
            <a:ext cx="8543822" cy="395581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48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variables</a:t>
            </a:r>
            <a:b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</a:b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other variable was created and how is it being used?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48832-BFC2-416B-85F3-BEC57912B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681" y="2046205"/>
            <a:ext cx="6126382" cy="38707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5DEC08-A30D-43D0-8B96-D1BDDFACBDE5}"/>
              </a:ext>
            </a:extLst>
          </p:cNvPr>
          <p:cNvSpPr/>
          <p:nvPr/>
        </p:nvSpPr>
        <p:spPr>
          <a:xfrm>
            <a:off x="3950505" y="3365767"/>
            <a:ext cx="5772396" cy="45159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2EE825-FCB7-42A3-9E31-08000453141A}"/>
              </a:ext>
            </a:extLst>
          </p:cNvPr>
          <p:cNvSpPr/>
          <p:nvPr/>
        </p:nvSpPr>
        <p:spPr>
          <a:xfrm>
            <a:off x="3950505" y="4262532"/>
            <a:ext cx="4160683" cy="20421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1186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7 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Transportation</vt:lpstr>
      <vt:lpstr>Ex: Transportation</vt:lpstr>
      <vt:lpstr>Ex: Transportation</vt:lpstr>
      <vt:lpstr>Ex: Transportation</vt:lpstr>
      <vt:lpstr>Ex: Transportation</vt:lpstr>
      <vt:lpstr>Ex: Transportation</vt:lpstr>
      <vt:lpstr>Ex: Transportation</vt:lpstr>
      <vt:lpstr>Ex: Scheduling</vt:lpstr>
      <vt:lpstr>Ex: Scheduling</vt:lpstr>
      <vt:lpstr>Ex: Scheduling</vt:lpstr>
      <vt:lpstr>Ex: Scheduling</vt:lpstr>
      <vt:lpstr>Ex: Scheduling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297</cp:revision>
  <dcterms:created xsi:type="dcterms:W3CDTF">2020-01-09T19:32:24Z</dcterms:created>
  <dcterms:modified xsi:type="dcterms:W3CDTF">2020-01-27T19:23:17Z</dcterms:modified>
</cp:coreProperties>
</file>