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05" r:id="rId3"/>
    <p:sldId id="349" r:id="rId4"/>
    <p:sldId id="338" r:id="rId5"/>
    <p:sldId id="355" r:id="rId6"/>
    <p:sldId id="350" r:id="rId7"/>
    <p:sldId id="351" r:id="rId8"/>
    <p:sldId id="357" r:id="rId9"/>
    <p:sldId id="358" r:id="rId10"/>
    <p:sldId id="359" r:id="rId11"/>
    <p:sldId id="356" r:id="rId12"/>
    <p:sldId id="360" r:id="rId13"/>
    <p:sldId id="361" r:id="rId14"/>
    <p:sldId id="362" r:id="rId15"/>
    <p:sldId id="363" r:id="rId16"/>
    <p:sldId id="364" r:id="rId17"/>
    <p:sldId id="365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29F"/>
    <a:srgbClr val="A71B86"/>
    <a:srgbClr val="404040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5874" autoAdjust="0"/>
  </p:normalViewPr>
  <p:slideViewPr>
    <p:cSldViewPr snapToGrid="0">
      <p:cViewPr varScale="1">
        <p:scale>
          <a:sx n="97" d="100"/>
          <a:sy n="97" d="100"/>
        </p:scale>
        <p:origin x="568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jpg"/><Relationship Id="rId7" Type="http://schemas.openxmlformats.org/officeDocument/2006/relationships/image" Target="../media/image2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.jpg"/><Relationship Id="rId7" Type="http://schemas.openxmlformats.org/officeDocument/2006/relationships/image" Target="../media/image2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jpg"/><Relationship Id="rId7" Type="http://schemas.openxmlformats.org/officeDocument/2006/relationships/image" Target="../media/image32.sv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30.gif"/><Relationship Id="rId9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8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785449" cy="5632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1586339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0-1 Integer Model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restriction regarding the swimming pool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 and the tennis center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 would the 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imply?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constraint</a:t>
                </a:r>
                <a:r>
                  <a:rPr lang="en-US" sz="2000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is known as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conditional constraint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and implies that one facility being constructed is conditional on another building be constructed?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restriction would the 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imply?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When the inequality is replaced with an equal sign in a conditional constraint, we get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corequisite constraint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?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3170099"/>
              </a:xfrm>
              <a:prstGeom prst="rect">
                <a:avLst/>
              </a:prstGeom>
              <a:blipFill>
                <a:blip r:embed="rId4"/>
                <a:stretch>
                  <a:fillRect l="-539" t="-962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Mixed Integer Model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Nancy Smith has $250,000 to invest in 3 alternative investments for the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Condominiums cost $50,000 and return $9,000 in 1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Land costs $12,000 per acre and will return $1,500 per acre in 1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Municipal bonds cost $8,000 and will return $1,000 in 1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Only 4 condominiums, 15 acres of land, and 20 municipal bonds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How many condominiums, acres of land, and municipal bonds should be purchased to maximize return?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How is this an example of a mixed integer model?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10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Machine Shop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Linear program in standard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Simplified linear program in standard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3ADD038-D621-47CE-A63F-A7E51CD34728}"/>
                  </a:ext>
                </a:extLst>
              </p:cNvPr>
              <p:cNvSpPr txBox="1"/>
              <p:nvPr/>
            </p:nvSpPr>
            <p:spPr>
              <a:xfrm>
                <a:off x="1151997" y="2394892"/>
                <a:ext cx="813955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Maximize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+150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Profit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Subject to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8000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+4000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≤40000</m:t>
                    </m:r>
                  </m:oMath>
                </a14:m>
                <a:r>
                  <a:rPr lang="en-US" sz="2000" b="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(</a:t>
                </a:r>
                <a:r>
                  <a:rPr lang="en-US" sz="2000" b="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Cost</a:t>
                </a:r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r>
                  <a:rPr lang="en-US" sz="2000" b="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≤200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Floor Space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r>
                  <a:rPr lang="en-US" sz="2000" b="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0,1,2,⋯}</m:t>
                    </m:r>
                  </m:oMath>
                </a14:m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		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Integer Requirement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	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3ADD038-D621-47CE-A63F-A7E51CD34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97" y="2394892"/>
                <a:ext cx="8139551" cy="2246769"/>
              </a:xfrm>
              <a:prstGeom prst="rect">
                <a:avLst/>
              </a:prstGeom>
              <a:blipFill>
                <a:blip r:embed="rId6"/>
                <a:stretch>
                  <a:fillRect l="-8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C9749B5-718E-45BA-9C81-3D47080FD858}"/>
                  </a:ext>
                </a:extLst>
              </p:cNvPr>
              <p:cNvSpPr txBox="1"/>
              <p:nvPr/>
            </p:nvSpPr>
            <p:spPr>
              <a:xfrm>
                <a:off x="1151998" y="4566717"/>
                <a:ext cx="774267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Maximize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+150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Subject to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en-US" sz="2000" b="0" dirty="0">
                    <a:solidFill>
                      <a:srgbClr val="404040"/>
                    </a:solidFill>
                  </a:rPr>
                  <a:t>	</a:t>
                </a: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</a:t>
                </a:r>
                <a:r>
                  <a:rPr lang="en-US" sz="2000" b="0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≤40</m:t>
                    </m:r>
                  </m:oMath>
                </a14:m>
                <a:r>
                  <a:rPr lang="en-US" sz="2000" b="0" dirty="0">
                    <a:solidFill>
                      <a:srgbClr val="404040"/>
                    </a:solidFill>
                  </a:rPr>
                  <a:t>	</a:t>
                </a: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</a:t>
                </a:r>
                <a:r>
                  <a:rPr lang="en-US" sz="2000" b="0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0,1,2,⋯}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	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C9749B5-718E-45BA-9C81-3D47080FD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98" y="4566717"/>
                <a:ext cx="7742677" cy="1938992"/>
              </a:xfrm>
              <a:prstGeom prst="rect">
                <a:avLst/>
              </a:prstGeom>
              <a:blipFill>
                <a:blip r:embed="rId7"/>
                <a:stretch>
                  <a:fillRect l="-866"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792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Machine Shop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MachineShop.xlsx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course website 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Q:What is the problem with the optimal solution?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AE756E-74B7-4BCB-A589-A6DA381304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7531" y="3050943"/>
            <a:ext cx="8564473" cy="367632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E9CB719-776A-4C63-980B-DD7614494CBB}"/>
              </a:ext>
            </a:extLst>
          </p:cNvPr>
          <p:cNvSpPr/>
          <p:nvPr/>
        </p:nvSpPr>
        <p:spPr>
          <a:xfrm>
            <a:off x="3588221" y="5999517"/>
            <a:ext cx="983779" cy="493382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97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Machine Shop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200" y="1957466"/>
            <a:ext cx="854947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could fix the problem by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rounding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to the nearest integer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problem is the point may be infeasible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could fix the problem by rounding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This point is feasible but may not be optimal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 clear rule on how to round the solution to acquire the optimal solution for the integer programming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D95076-3CAE-4A14-925C-15ECC96016E6}"/>
                  </a:ext>
                </a:extLst>
              </p:cNvPr>
              <p:cNvSpPr txBox="1"/>
              <p:nvPr/>
            </p:nvSpPr>
            <p:spPr>
              <a:xfrm>
                <a:off x="1222317" y="2382508"/>
                <a:ext cx="77426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2.222,5.556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→(2,6)</m:t>
                    </m:r>
                  </m:oMath>
                </a14:m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	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D95076-3CAE-4A14-925C-15ECC9601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317" y="2382508"/>
                <a:ext cx="7742677" cy="400110"/>
              </a:xfrm>
              <a:prstGeom prst="rect">
                <a:avLst/>
              </a:prstGeom>
              <a:blipFill>
                <a:blip r:embed="rId6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D4CA68-6FFC-4C52-A3ED-62C8047D014A}"/>
                  </a:ext>
                </a:extLst>
              </p:cNvPr>
              <p:cNvSpPr txBox="1"/>
              <p:nvPr/>
            </p:nvSpPr>
            <p:spPr>
              <a:xfrm>
                <a:off x="1222316" y="3265916"/>
                <a:ext cx="77426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+6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=42≥40</m:t>
                    </m:r>
                  </m:oMath>
                </a14:m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	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D4CA68-6FFC-4C52-A3ED-62C8047D0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316" y="3265916"/>
                <a:ext cx="7742677" cy="400110"/>
              </a:xfrm>
              <a:prstGeom prst="rect">
                <a:avLst/>
              </a:prstGeom>
              <a:blipFill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1A7D3EF-BF01-4A9F-B25E-D80B15E7DFC6}"/>
                  </a:ext>
                </a:extLst>
              </p:cNvPr>
              <p:cNvSpPr txBox="1"/>
              <p:nvPr/>
            </p:nvSpPr>
            <p:spPr>
              <a:xfrm>
                <a:off x="1181018" y="4186099"/>
                <a:ext cx="77426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2.222,5.556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→(2,5)</m:t>
                    </m:r>
                  </m:oMath>
                </a14:m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	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1A7D3EF-BF01-4A9F-B25E-D80B15E7D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018" y="4186099"/>
                <a:ext cx="7742677" cy="400110"/>
              </a:xfrm>
              <a:prstGeom prst="rect">
                <a:avLst/>
              </a:prstGeom>
              <a:blipFill>
                <a:blip r:embed="rId8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3C5153C-2E8E-4638-B67E-5921B0D5C740}"/>
                  </a:ext>
                </a:extLst>
              </p:cNvPr>
              <p:cNvSpPr txBox="1"/>
              <p:nvPr/>
            </p:nvSpPr>
            <p:spPr>
              <a:xfrm>
                <a:off x="1212762" y="5142713"/>
                <a:ext cx="77426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00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+150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=$950</m:t>
                    </m:r>
                  </m:oMath>
                </a14:m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	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3C5153C-2E8E-4638-B67E-5921B0D5C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762" y="5142713"/>
                <a:ext cx="7742677" cy="400110"/>
              </a:xfrm>
              <a:prstGeom prst="rect">
                <a:avLst/>
              </a:prstGeom>
              <a:blipFill>
                <a:blip r:embed="rId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805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Machine Shop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200" y="1957466"/>
            <a:ext cx="8549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Graphical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41F33E-5400-4E50-9BC1-020C45AC16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6417" y="2401722"/>
            <a:ext cx="5293104" cy="433611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9450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Machine Shop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200" y="1957466"/>
            <a:ext cx="8549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Finding optimal integer solution from Excel Solver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0109EE-17FD-4BA8-B525-B526B304D4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0888" y="2597447"/>
            <a:ext cx="1876425" cy="74295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7EF49C-8A1A-4DCF-BA6C-A6E7344F4A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0888" y="3533751"/>
            <a:ext cx="5959475" cy="1953182"/>
          </a:xfrm>
          <a:prstGeom prst="rect">
            <a:avLst/>
          </a:prstGeom>
          <a:ln w="38100">
            <a:solidFill>
              <a:srgbClr val="11B29F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BA0D0A-3C70-46DF-A70A-293039C677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8465" y="5680287"/>
            <a:ext cx="1838325" cy="9239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rrow: Bent 7">
            <a:extLst>
              <a:ext uri="{FF2B5EF4-FFF2-40B4-BE49-F238E27FC236}">
                <a16:creationId xmlns:a16="http://schemas.microsoft.com/office/drawing/2014/main" id="{10D16BC2-2FA2-498F-8316-092B30E0A0BA}"/>
              </a:ext>
            </a:extLst>
          </p:cNvPr>
          <p:cNvSpPr/>
          <p:nvPr/>
        </p:nvSpPr>
        <p:spPr>
          <a:xfrm rot="5400000">
            <a:off x="4113955" y="2787859"/>
            <a:ext cx="613986" cy="607363"/>
          </a:xfrm>
          <a:prstGeom prst="bentArrow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Bent 28">
            <a:extLst>
              <a:ext uri="{FF2B5EF4-FFF2-40B4-BE49-F238E27FC236}">
                <a16:creationId xmlns:a16="http://schemas.microsoft.com/office/drawing/2014/main" id="{50EF1448-27C2-4D3C-AF96-800C71B6102D}"/>
              </a:ext>
            </a:extLst>
          </p:cNvPr>
          <p:cNvSpPr/>
          <p:nvPr/>
        </p:nvSpPr>
        <p:spPr>
          <a:xfrm rot="10800000" flipH="1">
            <a:off x="5455952" y="5622150"/>
            <a:ext cx="613986" cy="607363"/>
          </a:xfrm>
          <a:prstGeom prst="bentArrow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782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Machine Shop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200" y="1957466"/>
            <a:ext cx="8549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Optimal solution to integer programming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22EECF-7746-486D-A303-22BA3EB9DB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934" y="2542505"/>
            <a:ext cx="9018070" cy="388837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DDB6555-9D6D-4D4A-87AF-E9D89A75B692}"/>
              </a:ext>
            </a:extLst>
          </p:cNvPr>
          <p:cNvSpPr/>
          <p:nvPr/>
        </p:nvSpPr>
        <p:spPr>
          <a:xfrm>
            <a:off x="3227009" y="5650860"/>
            <a:ext cx="1062120" cy="499962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09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Integer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Prior linear programs have decision variables that are naturally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integer-valued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Optimal solutions are commonly not integer-valued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Simply rounding up or down could lead to non-optimal solutions or could lie in an infeasible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Algorithms exist to handle this common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Models where some/all the variables are required to be integer-valued are known as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integer programming models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4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Integer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Total integer models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are linear programming models where all the decision variables must be integer-valued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0-1 integer models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are linear programming models where all the decision variables must take the values 0 or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Mixed integer models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are linear programming models where some of the decision variables must be integer valued while others do not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3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Total Integer Model 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Machine shop owner is planning to expand by purchasing some new machines – presses and lathes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Owner estimated each press purchased will increase profit $100 per day, and each lathe purchased will increase profit $150 per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Number of machines the owner can purchase is limited by the cost of the machines and available floor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1026" name="Picture 2" descr="10 in. x 18 in. 5 Speed 1/2 HP Benchtop Wood Lathe 65345 alternate photo #1">
            <a:extLst>
              <a:ext uri="{FF2B5EF4-FFF2-40B4-BE49-F238E27FC236}">
                <a16:creationId xmlns:a16="http://schemas.microsoft.com/office/drawing/2014/main" id="{D9074FFC-0F05-4236-95A2-347CCC41F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874" y="4356116"/>
            <a:ext cx="2043130" cy="204313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AC5C5A-313C-4688-9905-99C7C2087A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5665" y="4659415"/>
            <a:ext cx="5952434" cy="134377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575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Total Integer Model 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Owner has a budget of $40,000 and 200 square feet of floor space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many of each type of machine should be purchased to maximize the daily increase in profit?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orbel" panose="020B0503020204020204" pitchFamily="34" charset="0"/>
                          </a:rPr>
                        </m:ctrlPr>
                      </m:eqArr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=####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𝑝𝑟𝑒𝑠𝑠𝑒𝑠</m:t>
                        </m:r>
                      </m:e>
                    </m:eqAr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𝑙𝑎𝑡h𝑒𝑠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Linear program in standard form</a:t>
                </a: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4093428"/>
              </a:xfrm>
              <a:prstGeom prst="rect">
                <a:avLst/>
              </a:prstGeom>
              <a:blipFill>
                <a:blip r:embed="rId4"/>
                <a:stretch>
                  <a:fillRect l="-539" t="-744" r="-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2352F8-48A2-4BCC-B3B7-DD90D693DD72}"/>
                  </a:ext>
                </a:extLst>
              </p:cNvPr>
              <p:cNvSpPr txBox="1"/>
              <p:nvPr/>
            </p:nvSpPr>
            <p:spPr>
              <a:xfrm>
                <a:off x="1159818" y="5102277"/>
                <a:ext cx="774267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Maximize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+150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Subject to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8000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+4000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≤40000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≤200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b="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0,1,2,⋯}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	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2352F8-48A2-4BCC-B3B7-DD90D693D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818" y="5102277"/>
                <a:ext cx="7742677" cy="1938992"/>
              </a:xfrm>
              <a:prstGeom prst="rect">
                <a:avLst/>
              </a:prstGeom>
              <a:blipFill>
                <a:blip r:embed="rId7"/>
                <a:stretch>
                  <a:fillRect l="-787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430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0-1 Integer Model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Community council must decide which recreation facilities to construct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Swimming pool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Tennis center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Athletic field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Gymnasium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Which facilities should be constructed to maximize daily usage?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Council’s decision is subject to land and cost 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8EE6E9-EB44-4484-9195-9216B0E447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3567" y="4900413"/>
            <a:ext cx="7775763" cy="1853146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831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0-1 Integer Model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4685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Community has $120,000 budget and 12 acres of land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Swimming pool and tennis center cannot both be constructed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Binary decision variables 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indicator variables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𝑠𝑤𝑖𝑚𝑚𝑖𝑛𝑔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𝑝𝑜𝑜𝑙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𝑐𝑜𝑛𝑠𝑡𝑟𝑢𝑐𝑡𝑒𝑑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𝑡𝑒𝑛𝑛𝑖𝑠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𝑐𝑒𝑛𝑡𝑒𝑟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𝑐𝑜𝑛𝑠𝑡𝑟𝑢𝑐𝑡𝑒𝑑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𝑎𝑡h𝑙𝑒𝑡𝑖𝑐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𝑓𝑖𝑒𝑙𝑑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𝑐𝑜𝑛𝑠𝑡𝑟𝑢𝑐𝑡𝑒𝑑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𝑔𝑦𝑚𝑛𝑎𝑠𝑖𝑢𝑚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𝑐𝑜𝑛𝑠𝑡𝑟𝑢𝑐𝑡𝑒𝑑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4685129"/>
              </a:xfrm>
              <a:prstGeom prst="rect">
                <a:avLst/>
              </a:prstGeom>
              <a:blipFill>
                <a:blip r:embed="rId4"/>
                <a:stretch>
                  <a:fillRect l="-539" t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91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0-1 Integer Model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Linear program in standard form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known as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mutually exclusive constraint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which reflects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contingency</a:t>
                </a:r>
                <a:r>
                  <a:rPr lang="en-US" sz="2000" i="1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that either the swimming pool or tennis center can be constructed but not both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4093428"/>
              </a:xfrm>
              <a:prstGeom prst="rect">
                <a:avLst/>
              </a:prstGeom>
              <a:blipFill>
                <a:blip r:embed="rId4"/>
                <a:stretch>
                  <a:fillRect l="-539" t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4D83965-CF90-49E0-84B0-19BFA22E1ABC}"/>
                  </a:ext>
                </a:extLst>
              </p:cNvPr>
              <p:cNvSpPr txBox="1"/>
              <p:nvPr/>
            </p:nvSpPr>
            <p:spPr>
              <a:xfrm>
                <a:off x="1087931" y="2575867"/>
                <a:ext cx="854947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Maximize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300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+90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+400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+150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Subject to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35000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+10000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+25000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+90000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≤120000</m:t>
                    </m:r>
                  </m:oMath>
                </a14:m>
                <a:r>
                  <a:rPr lang="en-US" sz="2000" b="0" dirty="0">
                    <a:solidFill>
                      <a:srgbClr val="404040"/>
                    </a:solidFill>
                  </a:rPr>
                  <a:t>		</a:t>
                </a:r>
                <a:r>
                  <a:rPr lang="en-US" sz="2000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≤12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</a:endParaRPr>
              </a:p>
              <a:p>
                <a:r>
                  <a:rPr lang="en-US" sz="2000" b="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0,1}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4D83965-CF90-49E0-84B0-19BFA22E1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931" y="2575867"/>
                <a:ext cx="8549476" cy="1938992"/>
              </a:xfrm>
              <a:prstGeom prst="rect">
                <a:avLst/>
              </a:prstGeom>
              <a:blipFill>
                <a:blip r:embed="rId7"/>
                <a:stretch>
                  <a:fillRect l="-713" t="-1887" b="-2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9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0-1 Integer Model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restriction would the 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imply?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restriction would the 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imply?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previous two constraints are also known as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multiple-choice constraints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Commonly, multiple-choice questions can have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single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answer, but sometimes multiple-choice questions may have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multiple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answers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restriction would the 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imply?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restriction would the 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imply?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These previous two constraints are variations of the multiple-choice constraint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4401205"/>
              </a:xfrm>
              <a:prstGeom prst="rect">
                <a:avLst/>
              </a:prstGeom>
              <a:blipFill>
                <a:blip r:embed="rId4"/>
                <a:stretch>
                  <a:fillRect l="-539" t="-693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9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4443</TotalTime>
  <Words>1053</Words>
  <Application>Microsoft Office PowerPoint</Application>
  <PresentationFormat>Widescreen</PresentationFormat>
  <Paragraphs>170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8 </vt:lpstr>
      <vt:lpstr>Integer Programming</vt:lpstr>
      <vt:lpstr>Integer Programming</vt:lpstr>
      <vt:lpstr>Ex: Total Integer Model </vt:lpstr>
      <vt:lpstr>Ex: Total Integer Model </vt:lpstr>
      <vt:lpstr>Ex: 0-1 Integer Model</vt:lpstr>
      <vt:lpstr>Ex: 0-1 Integer Model</vt:lpstr>
      <vt:lpstr>Ex: 0-1 Integer Model</vt:lpstr>
      <vt:lpstr>Ex: 0-1 Integer Model</vt:lpstr>
      <vt:lpstr>Ex: 0-1 Integer Model</vt:lpstr>
      <vt:lpstr>Ex: Mixed Integer Model</vt:lpstr>
      <vt:lpstr>Ex: Machine Shop</vt:lpstr>
      <vt:lpstr>Ex: Machine Shop</vt:lpstr>
      <vt:lpstr>Ex: Machine Shop</vt:lpstr>
      <vt:lpstr>Ex: Machine Shop</vt:lpstr>
      <vt:lpstr>Ex: Machine Shop</vt:lpstr>
      <vt:lpstr>Ex: Machine Shop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314</cp:revision>
  <dcterms:created xsi:type="dcterms:W3CDTF">2020-01-09T19:32:24Z</dcterms:created>
  <dcterms:modified xsi:type="dcterms:W3CDTF">2020-01-29T03:40:05Z</dcterms:modified>
</cp:coreProperties>
</file>