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5" r:id="rId3"/>
    <p:sldId id="306" r:id="rId4"/>
    <p:sldId id="307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8" r:id="rId14"/>
    <p:sldId id="316" r:id="rId15"/>
    <p:sldId id="319" r:id="rId16"/>
    <p:sldId id="320" r:id="rId17"/>
    <p:sldId id="321" r:id="rId18"/>
    <p:sldId id="322" r:id="rId19"/>
    <p:sldId id="323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2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1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7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3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6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5.jp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5.jp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jpg"/><Relationship Id="rId7" Type="http://schemas.openxmlformats.org/officeDocument/2006/relationships/image" Target="../media/image38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6.gif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6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matrix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4×3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dimension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a  matrix,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describes its number of rows and number of columns (in that order)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above example,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row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column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Typically, all vectors are by default column vectors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blipFill>
                <a:blip r:embed="rId5"/>
                <a:stretch>
                  <a:fillRect l="-539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matrices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define their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product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,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which will be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matrix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can be expressed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where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order to compute,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number of columns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must equal the number of rows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above example, the matrix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does not exist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blipFill>
                <a:blip r:embed="rId5"/>
                <a:stretch>
                  <a:fillRect l="-606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/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=1,2,3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84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square matrices of the same size, say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compute both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but they may not necessarily be equal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column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blipFill>
                <a:blip r:embed="rId5"/>
                <a:stretch>
                  <a:fillRect l="-606" t="-820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×2+3×7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1×5+3×1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−2×2+0×7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−2×5+0×1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/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2×1+5×−2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2×3+5×0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7×1+1×−2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7×3+1×0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/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7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26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22249" y="5492119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5132004" y="5444254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65608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46102" y="5783294"/>
            <a:ext cx="3057779" cy="949820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7231193" y="5815841"/>
            <a:ext cx="275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=MMULT(F2:F4, </a:t>
            </a:r>
          </a:p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                    B1:D1)</a:t>
            </a:r>
          </a:p>
        </p:txBody>
      </p:sp>
    </p:spTree>
    <p:extLst>
      <p:ext uri="{BB962C8B-B14F-4D97-AF65-F5344CB8AC3E}">
        <p14:creationId xmlns:p14="http://schemas.microsoft.com/office/powerpoint/2010/main" val="278362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7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29268" y="4251716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4603805" y="4203851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=MMULT(B1:D2,F2:G3)</a:t>
            </a:r>
          </a:p>
        </p:txBody>
      </p:sp>
    </p:spTree>
    <p:extLst>
      <p:ext uri="{BB962C8B-B14F-4D97-AF65-F5344CB8AC3E}">
        <p14:creationId xmlns:p14="http://schemas.microsoft.com/office/powerpoint/2010/main" val="57957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37216" y="4523126"/>
            <a:ext cx="3057781" cy="65141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6708451" y="4523126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=MMULT(F2:G3,B1:D2)</a:t>
            </a:r>
          </a:p>
        </p:txBody>
      </p:sp>
    </p:spTree>
    <p:extLst>
      <p:ext uri="{BB962C8B-B14F-4D97-AF65-F5344CB8AC3E}">
        <p14:creationId xmlns:p14="http://schemas.microsoft.com/office/powerpoint/2010/main" val="343463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0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Quick-Screen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is a clothing manufacturing company specializing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production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commemorative shirts immediately following major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sporting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events and they have a contract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produce shirts for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winning team of a college football bowl game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New Year’s Day between State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will produce two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different sweatshirts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different t-shirts with one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each having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writing on front (F)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only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other having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writing on both front (F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) and back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All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items will be produced by the box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where each box contains a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dozen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each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of the items should be produced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to maximize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profit?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079724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3F770-69CF-46CE-A6CC-87B06E08E447}"/>
              </a:ext>
            </a:extLst>
          </p:cNvPr>
          <p:cNvSpPr txBox="1"/>
          <p:nvPr/>
        </p:nvSpPr>
        <p:spPr>
          <a:xfrm>
            <a:off x="5109911" y="6039969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=SUMPRODUCT(B1:D1,B2:D2)</a:t>
            </a:r>
          </a:p>
        </p:txBody>
      </p:sp>
    </p:spTree>
    <p:extLst>
      <p:ext uri="{BB962C8B-B14F-4D97-AF65-F5344CB8AC3E}">
        <p14:creationId xmlns:p14="http://schemas.microsoft.com/office/powerpoint/2010/main" val="55557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405730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A86E8-B062-44AA-AA19-AECEF832ED78}"/>
              </a:ext>
            </a:extLst>
          </p:cNvPr>
          <p:cNvSpPr txBox="1"/>
          <p:nvPr/>
        </p:nvSpPr>
        <p:spPr>
          <a:xfrm>
            <a:off x="5103869" y="6349914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45448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MMULT and SUMPRODUCT can be used in Excel to make the creation of formulas and constraints of linear programs considerably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Made up example for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AEB74-37FA-4DDF-8978-26B9BB9DA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3290053"/>
            <a:ext cx="4847976" cy="22452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08BF-32B3-4FAF-AA28-9CDE5725C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176" y="4689032"/>
            <a:ext cx="4847976" cy="2248337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C9DD0914-17D6-4CBF-A2D2-084D3173F4A8}"/>
              </a:ext>
            </a:extLst>
          </p:cNvPr>
          <p:cNvSpPr/>
          <p:nvPr/>
        </p:nvSpPr>
        <p:spPr>
          <a:xfrm rot="5400000">
            <a:off x="6795764" y="3178250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751F9-004C-4B8A-8095-24B7549F0493}"/>
              </a:ext>
            </a:extLst>
          </p:cNvPr>
          <p:cNvSpPr txBox="1"/>
          <p:nvPr/>
        </p:nvSpPr>
        <p:spPr>
          <a:xfrm>
            <a:off x="6513571" y="3402282"/>
            <a:ext cx="98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ABCC-4369-4A3F-A614-D7F0AFD97B6D}"/>
              </a:ext>
            </a:extLst>
          </p:cNvPr>
          <p:cNvSpPr/>
          <p:nvPr/>
        </p:nvSpPr>
        <p:spPr>
          <a:xfrm>
            <a:off x="4097325" y="6259230"/>
            <a:ext cx="1516296" cy="45962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Creating EXCEL variable for easy referencing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850656-12B2-403E-AAD9-611CBF264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6970"/>
            <a:ext cx="4965670" cy="157468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D344E-D21E-4283-8338-1C9B71559F63}"/>
              </a:ext>
            </a:extLst>
          </p:cNvPr>
          <p:cNvSpPr/>
          <p:nvPr/>
        </p:nvSpPr>
        <p:spPr>
          <a:xfrm>
            <a:off x="4362169" y="2747494"/>
            <a:ext cx="1841600" cy="31010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331FB-B31C-445D-AE70-298B739EE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4013" y="3756147"/>
            <a:ext cx="6099408" cy="301916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Arrow: Bent 28">
            <a:extLst>
              <a:ext uri="{FF2B5EF4-FFF2-40B4-BE49-F238E27FC236}">
                <a16:creationId xmlns:a16="http://schemas.microsoft.com/office/drawing/2014/main" id="{8911EFFB-A375-4FCD-97D7-B7E5BE7011FA}"/>
              </a:ext>
            </a:extLst>
          </p:cNvPr>
          <p:cNvSpPr/>
          <p:nvPr/>
        </p:nvSpPr>
        <p:spPr>
          <a:xfrm rot="5400000">
            <a:off x="6919460" y="2230377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5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created variable in establishing constraints and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50A8C-D273-433D-AC22-730A32DFB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53" y="2416376"/>
            <a:ext cx="7851855" cy="35872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710712" y="5612151"/>
            <a:ext cx="2384210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F28AFD-F7A0-4432-A2D4-647F5CDF21A2}"/>
              </a:ext>
            </a:extLst>
          </p:cNvPr>
          <p:cNvSpPr txBox="1"/>
          <p:nvPr/>
        </p:nvSpPr>
        <p:spPr>
          <a:xfrm>
            <a:off x="4162818" y="5636004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=MMULT(B1:C1,x)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7421A-FA5B-49A8-9966-6DFFDD75E679}"/>
              </a:ext>
            </a:extLst>
          </p:cNvPr>
          <p:cNvSpPr/>
          <p:nvPr/>
        </p:nvSpPr>
        <p:spPr>
          <a:xfrm>
            <a:off x="5298197" y="3818516"/>
            <a:ext cx="1190067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25BF80-233F-46E6-AB24-F0DB2B1506D0}"/>
              </a:ext>
            </a:extLst>
          </p:cNvPr>
          <p:cNvSpPr txBox="1"/>
          <p:nvPr/>
        </p:nvSpPr>
        <p:spPr>
          <a:xfrm>
            <a:off x="5538666" y="4181475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=MMULT(B4:C4,x)</a:t>
            </a:r>
          </a:p>
        </p:txBody>
      </p:sp>
    </p:spTree>
    <p:extLst>
      <p:ext uri="{BB962C8B-B14F-4D97-AF65-F5344CB8AC3E}">
        <p14:creationId xmlns:p14="http://schemas.microsoft.com/office/powerpoint/2010/main" val="332379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F61E7-2BC3-465E-9697-1EA5BD49F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578" y="2343271"/>
            <a:ext cx="7818658" cy="43548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30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7C14F-0C84-4D6E-83FB-6B0E974A8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2508"/>
            <a:ext cx="6043322" cy="43983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518699" y="4214192"/>
            <a:ext cx="1478943" cy="44522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A4C26-6A6B-4250-A197-4F02D173E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198" y="3816253"/>
            <a:ext cx="6191250" cy="20574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44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MMULT and SUMPRODUCT in cell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vectors/matrices in specification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Lecture6WS.xlsx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all examples seen in this lecture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−#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following table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showing resource requirements, unit costs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of every dozen (box) of shirts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 r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3C3E2A-C25C-4AB5-B07C-5E580AC96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649" y="4578833"/>
            <a:ext cx="7178767" cy="215072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47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on shirts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72 hours of processing time to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produce all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items: 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≤72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budget of $25,000: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25,000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Trailer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truck will pick up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shirts and can accommodate 1,200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boxes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where each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 holds 12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T-shirts and 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 of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12 sweatshirts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3 times the size of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box: </a:t>
                </a:r>
              </a:p>
              <a:p>
                <a:pPr lvl="1"/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500 dozens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blank sweatshirts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500 dozens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blank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T-shirts: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Nonnegativity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ProductMix.xlsx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website 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Before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E569B-5C51-4788-9A2B-7F42D44B6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32" y="2941271"/>
            <a:ext cx="8132443" cy="38159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After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E3133-C9A7-4750-B076-FB0D54353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405" y="2357576"/>
            <a:ext cx="8158270" cy="3827558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45805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Recommended optimal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maximize profit at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$45,522.22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175.56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57.78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report for objective function coefficients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5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147A0-2E2E-4E15-9349-8C825DCE5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237382"/>
            <a:ext cx="8316876" cy="17234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report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for constraint quantities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EB7EA-5D14-449D-BBCA-38527F6DB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775" y="2418874"/>
            <a:ext cx="8177419" cy="195142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87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with 4 decision variables and 4 constraints requires more time to insert formulas in Excel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Understanding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linear algebra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can make this a  more efficient process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row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column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transpose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a vector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b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transforms a row vector into a column vector and vice versa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blipFill>
                <a:blip r:embed="rId5"/>
                <a:stretch>
                  <a:fillRect l="-539" t="-708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1296</Words>
  <Application>Microsoft Office PowerPoint</Application>
  <PresentationFormat>Widescreen</PresentationFormat>
  <Paragraphs>233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6 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Vectors and Matrices</vt:lpstr>
      <vt:lpstr>Vectors and Matrices</vt:lpstr>
      <vt:lpstr>Vectors and Matrices</vt:lpstr>
      <vt:lpstr>Vectors and Matrices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252</cp:revision>
  <dcterms:created xsi:type="dcterms:W3CDTF">2020-01-09T19:32:24Z</dcterms:created>
  <dcterms:modified xsi:type="dcterms:W3CDTF">2021-02-03T04:58:34Z</dcterms:modified>
</cp:coreProperties>
</file>