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03" r:id="rId3"/>
    <p:sldId id="404" r:id="rId4"/>
    <p:sldId id="405" r:id="rId5"/>
    <p:sldId id="406" r:id="rId6"/>
    <p:sldId id="407" r:id="rId7"/>
    <p:sldId id="409" r:id="rId8"/>
    <p:sldId id="408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jpg"/><Relationship Id="rId7" Type="http://schemas.openxmlformats.org/officeDocument/2006/relationships/image" Target="../media/image32.sv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0.gif"/><Relationship Id="rId9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11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shortest route problem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to determine the shortest distance between an originating point and several destination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Stagecoach Shipping Company transports oranges from Los Angeles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Uses 6 trucks to travel to 6 different cities in the West and Midwest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Diagram of network with length of time (hours) between cities for 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D11B4B-1601-4EC7-B44C-B198AFC99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483" y="3904343"/>
            <a:ext cx="4345483" cy="280851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211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this problem, we are looking for the shortest route based on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Simplified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shortest route from node 1 to each of the other nodes?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6C11A-7DA0-4CB0-8C81-67E8DCEE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94" y="3071146"/>
            <a:ext cx="5391150" cy="25908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7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will keep track of the paths we choose by defining, and then updating  a subset of the nodes called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permanent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start, define the permanent set to be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origin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, node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shortest path from node 1 to any of its adjacent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 3 is the closest to node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node 3 to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0930EC-642A-474D-8E4C-55FF2F8A3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66" y="4094963"/>
            <a:ext cx="4973538" cy="20454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14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Next, explore all the nodes adjacent to nodes in the permanent set {1,3}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 2 is the closest to the origin, so it is added to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DD42E2-9F50-4328-939A-5BD845A6D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308" y="2522347"/>
            <a:ext cx="6235322" cy="274806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00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Next, explore all the nodes adjacent to nodes in the permanent set {1,2,3}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 4 is the closest to the origin among {4,5,6} and added to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3853AE-C952-484D-AEA6-50A9395BF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015" y="2544959"/>
            <a:ext cx="6588777" cy="289869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50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Next, explore all the nodes adjacent to nodes in the permanent set {1,2,3,4}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 6 is the closest to the origin and added to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5C28FD-5AD4-45F6-98C5-71D6D534E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519" y="2556236"/>
            <a:ext cx="5958900" cy="287614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2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Next, explore all the nodes adjacent to nodes in the permanent set {1,2,3,4,6}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 5 is the closest to the origin and added to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A8CD67-EA66-40A3-8D8E-D49BDFC0A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192" y="2450795"/>
            <a:ext cx="5995554" cy="333738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86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Last, explore all the nodes adjacent to nodes in the permanent set {1,2,3,4,6,5}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 7 is the last one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Minimum time from origin to node 7 is 43 (19+15+9)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E3812-2903-435B-8A64-E957C9512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990" y="2459144"/>
            <a:ext cx="5936827" cy="328153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27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Final solution represented graphically using a subset of the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Minimum time travelled from node 1 to all other nodes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E7BFBA-CD98-45D2-87EB-D99405CD6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5006" y="2475315"/>
            <a:ext cx="5495925" cy="32289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1C4164-1809-47FE-89B9-9DFC7DC7E4F9}"/>
                  </a:ext>
                </a:extLst>
              </p:cNvPr>
              <p:cNvSpPr txBox="1"/>
              <p:nvPr/>
            </p:nvSpPr>
            <p:spPr>
              <a:xfrm>
                <a:off x="1123119" y="6345643"/>
                <a:ext cx="50627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9+16+24+31+38+43=</m:t>
                    </m:r>
                  </m:oMath>
                </a14:m>
                <a:r>
                  <a:rPr lang="en-US" sz="2000" dirty="0"/>
                  <a:t>161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1C4164-1809-47FE-89B9-9DFC7DC7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19" y="6345643"/>
                <a:ext cx="5062749" cy="400110"/>
              </a:xfrm>
              <a:prstGeom prst="rect">
                <a:avLst/>
              </a:prstGeom>
              <a:blipFill>
                <a:blip r:embed="rId7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34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routes to reach each of the 7 cities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805670-D216-4737-913F-43C3C9B10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522347"/>
            <a:ext cx="5753100" cy="23145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E6AAF-04A1-4243-B7EA-7857229D685B}"/>
              </a:ext>
            </a:extLst>
          </p:cNvPr>
          <p:cNvCxnSpPr>
            <a:cxnSpLocks/>
          </p:cNvCxnSpPr>
          <p:nvPr/>
        </p:nvCxnSpPr>
        <p:spPr>
          <a:xfrm flipV="1">
            <a:off x="4752474" y="5056457"/>
            <a:ext cx="0" cy="578224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2C0E17-1543-4E80-A6EF-E9164BF35B04}"/>
              </a:ext>
            </a:extLst>
          </p:cNvPr>
          <p:cNvSpPr txBox="1"/>
          <p:nvPr/>
        </p:nvSpPr>
        <p:spPr>
          <a:xfrm>
            <a:off x="3273466" y="5635601"/>
            <a:ext cx="3177932" cy="64633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Routes can be expressed using </a:t>
            </a:r>
          </a:p>
          <a:p>
            <a:r>
              <a:rPr lang="en-US" dirty="0"/>
              <a:t>an ordered list of nodes </a:t>
            </a:r>
          </a:p>
        </p:txBody>
      </p:sp>
    </p:spTree>
    <p:extLst>
      <p:ext uri="{BB962C8B-B14F-4D97-AF65-F5344CB8AC3E}">
        <p14:creationId xmlns:p14="http://schemas.microsoft.com/office/powerpoint/2010/main" val="8313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Student Government Association (SGA)  organizes a recurring event called “Give-Back Weekends” where teams are formed to work on projects for residents in the university community</a:t>
            </a:r>
            <a:endParaRPr lang="en-US" sz="2000" b="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This event occurs over four consecutive Saturdays in April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Coed teams are formed with 3 to 5 students from various dormitory groups, fraternities, sororities, clubs, and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Residents of the community fill out a form to describe work at their home that needs to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Time to complete a project will vary between teams because of the different number of team members, skills of the team, and physical make-up of the team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Time estimates (in hours) submitted by the six teams available to work on 12 different projects for the first Saturday of the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primary objective of SGA is to complete all 12 projects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4CAA76-733E-4E97-84BE-986019363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766" y="2969916"/>
            <a:ext cx="8677275" cy="25050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78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Teams can work on multiple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Teams cannot work more than 8 hours on Saturday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team should work on at least one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Alternative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Q1: How can we assign the 6 teams to the 12 projects to maximize the number of jobs completed on Saturday?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Q2: How can we assign the 6 teams to the 12 projects and minimize the total time required for all 6 teams to complete all projects?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7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72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jobs as the “sources” or “supply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teams as the “destinations” or demand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job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assigned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to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team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otherwise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1,2,3,⋯,12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 for the number of completed jobs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Objective function for the amount of time for the teams to do all the jobs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72186"/>
              </a:xfrm>
              <a:prstGeom prst="rect">
                <a:avLst/>
              </a:prstGeom>
              <a:blipFill>
                <a:blip r:embed="rId4"/>
                <a:stretch>
                  <a:fillRect l="-606" t="-681" b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426671-A181-4921-A6BA-C4E457D37B98}"/>
                  </a:ext>
                </a:extLst>
              </p:cNvPr>
              <p:cNvSpPr txBox="1"/>
              <p:nvPr/>
            </p:nvSpPr>
            <p:spPr>
              <a:xfrm>
                <a:off x="228201" y="5488383"/>
                <a:ext cx="10109535" cy="45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426671-A181-4921-A6BA-C4E457D3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1" y="5488383"/>
                <a:ext cx="10109535" cy="452560"/>
              </a:xfrm>
              <a:prstGeom prst="rect">
                <a:avLst/>
              </a:prstGeom>
              <a:blipFill>
                <a:blip r:embed="rId7"/>
                <a:stretch>
                  <a:fillRect t="-104000" b="-1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29F61-F300-4F8F-8CDA-B80BD6E4838E}"/>
                  </a:ext>
                </a:extLst>
              </p:cNvPr>
              <p:cNvSpPr txBox="1"/>
              <p:nvPr/>
            </p:nvSpPr>
            <p:spPr>
              <a:xfrm>
                <a:off x="228200" y="6386388"/>
                <a:ext cx="10109535" cy="45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11B29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11B29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11B29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11B29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11B29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11B29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11B29F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required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team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job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11B29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29F61-F300-4F8F-8CDA-B80BD6E48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0" y="6386388"/>
                <a:ext cx="10109535" cy="452560"/>
              </a:xfrm>
              <a:prstGeom prst="rect">
                <a:avLst/>
              </a:prstGeom>
              <a:blipFill>
                <a:blip r:embed="rId8"/>
                <a:stretch>
                  <a:fillRect t="-105405" b="-15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47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team cannot work more than 8 hours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project can only be assigned to at most one team, which adds a total of 12 constraints, one for each project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∈{1,2,⋯,12}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Each project is assigned to exactly one team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decision variable is binary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01205"/>
              </a:xfrm>
              <a:prstGeom prst="rect">
                <a:avLst/>
              </a:prstGeom>
              <a:blipFill>
                <a:blip r:embed="rId4"/>
                <a:stretch>
                  <a:fillRect l="-606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05D176-1C3A-43B6-B3E0-FBC2E97F1536}"/>
                  </a:ext>
                </a:extLst>
              </p:cNvPr>
              <p:cNvSpPr/>
              <p:nvPr/>
            </p:nvSpPr>
            <p:spPr>
              <a:xfrm>
                <a:off x="1565939" y="2652215"/>
                <a:ext cx="1029627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+1.5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+3.5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+1.5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+3.5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≤8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dirty="0">
                    <a:solidFill>
                      <a:srgbClr val="A71B86"/>
                    </a:solidFill>
                  </a:rPr>
                  <a:t>Team 1</a:t>
                </a:r>
                <a:r>
                  <a:rPr lang="en-US" sz="2000" b="0" dirty="0">
                    <a:solidFill>
                      <a:srgbClr val="40404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05D176-1C3A-43B6-B3E0-FBC2E97F1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39" y="2652215"/>
                <a:ext cx="10296275" cy="707886"/>
              </a:xfrm>
              <a:prstGeom prst="rect">
                <a:avLst/>
              </a:prstGeom>
              <a:blipFill>
                <a:blip r:embed="rId7"/>
                <a:stretch>
                  <a:fillRect l="-651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A37C92-452A-4CF7-9E16-1CC87DE0E52F}"/>
                  </a:ext>
                </a:extLst>
              </p:cNvPr>
              <p:cNvSpPr txBox="1"/>
              <p:nvPr/>
            </p:nvSpPr>
            <p:spPr>
              <a:xfrm>
                <a:off x="642539" y="4202003"/>
                <a:ext cx="10109535" cy="44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nary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A71B86"/>
                        </a:solidFill>
                      </a:rPr>
                      <m:t>Project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A71B86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1" dirty="0" smtClean="0">
                        <a:solidFill>
                          <a:srgbClr val="A71B86"/>
                        </a:solidFill>
                      </a:rPr>
                      <m:t>j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404040"/>
                        </a:solidFill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A37C92-452A-4CF7-9E16-1CC87DE0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39" y="4202003"/>
                <a:ext cx="10109535" cy="442237"/>
              </a:xfrm>
              <a:prstGeom prst="rect">
                <a:avLst/>
              </a:prstGeom>
              <a:blipFill>
                <a:blip r:embed="rId8"/>
                <a:stretch>
                  <a:fillRect t="-106849" b="-15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6B3F83-DAD0-4E89-BCB1-21D54FDA5A70}"/>
                  </a:ext>
                </a:extLst>
              </p:cNvPr>
              <p:cNvSpPr txBox="1"/>
              <p:nvPr/>
            </p:nvSpPr>
            <p:spPr>
              <a:xfrm>
                <a:off x="639470" y="5931589"/>
                <a:ext cx="10109535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6B3F83-DAD0-4E89-BCB1-21D54FDA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0" y="5931589"/>
                <a:ext cx="10109535" cy="424796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A1DB57-A2BA-4BAD-A8CC-C5EE36CCD864}"/>
                  </a:ext>
                </a:extLst>
              </p:cNvPr>
              <p:cNvSpPr txBox="1"/>
              <p:nvPr/>
            </p:nvSpPr>
            <p:spPr>
              <a:xfrm>
                <a:off x="639471" y="5134988"/>
                <a:ext cx="10109535" cy="44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A71B86"/>
                        </a:solidFill>
                      </a:rPr>
                      <m:t>Project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A71B86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1" dirty="0" smtClean="0">
                        <a:solidFill>
                          <a:srgbClr val="A71B86"/>
                        </a:solidFill>
                      </a:rPr>
                      <m:t>j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404040"/>
                        </a:solidFill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A1DB57-A2BA-4BAD-A8CC-C5EE36CC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1" y="5134988"/>
                <a:ext cx="10109535" cy="442237"/>
              </a:xfrm>
              <a:prstGeom prst="rect">
                <a:avLst/>
              </a:prstGeom>
              <a:blipFill>
                <a:blip r:embed="rId10"/>
                <a:stretch>
                  <a:fillRect t="-106849" b="-15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84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GiveBack.xlsx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Solution for Q1 on 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Max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Maximize the number of projects that can be completed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general, there can be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multiple optimal solutions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assignment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Could have assigned job 4 to Team 1 instead of Team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Important is the fact that an optimal solution exists to do all 12 jobs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75D5E8-2CC6-4A97-8317-E454B4BC1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211" y="3302697"/>
            <a:ext cx="5867464" cy="214124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110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Solution for Q2 on 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We are trying to identify if a faster way exists where all jobs will still be completed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Minimize the total time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Q: Do you notice any differences in the optimal solution?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Q: Which solution is better?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2C57B3-7546-48B5-B17E-796731E10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6184" y="3285887"/>
            <a:ext cx="5768862" cy="213969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Network Flow Models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network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an arrangement of paths connected at various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network has two main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Nodes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represent junction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Branches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edges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represent routes between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Diagrams can be utilized to visualize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Nodes represented by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circles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Branches represented by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Typical goals of transportation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Minimize transportation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Minimize total distance travelled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Maximize amount transported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1037</Words>
  <Application>Microsoft Office PowerPoint</Application>
  <PresentationFormat>Widescreen</PresentationFormat>
  <Paragraphs>246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11 </vt:lpstr>
      <vt:lpstr>Ex: Give-back Weekend</vt:lpstr>
      <vt:lpstr>Ex: Give-back Weekend</vt:lpstr>
      <vt:lpstr>Ex: Give-back Weekend</vt:lpstr>
      <vt:lpstr>Ex: Give-back Weekend</vt:lpstr>
      <vt:lpstr>Ex: Give-back Weekend</vt:lpstr>
      <vt:lpstr>Ex: Give-back Weekend</vt:lpstr>
      <vt:lpstr>Ex: Give-back Weekend</vt:lpstr>
      <vt:lpstr>Network Flow Models</vt:lpstr>
      <vt:lpstr>Ex: Shortest Shipping Route</vt:lpstr>
      <vt:lpstr>Ex: Shortest Shipping Route</vt:lpstr>
      <vt:lpstr>Ex: Shortest Shipping Route</vt:lpstr>
      <vt:lpstr>Ex: Shortest Shipping Route</vt:lpstr>
      <vt:lpstr>Ex: Shortest Shipping Route</vt:lpstr>
      <vt:lpstr>Ex: Shortest Shipping Route</vt:lpstr>
      <vt:lpstr>Ex: Shortest Shipping Route</vt:lpstr>
      <vt:lpstr>Ex: Shortest Shipping Route</vt:lpstr>
      <vt:lpstr>Ex: Shortest Shipping Route</vt:lpstr>
      <vt:lpstr>Ex: Shortest Shipping Route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451</cp:revision>
  <dcterms:created xsi:type="dcterms:W3CDTF">2020-01-09T19:32:24Z</dcterms:created>
  <dcterms:modified xsi:type="dcterms:W3CDTF">2020-02-06T22:03:34Z</dcterms:modified>
</cp:coreProperties>
</file>