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422" r:id="rId3"/>
    <p:sldId id="421" r:id="rId4"/>
    <p:sldId id="423" r:id="rId5"/>
    <p:sldId id="427" r:id="rId6"/>
    <p:sldId id="428" r:id="rId7"/>
    <p:sldId id="429" r:id="rId8"/>
    <p:sldId id="431" r:id="rId9"/>
    <p:sldId id="432" r:id="rId10"/>
    <p:sldId id="430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11B29F"/>
    <a:srgbClr val="A71B86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88" autoAdjust="0"/>
    <p:restoredTop sz="95874" autoAdjust="0"/>
  </p:normalViewPr>
  <p:slideViewPr>
    <p:cSldViewPr snapToGrid="0">
      <p:cViewPr>
        <p:scale>
          <a:sx n="60" d="100"/>
          <a:sy n="60" d="100"/>
        </p:scale>
        <p:origin x="28" y="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jpg"/><Relationship Id="rId7" Type="http://schemas.openxmlformats.org/officeDocument/2006/relationships/image" Target="../media/image32.sv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28.gif"/><Relationship Id="rId9" Type="http://schemas.openxmlformats.org/officeDocument/2006/relationships/image" Target="../media/image3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jpg"/><Relationship Id="rId7" Type="http://schemas.openxmlformats.org/officeDocument/2006/relationships/image" Target="../media/image3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jpg"/><Relationship Id="rId7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12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Shortest Route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0180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Assumed that edges had direction from West (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node 1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) to East (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nodes 2-7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Suppose direction doesn’t matter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must consider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both directions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for each branch</a:t>
            </a:r>
            <a:endParaRPr lang="en-US" sz="12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3506DD-883B-4FC4-AC33-0DE0E6EC3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7792" y="2489575"/>
            <a:ext cx="5419725" cy="25622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453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48941" cy="3810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 for undirected network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𝑡𝑟𝑢𝑐𝑘𝑠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𝑡𝑟𝑎𝑛𝑠𝑝𝑜𝑟𝑡𝑒𝑑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𝑎𝑙𝑜𝑛𝑔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𝑒𝑑𝑔𝑒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1,2,3,⋯, 7}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1,2,3,⋯,7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 for undirected network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48941" cy="3810338"/>
              </a:xfrm>
              <a:prstGeom prst="rect">
                <a:avLst/>
              </a:prstGeom>
              <a:blipFill>
                <a:blip r:embed="rId4"/>
                <a:stretch>
                  <a:fillRect l="-606" t="-799" b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5B37BD-34A6-4F9D-A3CC-EA66B5C9D0B7}"/>
                  </a:ext>
                </a:extLst>
              </p:cNvPr>
              <p:cNvSpPr txBox="1"/>
              <p:nvPr/>
            </p:nvSpPr>
            <p:spPr>
              <a:xfrm>
                <a:off x="-1068369" y="5717005"/>
                <a:ext cx="1162530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=16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+9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+12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		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15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+25</m:t>
                    </m:r>
                    <m:d>
                      <m:d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52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+14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45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54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+17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		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+8</m:t>
                    </m:r>
                    <m:d>
                      <m:d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57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75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+19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47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+14</m:t>
                    </m:r>
                    <m:d>
                      <m:d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67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76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5B37BD-34A6-4F9D-A3CC-EA66B5C9D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8369" y="5717005"/>
                <a:ext cx="11625302" cy="1015663"/>
              </a:xfrm>
              <a:prstGeom prst="rect">
                <a:avLst/>
              </a:prstGeom>
              <a:blipFill>
                <a:blip r:embed="rId7"/>
                <a:stretch>
                  <a:fillRect b="-5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4D889D-CC18-4FF1-B661-A2DD150AFEFC}"/>
              </a:ext>
            </a:extLst>
          </p:cNvPr>
          <p:cNvCxnSpPr>
            <a:cxnSpLocks/>
          </p:cNvCxnSpPr>
          <p:nvPr/>
        </p:nvCxnSpPr>
        <p:spPr>
          <a:xfrm>
            <a:off x="2455101" y="3569918"/>
            <a:ext cx="603853" cy="0"/>
          </a:xfrm>
          <a:prstGeom prst="line">
            <a:avLst/>
          </a:prstGeom>
          <a:ln w="381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81706895-E6C6-40FB-86C0-4655EA5A0C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9028" y="2859771"/>
            <a:ext cx="4952976" cy="234156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5670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9018070" cy="3194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Constraints for undirected network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(Node 1)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(Node 2)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(Node 3)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74</m:t>
                        </m:r>
                      </m:sub>
                    </m:sSub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000" b="0" dirty="0">
                    <a:solidFill>
                      <a:srgbClr val="40404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(Node 4)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(Node 5)</a:t>
                </a:r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76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67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(Node 6)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67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(Node 7)	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an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integer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9018070" cy="3194785"/>
              </a:xfrm>
              <a:prstGeom prst="rect">
                <a:avLst/>
              </a:prstGeom>
              <a:blipFill>
                <a:blip r:embed="rId4"/>
                <a:stretch>
                  <a:fillRect l="-609" t="-952" b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E452B00-4BD4-4EF3-894C-5815B56A68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1762" y="4893184"/>
            <a:ext cx="3944270" cy="186469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360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0180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ShortestRoute-1.xlsx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from course website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tabs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One-to-All-Directed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and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One-to-One-Directed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contain previous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Closely examine the tabs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One-to-All-Undirected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and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One-to-One-Undirected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do you notice is the same between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directed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and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undirected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problems?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do you notice is different between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directed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and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undirected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problems?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the purpose of the number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1,000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in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distance matrix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69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Maximal Flow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Sometimes the branches in a network have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limitations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on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Suppose we are trying to move some resource (e.g. water, gas, oil) through a network of pipelines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Pipelines are represented as edges in a graph (directed or undirected) and each has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finite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capacity that determines how much can flow through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Source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node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produces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the resource and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destination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node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receives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the maximum amount of flow that can be moved through the network?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13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Railway System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Scott Tractor Company ships tractor parts from Omaha to St. Louis by railroad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 contract limits the number of railroad cars available on each branch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Graph of network showing the capacity (# of cars) leaving a node along an edge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Is this undirected or directed?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122D85-F7A4-41FC-A3DF-6D755CB6E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024" y="3680603"/>
            <a:ext cx="6233777" cy="239293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9269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Railway System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begin by choosing an arbitrary path from the origin to the destination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path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can be defined by an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ordering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of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nodes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separated by hyphens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5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 example, choose the path 1-2-5-6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the smallest capacity along this path?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3F2BCF-DF54-494B-AB90-DDBD8E390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024" y="3593664"/>
            <a:ext cx="6382281" cy="244994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5C01CA-A991-413D-8206-6E4523DE7D4D}"/>
              </a:ext>
            </a:extLst>
          </p:cNvPr>
          <p:cNvCxnSpPr>
            <a:cxnSpLocks/>
          </p:cNvCxnSpPr>
          <p:nvPr/>
        </p:nvCxnSpPr>
        <p:spPr>
          <a:xfrm flipV="1">
            <a:off x="2609472" y="3991708"/>
            <a:ext cx="831040" cy="724672"/>
          </a:xfrm>
          <a:prstGeom prst="line">
            <a:avLst/>
          </a:prstGeom>
          <a:ln w="381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78B6C83-EAC3-41E6-B1FE-C595D5B8E2CB}"/>
              </a:ext>
            </a:extLst>
          </p:cNvPr>
          <p:cNvCxnSpPr>
            <a:cxnSpLocks/>
          </p:cNvCxnSpPr>
          <p:nvPr/>
        </p:nvCxnSpPr>
        <p:spPr>
          <a:xfrm>
            <a:off x="3791432" y="3894423"/>
            <a:ext cx="1887473" cy="186689"/>
          </a:xfrm>
          <a:prstGeom prst="line">
            <a:avLst/>
          </a:prstGeom>
          <a:ln w="381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7F0A977-CF23-4167-B0DB-FF98669D68DE}"/>
              </a:ext>
            </a:extLst>
          </p:cNvPr>
          <p:cNvCxnSpPr>
            <a:cxnSpLocks/>
          </p:cNvCxnSpPr>
          <p:nvPr/>
        </p:nvCxnSpPr>
        <p:spPr>
          <a:xfrm>
            <a:off x="5963209" y="4214372"/>
            <a:ext cx="366302" cy="488852"/>
          </a:xfrm>
          <a:prstGeom prst="line">
            <a:avLst/>
          </a:prstGeom>
          <a:ln w="381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480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Railway System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smallest capacity along the path is 4, corresponding to edge (5,6)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directed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edge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can be defined as an ordered pair of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two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nodes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capacity along the path 1-2-5-6 is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Update by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decreasing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the capacities along the edges (1,2), (2,5), and (5,6) by 4 and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increasing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the capacities along the edges (6,5), (5,2), and (2,1) by 4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1AF13F-90D6-4F0D-9B81-E5324C7D9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4137" y="4599154"/>
            <a:ext cx="5686167" cy="211065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2321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Railway System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7770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Next, choose an arbitrary path from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updated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 example, choose 1-4-6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smallest capacity is 4 because of (1,4); therefore, the capacity of 1-4-6 is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Update the capacities in the same way as before by decreasing in the direction 1-4-6 and increasing in the direction 6-4-1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Update maximum flow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ECEAD1-2508-47E4-80A5-764F105C7B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5604" y="4603969"/>
            <a:ext cx="5486400" cy="20669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C21B9A-AB9C-452F-BB4A-CB37118AB69A}"/>
                  </a:ext>
                </a:extLst>
              </p:cNvPr>
              <p:cNvSpPr txBox="1"/>
              <p:nvPr/>
            </p:nvSpPr>
            <p:spPr>
              <a:xfrm>
                <a:off x="1226758" y="5132547"/>
                <a:ext cx="10147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4+4=8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C21B9A-AB9C-452F-BB4A-CB37118AB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758" y="5132547"/>
                <a:ext cx="1014701" cy="276999"/>
              </a:xfrm>
              <a:prstGeom prst="rect">
                <a:avLst/>
              </a:prstGeom>
              <a:blipFill>
                <a:blip r:embed="rId7"/>
                <a:stretch>
                  <a:fillRect l="-4790" r="-479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450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Railway System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777096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Choose another arbitrary path from the updated graph like 1-3-6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smallest capacity is 6 corresponding to edge (3,6)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Update the capacities according to the capacity of 1-3-6 which is 6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maximum flow now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4+4+6=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777096" cy="4708981"/>
              </a:xfrm>
              <a:prstGeom prst="rect">
                <a:avLst/>
              </a:prstGeom>
              <a:blipFill>
                <a:blip r:embed="rId4"/>
                <a:stretch>
                  <a:fillRect l="-625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9286C9-EAF7-4980-81D4-34EAF8B3BC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0553" y="3653470"/>
            <a:ext cx="6339752" cy="241619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285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Shortest Route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Dijkstra’s algorithm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for identifying the shortest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Step 1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: Select the node with the shortest route from the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Step 2: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Create a  permanent set that includes the origin and the node chosen in the 1</a:t>
            </a:r>
            <a:r>
              <a:rPr lang="en-US" sz="2000" baseline="30000" dirty="0">
                <a:solidFill>
                  <a:srgbClr val="404040"/>
                </a:solidFill>
                <a:latin typeface="Corbel" panose="020B0503020204020204" pitchFamily="34" charset="0"/>
              </a:rPr>
              <a:t>st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 step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Step 3: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Identify all nodes that are adjacent to the nodes in the permanent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Step 4: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Select the node with the shortest route from the group of nodes adjacent to the nodes in the permanent set. Add the chosen node to the permanent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Step 5: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Repeat the 3</a:t>
            </a:r>
            <a:r>
              <a:rPr lang="en-US" sz="2000" baseline="30000" dirty="0">
                <a:solidFill>
                  <a:srgbClr val="404040"/>
                </a:solidFill>
                <a:latin typeface="Corbel" panose="020B0503020204020204" pitchFamily="34" charset="0"/>
              </a:rPr>
              <a:t>rd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 and 4</a:t>
            </a:r>
            <a:r>
              <a:rPr lang="en-US" sz="2000" baseline="30000" dirty="0">
                <a:solidFill>
                  <a:srgbClr val="404040"/>
                </a:solidFill>
                <a:latin typeface="Corbel" panose="020B0503020204020204" pitchFamily="34" charset="0"/>
              </a:rPr>
              <a:t>th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 steps until all nodes are in the permanent set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45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Railway System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77709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There are only two paths with available capacity from the node 1 to node 6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1-2-4-6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1-3-4-6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arbitrarily choose 1-3-4-6 with a capacity of 1 because of edge (4,6)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Update graph and maximum flow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4+4+6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777096" cy="2246769"/>
              </a:xfrm>
              <a:prstGeom prst="rect">
                <a:avLst/>
              </a:prstGeom>
              <a:blipFill>
                <a:blip r:embed="rId4"/>
                <a:stretch>
                  <a:fillRect l="-625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F896C9-5B12-4D47-951D-B15FC1081F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024" y="4253944"/>
            <a:ext cx="6382281" cy="242754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057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Railway System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77709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 more paths to choose from in the updated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Algorithm terminates at this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say the maximum flow from node 1 to node 6 is 15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7CD482-1BEE-41EE-94F5-F3C62952D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024" y="2427233"/>
            <a:ext cx="5391150" cy="21526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5846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Shortest Route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Ford-Fulkerson’s algorithm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for identifying the maximal flow of a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Step 1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: Arbitrarily select any path in the network from the origin to 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Step 2: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Adjust the capacities at each node by subtracting the maximal flow for the path selected in the 1</a:t>
            </a:r>
            <a:r>
              <a:rPr lang="en-US" sz="2000" baseline="30000" dirty="0">
                <a:solidFill>
                  <a:srgbClr val="404040"/>
                </a:solidFill>
                <a:latin typeface="Corbel" panose="020B0503020204020204" pitchFamily="34" charset="0"/>
              </a:rPr>
              <a:t>st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Step 3: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 the maximal flow along the path in the opposite direction</a:t>
            </a: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Step 5: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Repeat previous steps until there are no more paths with flow capacity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76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Shortest Route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want to reformulate the problem as a linear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origin in the shortest route problem can be thought of as a single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supply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other nodes can be thought of as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demand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Source has supply equal to the number of nodes in the graph minus one (itself)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Each demand node requires a single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Distance between nodes corresponds to transportation cost of that 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reduce the number of variables, we assume units only flow in the direction of a higher node number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BEE387-8DE3-4F24-A2EA-0CCC54425FF4}"/>
                  </a:ext>
                </a:extLst>
              </p:cNvPr>
              <p:cNvSpPr txBox="1"/>
              <p:nvPr/>
            </p:nvSpPr>
            <p:spPr>
              <a:xfrm>
                <a:off x="1085775" y="6333300"/>
                <a:ext cx="2271424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Ignore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BEE387-8DE3-4F24-A2EA-0CCC54425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775" y="6333300"/>
                <a:ext cx="2271424" cy="424796"/>
              </a:xfrm>
              <a:prstGeom prst="rect">
                <a:avLst/>
              </a:prstGeom>
              <a:blipFill>
                <a:blip r:embed="rId6"/>
                <a:stretch>
                  <a:fillRect l="-2681" t="-714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63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48941" cy="2271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𝑡𝑟𝑢𝑐𝑘𝑠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𝑡𝑟𝑎𝑛𝑠𝑝𝑜𝑟𝑡𝑒𝑑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𝑎𝑙𝑜𝑛𝑔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𝑒𝑑𝑔𝑒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1,2,3,⋯, 7}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1,2,3,⋯,7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48941" cy="2271456"/>
              </a:xfrm>
              <a:prstGeom prst="rect">
                <a:avLst/>
              </a:prstGeom>
              <a:blipFill>
                <a:blip r:embed="rId4"/>
                <a:stretch>
                  <a:fillRect l="-606" t="-1340" b="-3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5B37BD-34A6-4F9D-A3CC-EA66B5C9D0B7}"/>
                  </a:ext>
                </a:extLst>
              </p:cNvPr>
              <p:cNvSpPr txBox="1"/>
              <p:nvPr/>
            </p:nvSpPr>
            <p:spPr>
              <a:xfrm>
                <a:off x="-2660308" y="4185657"/>
                <a:ext cx="1162530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=16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+35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+9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+12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				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+15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+25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+14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+17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				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+22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+8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+19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47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+14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67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5B37BD-34A6-4F9D-A3CC-EA66B5C9D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60308" y="4185657"/>
                <a:ext cx="11625302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003D2A30-DB18-4D5A-AC2D-D09E09E3BF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7013" y="4686216"/>
            <a:ext cx="4209906" cy="202313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12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9018070" cy="4918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Whatever gets into a node leaves the node is known as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flow conservation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Origin produces 1 unit of flow and the node with largest index must get 1 unit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(Out of node 1)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(Through node 2)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(Through node 3)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(Through node 4)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(Through node 5)</a:t>
                </a:r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(Through node 6)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(Into node 7)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an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integer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Why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+1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 the constraints?</a:t>
                </a:r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9018070" cy="4918334"/>
              </a:xfrm>
              <a:prstGeom prst="rect">
                <a:avLst/>
              </a:prstGeom>
              <a:blipFill>
                <a:blip r:embed="rId4"/>
                <a:stretch>
                  <a:fillRect l="-609" t="-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0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018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ShortestRoute.xlsx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from course website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Look at tab titled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One-to-All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778D6F-75AC-4A17-9D32-C824162985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8318" y="2996717"/>
            <a:ext cx="8034640" cy="372695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179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01807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Look at tab titled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One-to-One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Q:What is the difference between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One-to-All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and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One-to-One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91097F-81F9-4DD2-BD51-A3F491D8F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024" y="2355806"/>
            <a:ext cx="8041992" cy="372695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895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Shortest Route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01807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Assumed that we had supply at origin (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node 1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) to fulfill demand at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all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other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Suppose we only wanted to get one unit from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origin to one destination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must modify the constraints to reflect a supply and demand of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one</a:t>
            </a:r>
            <a:endParaRPr lang="en-US" sz="12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3506DD-883B-4FC4-AC33-0DE0E6EC3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8101" y="2447247"/>
            <a:ext cx="4589735" cy="216984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1360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0180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Modification of constraints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One origin to many destinations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One origin to one destination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3506DD-883B-4FC4-AC33-0DE0E6EC3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8269" y="2668213"/>
            <a:ext cx="4300152" cy="203293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180E7E-0E22-4386-994D-4A41158408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9964" y="5114471"/>
            <a:ext cx="3146196" cy="168859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3BC142-130A-427A-B9C6-C723E1BC91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9964" y="2669768"/>
            <a:ext cx="3146196" cy="174470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5294AD7-C886-433A-836B-B2C32DC3FCE8}"/>
              </a:ext>
            </a:extLst>
          </p:cNvPr>
          <p:cNvSpPr/>
          <p:nvPr/>
        </p:nvSpPr>
        <p:spPr>
          <a:xfrm>
            <a:off x="3119431" y="3260236"/>
            <a:ext cx="215154" cy="196280"/>
          </a:xfrm>
          <a:prstGeom prst="ellipse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C4387-F429-4A13-8A68-2D8A4B42E569}"/>
              </a:ext>
            </a:extLst>
          </p:cNvPr>
          <p:cNvSpPr/>
          <p:nvPr/>
        </p:nvSpPr>
        <p:spPr>
          <a:xfrm>
            <a:off x="3159775" y="5672680"/>
            <a:ext cx="215154" cy="196280"/>
          </a:xfrm>
          <a:prstGeom prst="ellipse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DF5C5F-8B80-44FD-ADB9-161CEA4FCCFE}"/>
              </a:ext>
            </a:extLst>
          </p:cNvPr>
          <p:cNvCxnSpPr>
            <a:cxnSpLocks/>
          </p:cNvCxnSpPr>
          <p:nvPr/>
        </p:nvCxnSpPr>
        <p:spPr>
          <a:xfrm>
            <a:off x="3334585" y="3429000"/>
            <a:ext cx="2931042" cy="2312717"/>
          </a:xfrm>
          <a:prstGeom prst="straightConnector1">
            <a:avLst/>
          </a:prstGeom>
          <a:ln w="381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043A15-2A06-4226-88A8-AEE2D93BFE6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361180" y="5741717"/>
            <a:ext cx="2866551" cy="228801"/>
          </a:xfrm>
          <a:prstGeom prst="straightConnector1">
            <a:avLst/>
          </a:prstGeom>
          <a:ln w="381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69F2F9-4C7F-46BF-880F-1B59D8478FBC}"/>
                  </a:ext>
                </a:extLst>
              </p:cNvPr>
              <p:cNvSpPr txBox="1"/>
              <p:nvPr/>
            </p:nvSpPr>
            <p:spPr>
              <a:xfrm>
                <a:off x="6227731" y="5693519"/>
                <a:ext cx="314619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A71B86"/>
                    </a:solidFill>
                  </a:rPr>
                  <a:t>Difference Between In and Out</a:t>
                </a:r>
                <a:endParaRPr lang="en-US" b="0" i="1" dirty="0">
                  <a:solidFill>
                    <a:srgbClr val="A71B86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A71B8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A71B8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A71B86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A71B8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A71B8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A71B8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A71B86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A71B8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A71B8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A71B8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A71B86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A71B86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69F2F9-4C7F-46BF-880F-1B59D8478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31" y="5693519"/>
                <a:ext cx="3146195" cy="553998"/>
              </a:xfrm>
              <a:prstGeom prst="rect">
                <a:avLst/>
              </a:prstGeom>
              <a:blipFill>
                <a:blip r:embed="rId9"/>
                <a:stretch>
                  <a:fillRect l="-388" t="-14286" r="-19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8A8294-0AE4-421A-B727-70ADF36086DE}"/>
              </a:ext>
            </a:extLst>
          </p:cNvPr>
          <p:cNvCxnSpPr>
            <a:cxnSpLocks/>
          </p:cNvCxnSpPr>
          <p:nvPr/>
        </p:nvCxnSpPr>
        <p:spPr>
          <a:xfrm flipV="1">
            <a:off x="5735172" y="2948678"/>
            <a:ext cx="1118567" cy="722555"/>
          </a:xfrm>
          <a:prstGeom prst="line">
            <a:avLst/>
          </a:prstGeom>
          <a:ln w="381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E93145E-FC12-459A-AFA2-FDC1CDB725A9}"/>
              </a:ext>
            </a:extLst>
          </p:cNvPr>
          <p:cNvCxnSpPr>
            <a:cxnSpLocks/>
          </p:cNvCxnSpPr>
          <p:nvPr/>
        </p:nvCxnSpPr>
        <p:spPr>
          <a:xfrm flipH="1" flipV="1">
            <a:off x="7120132" y="2991970"/>
            <a:ext cx="450562" cy="366406"/>
          </a:xfrm>
          <a:prstGeom prst="line">
            <a:avLst/>
          </a:prstGeom>
          <a:ln w="381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5CACEB-10A9-4276-B13D-FB86A628E36A}"/>
              </a:ext>
            </a:extLst>
          </p:cNvPr>
          <p:cNvCxnSpPr>
            <a:cxnSpLocks/>
          </p:cNvCxnSpPr>
          <p:nvPr/>
        </p:nvCxnSpPr>
        <p:spPr>
          <a:xfrm flipH="1" flipV="1">
            <a:off x="7120132" y="2862907"/>
            <a:ext cx="1263972" cy="122339"/>
          </a:xfrm>
          <a:prstGeom prst="line">
            <a:avLst/>
          </a:prstGeom>
          <a:ln w="381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16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6309</TotalTime>
  <Words>1492</Words>
  <Application>Microsoft Office PowerPoint</Application>
  <PresentationFormat>Widescreen</PresentationFormat>
  <Paragraphs>272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12 </vt:lpstr>
      <vt:lpstr>Shortest Route Problem</vt:lpstr>
      <vt:lpstr>Shortest Route Problem</vt:lpstr>
      <vt:lpstr>Ex: Shortest Shipping Route</vt:lpstr>
      <vt:lpstr>Ex: Shortest Shipping Route</vt:lpstr>
      <vt:lpstr>Ex: Shortest Shipping Route</vt:lpstr>
      <vt:lpstr>Ex: Shortest Shipping Route</vt:lpstr>
      <vt:lpstr>Shortest Route Problem</vt:lpstr>
      <vt:lpstr>Ex: Shortest Shipping Route</vt:lpstr>
      <vt:lpstr>Shortest Route Problem</vt:lpstr>
      <vt:lpstr>Ex: Shortest Shipping Route</vt:lpstr>
      <vt:lpstr>Ex: Shortest Shipping Route</vt:lpstr>
      <vt:lpstr>Ex: Shortest Shipping Route</vt:lpstr>
      <vt:lpstr>Maximal Flow Problem</vt:lpstr>
      <vt:lpstr>Ex: Railway System</vt:lpstr>
      <vt:lpstr>Ex: Railway System</vt:lpstr>
      <vt:lpstr>Ex: Railway System</vt:lpstr>
      <vt:lpstr>Ex: Railway System</vt:lpstr>
      <vt:lpstr>Ex: Railway System</vt:lpstr>
      <vt:lpstr>Ex: Railway System</vt:lpstr>
      <vt:lpstr>Ex: Railway System</vt:lpstr>
      <vt:lpstr>Shortest Route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495</cp:revision>
  <dcterms:created xsi:type="dcterms:W3CDTF">2020-01-09T19:32:24Z</dcterms:created>
  <dcterms:modified xsi:type="dcterms:W3CDTF">2020-02-07T04:22:27Z</dcterms:modified>
</cp:coreProperties>
</file>