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5" r:id="rId3"/>
    <p:sldId id="306" r:id="rId4"/>
    <p:sldId id="307" r:id="rId5"/>
    <p:sldId id="308" r:id="rId6"/>
    <p:sldId id="309" r:id="rId7"/>
    <p:sldId id="311" r:id="rId8"/>
    <p:sldId id="310" r:id="rId9"/>
    <p:sldId id="312" r:id="rId10"/>
    <p:sldId id="313" r:id="rId11"/>
    <p:sldId id="314" r:id="rId12"/>
    <p:sldId id="315" r:id="rId13"/>
    <p:sldId id="318" r:id="rId14"/>
    <p:sldId id="316" r:id="rId15"/>
    <p:sldId id="319" r:id="rId16"/>
    <p:sldId id="320" r:id="rId17"/>
    <p:sldId id="321" r:id="rId18"/>
    <p:sldId id="322" r:id="rId19"/>
    <p:sldId id="323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24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97" d="100"/>
          <a:sy n="97" d="100"/>
        </p:scale>
        <p:origin x="5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1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5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0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1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36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7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3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0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7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06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7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1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2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25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7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2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5.jp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5.jp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jpg"/><Relationship Id="rId7" Type="http://schemas.openxmlformats.org/officeDocument/2006/relationships/image" Target="../media/image38.sv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6.gif"/><Relationship Id="rId9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6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61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object</a:t>
                </a:r>
                <a:r>
                  <a:rPr lang="en-US" sz="2000" b="1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matrix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4×3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dimension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a  matrix, denoted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describes its number of rows and number of columns (in that order)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Based on above example,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row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column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Typically, all vectors are by default column vectors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611775"/>
              </a:xfrm>
              <a:prstGeom prst="rect">
                <a:avLst/>
              </a:prstGeom>
              <a:blipFill>
                <a:blip r:embed="rId5"/>
                <a:stretch>
                  <a:fillRect l="-539" b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6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0453" y="1957301"/>
                <a:ext cx="90489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matrices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can define their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product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,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which will be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matrix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can be expressed 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 where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order to compute,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 number of columns in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must equal the number of rows in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above example, the matrix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does not exist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53" y="1957301"/>
                <a:ext cx="9048941" cy="4708981"/>
              </a:xfrm>
              <a:prstGeom prst="rect">
                <a:avLst/>
              </a:prstGeom>
              <a:blipFill>
                <a:blip r:embed="rId5"/>
                <a:stretch>
                  <a:fillRect l="-606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/>
              <p:nvPr/>
            </p:nvSpPr>
            <p:spPr>
              <a:xfrm>
                <a:off x="1162850" y="3257058"/>
                <a:ext cx="8392886" cy="1302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50" y="3257058"/>
                <a:ext cx="8392886" cy="13024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945BC5-9C9E-4EA6-9CCE-21BF017A0F3B}"/>
                  </a:ext>
                </a:extLst>
              </p:cNvPr>
              <p:cNvSpPr txBox="1"/>
              <p:nvPr/>
            </p:nvSpPr>
            <p:spPr>
              <a:xfrm>
                <a:off x="777469" y="4783166"/>
                <a:ext cx="8392886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=1,2,3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945BC5-9C9E-4EA6-9CCE-21BF017A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69" y="4783166"/>
                <a:ext cx="8392886" cy="424796"/>
              </a:xfrm>
              <a:prstGeom prst="rect">
                <a:avLst/>
              </a:prstGeom>
              <a:blipFill>
                <a:blip r:embed="rId9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84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0453" y="1957301"/>
                <a:ext cx="9048941" cy="3717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square matrices of the same size, say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can compute both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but they may not necessarily be equal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</a:t>
                </a:r>
                <a:r>
                  <a:rPr lang="en-US" sz="2000" b="1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be column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53" y="1957301"/>
                <a:ext cx="9048941" cy="3717877"/>
              </a:xfrm>
              <a:prstGeom prst="rect">
                <a:avLst/>
              </a:prstGeom>
              <a:blipFill>
                <a:blip r:embed="rId5"/>
                <a:stretch>
                  <a:fillRect l="-606" t="-820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/>
              <p:nvPr/>
            </p:nvSpPr>
            <p:spPr>
              <a:xfrm>
                <a:off x="-229887" y="3680355"/>
                <a:ext cx="8392886" cy="60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×2+3×7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1×5+3×1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−2×2+0×7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−2×5+0×1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F21FBA-0D60-4FC2-8206-EBDDC490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887" y="3680355"/>
                <a:ext cx="8392886" cy="606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1D50BD-BD31-4337-995A-C81AF1DFF13B}"/>
                  </a:ext>
                </a:extLst>
              </p:cNvPr>
              <p:cNvSpPr txBox="1"/>
              <p:nvPr/>
            </p:nvSpPr>
            <p:spPr>
              <a:xfrm>
                <a:off x="-394851" y="4430772"/>
                <a:ext cx="8392886" cy="60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2×1+5×−2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2×3+5×0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7×1+1×−2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7×3+1×0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1D50BD-BD31-4337-995A-C81AF1DFF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4851" y="4430772"/>
                <a:ext cx="8392886" cy="6065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5EB95F-CC3B-408F-BB8F-64CFB92CDAFA}"/>
                  </a:ext>
                </a:extLst>
              </p:cNvPr>
              <p:cNvSpPr txBox="1"/>
              <p:nvPr/>
            </p:nvSpPr>
            <p:spPr>
              <a:xfrm>
                <a:off x="-1032969" y="5723923"/>
                <a:ext cx="839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5EB95F-CC3B-408F-BB8F-64CFB9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2969" y="5723923"/>
                <a:ext cx="8392886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77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that have compatible dimensions and returns an array (matrix)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Vector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640D-B92A-451C-98D4-0FBB7EB0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603" y="3615021"/>
            <a:ext cx="7534503" cy="31180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26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that have compatible dimensions and returns an array (matrix)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Vector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640D-B92A-451C-98D4-0FBB7EB0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603" y="3615021"/>
            <a:ext cx="7534503" cy="31180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9D9FA9-3DE0-4A64-A185-F9C73967D949}"/>
              </a:ext>
            </a:extLst>
          </p:cNvPr>
          <p:cNvSpPr/>
          <p:nvPr/>
        </p:nvSpPr>
        <p:spPr>
          <a:xfrm>
            <a:off x="4122249" y="5492119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9EA33-6932-4ACA-ADB9-45784505494C}"/>
              </a:ext>
            </a:extLst>
          </p:cNvPr>
          <p:cNvSpPr txBox="1"/>
          <p:nvPr/>
        </p:nvSpPr>
        <p:spPr>
          <a:xfrm>
            <a:off x="5132004" y="5444254"/>
            <a:ext cx="275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=MMULT(B1:D1,F2:F4)</a:t>
            </a:r>
          </a:p>
        </p:txBody>
      </p:sp>
    </p:spTree>
    <p:extLst>
      <p:ext uri="{BB962C8B-B14F-4D97-AF65-F5344CB8AC3E}">
        <p14:creationId xmlns:p14="http://schemas.microsoft.com/office/powerpoint/2010/main" val="265608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that have compatible dimensions and returns an array (matrix)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MMULT(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Vector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E640D-B92A-451C-98D4-0FBB7EB0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603" y="3615021"/>
            <a:ext cx="7534503" cy="31180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9D9FA9-3DE0-4A64-A185-F9C73967D949}"/>
              </a:ext>
            </a:extLst>
          </p:cNvPr>
          <p:cNvSpPr/>
          <p:nvPr/>
        </p:nvSpPr>
        <p:spPr>
          <a:xfrm>
            <a:off x="4146102" y="5783294"/>
            <a:ext cx="3057779" cy="949820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9EA33-6932-4ACA-ADB9-45784505494C}"/>
              </a:ext>
            </a:extLst>
          </p:cNvPr>
          <p:cNvSpPr txBox="1"/>
          <p:nvPr/>
        </p:nvSpPr>
        <p:spPr>
          <a:xfrm>
            <a:off x="7231193" y="5815841"/>
            <a:ext cx="275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=MMULT(F2:F4, </a:t>
            </a:r>
          </a:p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                    B1:D1)</a:t>
            </a:r>
          </a:p>
        </p:txBody>
      </p:sp>
    </p:spTree>
    <p:extLst>
      <p:ext uri="{BB962C8B-B14F-4D97-AF65-F5344CB8AC3E}">
        <p14:creationId xmlns:p14="http://schemas.microsoft.com/office/powerpoint/2010/main" val="278362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Matrix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9A808-5E5C-4F2A-897D-1103630C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379" y="2726342"/>
            <a:ext cx="8121626" cy="2448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27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Matrix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9A808-5E5C-4F2A-897D-1103630C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379" y="2726342"/>
            <a:ext cx="8121626" cy="2448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A06CA9-AE47-4439-A163-BA2ACF7D317B}"/>
              </a:ext>
            </a:extLst>
          </p:cNvPr>
          <p:cNvSpPr/>
          <p:nvPr/>
        </p:nvSpPr>
        <p:spPr>
          <a:xfrm>
            <a:off x="3629268" y="4251716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CFD630-8D0C-490E-8021-7B6093E81872}"/>
              </a:ext>
            </a:extLst>
          </p:cNvPr>
          <p:cNvSpPr txBox="1"/>
          <p:nvPr/>
        </p:nvSpPr>
        <p:spPr>
          <a:xfrm>
            <a:off x="4603805" y="4203851"/>
            <a:ext cx="275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=MMULT(B1:D2,F2:G3)</a:t>
            </a:r>
          </a:p>
        </p:txBody>
      </p:sp>
    </p:spTree>
    <p:extLst>
      <p:ext uri="{BB962C8B-B14F-4D97-AF65-F5344CB8AC3E}">
        <p14:creationId xmlns:p14="http://schemas.microsoft.com/office/powerpoint/2010/main" val="57957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MMULT Function in Excel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Example: Matrix Multiplication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9A808-5E5C-4F2A-897D-1103630C6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379" y="2726342"/>
            <a:ext cx="8121626" cy="2448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A06CA9-AE47-4439-A163-BA2ACF7D317B}"/>
              </a:ext>
            </a:extLst>
          </p:cNvPr>
          <p:cNvSpPr/>
          <p:nvPr/>
        </p:nvSpPr>
        <p:spPr>
          <a:xfrm>
            <a:off x="3637216" y="4523126"/>
            <a:ext cx="3057781" cy="65141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CFD630-8D0C-490E-8021-7B6093E81872}"/>
              </a:ext>
            </a:extLst>
          </p:cNvPr>
          <p:cNvSpPr txBox="1"/>
          <p:nvPr/>
        </p:nvSpPr>
        <p:spPr>
          <a:xfrm>
            <a:off x="6708451" y="4523126"/>
            <a:ext cx="275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=MMULT(F2:G3,B1:D2)</a:t>
            </a:r>
          </a:p>
        </p:txBody>
      </p:sp>
    </p:spTree>
    <p:extLst>
      <p:ext uri="{BB962C8B-B14F-4D97-AF65-F5344CB8AC3E}">
        <p14:creationId xmlns:p14="http://schemas.microsoft.com/office/powerpoint/2010/main" val="3434630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SUMPRODUCT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element-wise and then returns the sum of their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mathematics, this is often referred to 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dot-product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vector-product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the arrays are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Ex: Usage on Vectors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4CBD4-E18B-47DF-9735-BDBF35D2A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295" y="4214994"/>
            <a:ext cx="7559407" cy="25019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90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Quick-Screen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is a clothing manufacturing company specializing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the production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of commemorative shirts immediately following major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sporting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events and they have a contract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produce shirts for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winning team of a college football bowl game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New Year’s Day between State and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Tech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will produce two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different sweatshirts and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two different t-shirts with one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of each having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writing on front (F)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only and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other having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writing on both front (F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) and back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(B)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All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items will be produced by the box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where each box contains a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dozen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much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of each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of the items should be produced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to maximize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profit?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SUMPRODUCT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element-wise and then returns the sum of their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mathematics, this is often referred to 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dot-product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vector-product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the arrays are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Ex: Usage on Vectors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4CBD4-E18B-47DF-9735-BDBF35D2A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295" y="4214994"/>
            <a:ext cx="7559407" cy="25019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099264-2694-471C-8415-03A4008ABB6D}"/>
              </a:ext>
            </a:extLst>
          </p:cNvPr>
          <p:cNvSpPr/>
          <p:nvPr/>
        </p:nvSpPr>
        <p:spPr>
          <a:xfrm>
            <a:off x="4089575" y="6079724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63F770-69CF-46CE-A6CC-87B06E08E447}"/>
              </a:ext>
            </a:extLst>
          </p:cNvPr>
          <p:cNvSpPr txBox="1"/>
          <p:nvPr/>
        </p:nvSpPr>
        <p:spPr>
          <a:xfrm>
            <a:off x="5109911" y="6039969"/>
            <a:ext cx="352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=SUMPRODUCT(B1:D1,B2:D2)</a:t>
            </a:r>
          </a:p>
        </p:txBody>
      </p:sp>
    </p:spTree>
    <p:extLst>
      <p:ext uri="{BB962C8B-B14F-4D97-AF65-F5344CB8AC3E}">
        <p14:creationId xmlns:p14="http://schemas.microsoft.com/office/powerpoint/2010/main" val="555570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Matrix Multiplication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SUMPRODUCT Function in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function in Excel is used to multiply arrays (matrices) element-wise and then returns the sum of their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mathematics, this is often referred to as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dot-product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vector-product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the arrays are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Syntax: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SUMPRODUCT(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array1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,</a:t>
            </a: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array2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Ex: Usage on Vectors</a:t>
            </a: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4CBD4-E18B-47DF-9735-BDBF35D2A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295" y="4214994"/>
            <a:ext cx="7559407" cy="25019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099264-2694-471C-8415-03A4008ABB6D}"/>
              </a:ext>
            </a:extLst>
          </p:cNvPr>
          <p:cNvSpPr/>
          <p:nvPr/>
        </p:nvSpPr>
        <p:spPr>
          <a:xfrm>
            <a:off x="4089575" y="6405730"/>
            <a:ext cx="1030196" cy="30438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A86E8-B062-44AA-AA19-AECEF832ED78}"/>
              </a:ext>
            </a:extLst>
          </p:cNvPr>
          <p:cNvSpPr txBox="1"/>
          <p:nvPr/>
        </p:nvSpPr>
        <p:spPr>
          <a:xfrm>
            <a:off x="5103869" y="6349914"/>
            <a:ext cx="352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=SUMPRODUCT(B1:D1,F2:F4)</a:t>
            </a:r>
          </a:p>
        </p:txBody>
      </p:sp>
    </p:spTree>
    <p:extLst>
      <p:ext uri="{BB962C8B-B14F-4D97-AF65-F5344CB8AC3E}">
        <p14:creationId xmlns:p14="http://schemas.microsoft.com/office/powerpoint/2010/main" val="245448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Both MMULT and SUMPRODUCT can be used in Excel to make the creation of formulas and constraints of linear programs considerably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Made up example for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2AEB74-37FA-4DDF-8978-26B9BB9DA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3290053"/>
            <a:ext cx="4847976" cy="22452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F08BF-32B3-4FAF-AA28-9CDE5725CA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9176" y="4689032"/>
            <a:ext cx="4847976" cy="2248337"/>
          </a:xfrm>
          <a:prstGeom prst="rect">
            <a:avLst/>
          </a:prstGeom>
          <a:solidFill>
            <a:srgbClr val="11B29F"/>
          </a:solidFill>
          <a:ln w="38100">
            <a:solidFill>
              <a:srgbClr val="11B29F"/>
            </a:solidFill>
          </a:ln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C9DD0914-17D6-4CBF-A2D2-084D3173F4A8}"/>
              </a:ext>
            </a:extLst>
          </p:cNvPr>
          <p:cNvSpPr/>
          <p:nvPr/>
        </p:nvSpPr>
        <p:spPr>
          <a:xfrm rot="5400000">
            <a:off x="6795764" y="3178250"/>
            <a:ext cx="800260" cy="1987896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751F9-004C-4B8A-8095-24B7549F0493}"/>
              </a:ext>
            </a:extLst>
          </p:cNvPr>
          <p:cNvSpPr txBox="1"/>
          <p:nvPr/>
        </p:nvSpPr>
        <p:spPr>
          <a:xfrm>
            <a:off x="6513571" y="3402282"/>
            <a:ext cx="98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Solver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8ABCC-4369-4A3F-A614-D7F0AFD97B6D}"/>
              </a:ext>
            </a:extLst>
          </p:cNvPr>
          <p:cNvSpPr/>
          <p:nvPr/>
        </p:nvSpPr>
        <p:spPr>
          <a:xfrm>
            <a:off x="4097325" y="6259230"/>
            <a:ext cx="1516296" cy="459622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5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Creating EXCEL variable for easy referencing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850656-12B2-403E-AAD9-611CBF264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386970"/>
            <a:ext cx="4965670" cy="157468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8D344E-D21E-4283-8338-1C9B71559F63}"/>
              </a:ext>
            </a:extLst>
          </p:cNvPr>
          <p:cNvSpPr/>
          <p:nvPr/>
        </p:nvSpPr>
        <p:spPr>
          <a:xfrm>
            <a:off x="4362169" y="2747494"/>
            <a:ext cx="1841600" cy="31010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331FB-B31C-445D-AE70-298B739EE2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4013" y="3756147"/>
            <a:ext cx="6099408" cy="301916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Arrow: Bent 28">
            <a:extLst>
              <a:ext uri="{FF2B5EF4-FFF2-40B4-BE49-F238E27FC236}">
                <a16:creationId xmlns:a16="http://schemas.microsoft.com/office/drawing/2014/main" id="{8911EFFB-A375-4FCD-97D7-B7E5BE7011FA}"/>
              </a:ext>
            </a:extLst>
          </p:cNvPr>
          <p:cNvSpPr/>
          <p:nvPr/>
        </p:nvSpPr>
        <p:spPr>
          <a:xfrm rot="5400000">
            <a:off x="6919460" y="2230377"/>
            <a:ext cx="800260" cy="1987896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59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Usage of created variable in establishing constraints and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E50A8C-D273-433D-AC22-730A32DFB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253" y="2416376"/>
            <a:ext cx="7851855" cy="358726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90965F-F5A7-4D7E-91D5-1BF8F653F319}"/>
              </a:ext>
            </a:extLst>
          </p:cNvPr>
          <p:cNvSpPr/>
          <p:nvPr/>
        </p:nvSpPr>
        <p:spPr>
          <a:xfrm>
            <a:off x="1710712" y="5612151"/>
            <a:ext cx="2384210" cy="39149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F28AFD-F7A0-4432-A2D4-647F5CDF21A2}"/>
              </a:ext>
            </a:extLst>
          </p:cNvPr>
          <p:cNvSpPr txBox="1"/>
          <p:nvPr/>
        </p:nvSpPr>
        <p:spPr>
          <a:xfrm>
            <a:off x="4162818" y="5636004"/>
            <a:ext cx="238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=MMULT(B1:C1,x)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7421A-FA5B-49A8-9966-6DFFDD75E679}"/>
              </a:ext>
            </a:extLst>
          </p:cNvPr>
          <p:cNvSpPr/>
          <p:nvPr/>
        </p:nvSpPr>
        <p:spPr>
          <a:xfrm>
            <a:off x="5298197" y="3818516"/>
            <a:ext cx="1190067" cy="39149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25BF80-233F-46E6-AB24-F0DB2B1506D0}"/>
              </a:ext>
            </a:extLst>
          </p:cNvPr>
          <p:cNvSpPr txBox="1"/>
          <p:nvPr/>
        </p:nvSpPr>
        <p:spPr>
          <a:xfrm>
            <a:off x="5538666" y="4181475"/>
            <a:ext cx="238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=MMULT(B4:C4,x)</a:t>
            </a:r>
          </a:p>
        </p:txBody>
      </p:sp>
    </p:spTree>
    <p:extLst>
      <p:ext uri="{BB962C8B-B14F-4D97-AF65-F5344CB8AC3E}">
        <p14:creationId xmlns:p14="http://schemas.microsoft.com/office/powerpoint/2010/main" val="3323794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Another option for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6F61E7-2BC3-465E-9697-1EA5BD49F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578" y="2343271"/>
            <a:ext cx="7818658" cy="435485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30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Another option for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7C14F-0C84-4D6E-83FB-6B0E974A8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382508"/>
            <a:ext cx="6043322" cy="439831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90965F-F5A7-4D7E-91D5-1BF8F653F319}"/>
              </a:ext>
            </a:extLst>
          </p:cNvPr>
          <p:cNvSpPr/>
          <p:nvPr/>
        </p:nvSpPr>
        <p:spPr>
          <a:xfrm>
            <a:off x="1518699" y="4214192"/>
            <a:ext cx="1478943" cy="44522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A4C26-6A6B-4250-A197-4F02D173E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198" y="3816253"/>
            <a:ext cx="6191250" cy="20574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442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Application of Matrices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0453" y="1957301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using MMULT and SUMPRODUCT in cell formulas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using vectors/matrices in specification of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Lecture6WS.xlsx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 all examples seen in this lecture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00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𝑆𝑤𝑒𝑎𝑡𝑠h𝑖𝑟𝑡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𝑆𝑤𝑒𝑎𝑡𝑠h𝑖𝑟𝑡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−#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𝑠h𝑖𝑟𝑡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𝐵𝑜𝑥𝑒𝑠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𝑠h𝑖𝑟𝑡𝑠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following table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showing resource requirements, unit costs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and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of every dozen (box) of shirts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blipFill>
                <a:blip r:embed="rId4"/>
                <a:stretch>
                  <a:fillRect l="-539" t="-1064" r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3C3E2A-C25C-4AB5-B07C-5E580AC96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649" y="4578833"/>
            <a:ext cx="7178767" cy="215072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47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Goal: Maximize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on shirts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=90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+45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+65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Only have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72 hours of processing time to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produce all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items: </a:t>
                </a:r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.1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0.25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0.08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0.21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≤72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Company has a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budget of $25,000: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36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48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25,000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Trailer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truck will pick up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shirts and can accommodate 1,200 standard-size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boxes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where each standard-size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box holds 12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T-shirts and a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box of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12 sweatshirts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3 times the size of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standard-size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box: </a:t>
                </a:r>
              </a:p>
              <a:p>
                <a:pPr lvl="1"/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0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1,200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have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500 dozens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blank sweatshirts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have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500 dozens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blank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T-shirts: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Nonnegativity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blipFill>
                <a:blip r:embed="rId4"/>
                <a:stretch>
                  <a:fillRect l="-53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4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ProductMix.xlsx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website link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Before Excel solver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1E569B-5C51-4788-9A2B-7F42D44B6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232" y="2941271"/>
            <a:ext cx="8132443" cy="38159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After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Excel solver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5E3133-C9A7-4750-B076-FB0D54353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405" y="2357576"/>
            <a:ext cx="8158270" cy="3827558"/>
          </a:xfrm>
          <a:prstGeom prst="rect">
            <a:avLst/>
          </a:prstGeom>
          <a:solidFill>
            <a:srgbClr val="11B29F"/>
          </a:solidFill>
          <a:ln w="38100">
            <a:solidFill>
              <a:srgbClr val="11B29F"/>
            </a:solidFill>
          </a:ln>
        </p:spPr>
      </p:pic>
    </p:spTree>
    <p:extLst>
      <p:ext uri="{BB962C8B-B14F-4D97-AF65-F5344CB8AC3E}">
        <p14:creationId xmlns:p14="http://schemas.microsoft.com/office/powerpoint/2010/main" val="245805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Recommended optimal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solution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maximize profit at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$45,522.22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175.56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57.78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500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eqAr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Sensitivity report for objective function coefficients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5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F147A0-2E2E-4E15-9349-8C825DCE5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024" y="4237382"/>
            <a:ext cx="8316876" cy="172345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9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Quick-Screen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Sensitivity report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for constraint quantities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8EB7EA-5D14-449D-BBCA-38527F6DB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775" y="2418874"/>
            <a:ext cx="8177419" cy="195142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887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rgbClr val="404040"/>
                </a:solidFill>
                <a:latin typeface="Bodoni MT" panose="02070603080606020203" pitchFamily="18" charset="0"/>
              </a:rPr>
              <a:t>Vectors and Matrices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30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 with 4 decision variables and 4 constraints requires more time to insert formulas in Excel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Understanding 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linear algebra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can make this a  more efficient process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object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row vector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object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column vector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transpose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a vector</a:t>
                </a:r>
                <a:r>
                  <a:rPr lang="en-US" sz="2000" b="1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,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sz="2000" b="1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</a:t>
                </a:r>
                <a:r>
                  <a:rPr lang="en-US" sz="2000" b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transforms a row vector into a column vector and vice versa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303999"/>
              </a:xfrm>
              <a:prstGeom prst="rect">
                <a:avLst/>
              </a:prstGeom>
              <a:blipFill>
                <a:blip r:embed="rId5"/>
                <a:stretch>
                  <a:fillRect l="-539" t="-708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1298</Words>
  <Application>Microsoft Office PowerPoint</Application>
  <PresentationFormat>Widescreen</PresentationFormat>
  <Paragraphs>233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6 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Ex: Quick-Screen Clothing</vt:lpstr>
      <vt:lpstr>Vectors and Matrices</vt:lpstr>
      <vt:lpstr>Vectors and Matrices</vt:lpstr>
      <vt:lpstr>Vectors and Matrices</vt:lpstr>
      <vt:lpstr>Vectors and Matrices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Matrix Multiplication</vt:lpstr>
      <vt:lpstr>Excel: Application of Matrices</vt:lpstr>
      <vt:lpstr>Excel: Application of Matrices</vt:lpstr>
      <vt:lpstr>Excel: Application of Matrices</vt:lpstr>
      <vt:lpstr>Excel: Application of Matrices</vt:lpstr>
      <vt:lpstr>Excel: Application of Matrices</vt:lpstr>
      <vt:lpstr>Excel: Application of Matrices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251</cp:revision>
  <dcterms:created xsi:type="dcterms:W3CDTF">2020-01-09T19:32:24Z</dcterms:created>
  <dcterms:modified xsi:type="dcterms:W3CDTF">2020-01-24T19:21:26Z</dcterms:modified>
</cp:coreProperties>
</file>