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5" r:id="rId3"/>
    <p:sldId id="349" r:id="rId4"/>
    <p:sldId id="338" r:id="rId5"/>
    <p:sldId id="350" r:id="rId6"/>
    <p:sldId id="351" r:id="rId7"/>
    <p:sldId id="339" r:id="rId8"/>
    <p:sldId id="337" r:id="rId9"/>
    <p:sldId id="340" r:id="rId10"/>
    <p:sldId id="341" r:id="rId11"/>
    <p:sldId id="342" r:id="rId12"/>
    <p:sldId id="343" r:id="rId13"/>
    <p:sldId id="335" r:id="rId14"/>
    <p:sldId id="344" r:id="rId15"/>
    <p:sldId id="346" r:id="rId16"/>
    <p:sldId id="345" r:id="rId17"/>
    <p:sldId id="347" r:id="rId18"/>
    <p:sldId id="348" r:id="rId19"/>
    <p:sldId id="336" r:id="rId20"/>
    <p:sldId id="332" r:id="rId21"/>
    <p:sldId id="333" r:id="rId22"/>
    <p:sldId id="334" r:id="rId23"/>
    <p:sldId id="306" r:id="rId24"/>
    <p:sldId id="307" r:id="rId25"/>
    <p:sldId id="308" r:id="rId26"/>
    <p:sldId id="309" r:id="rId27"/>
    <p:sldId id="311" r:id="rId28"/>
    <p:sldId id="310" r:id="rId29"/>
    <p:sldId id="312" r:id="rId30"/>
    <p:sldId id="313" r:id="rId31"/>
    <p:sldId id="314" r:id="rId32"/>
    <p:sldId id="315" r:id="rId33"/>
    <p:sldId id="318" r:id="rId34"/>
    <p:sldId id="316" r:id="rId35"/>
    <p:sldId id="319" r:id="rId36"/>
    <p:sldId id="320" r:id="rId37"/>
    <p:sldId id="321" r:id="rId38"/>
    <p:sldId id="322" r:id="rId39"/>
    <p:sldId id="323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24" r:id="rId48"/>
    <p:sldId id="25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11B29F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44" d="100"/>
          <a:sy n="44" d="100"/>
        </p:scale>
        <p:origin x="4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1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0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6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7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3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6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7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7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2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0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0.pn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0.png"/><Relationship Id="rId4" Type="http://schemas.openxmlformats.org/officeDocument/2006/relationships/image" Target="../media/image5.jpg"/><Relationship Id="rId9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0.png"/><Relationship Id="rId10" Type="http://schemas.openxmlformats.org/officeDocument/2006/relationships/image" Target="../media/image190.png"/><Relationship Id="rId4" Type="http://schemas.openxmlformats.org/officeDocument/2006/relationships/image" Target="../media/image5.jpg"/><Relationship Id="rId9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jp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jp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jpg"/><Relationship Id="rId7" Type="http://schemas.openxmlformats.org/officeDocument/2006/relationships/image" Target="../media/image49.sv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7.gif"/><Relationship Id="rId9" Type="http://schemas.openxmlformats.org/officeDocument/2006/relationships/image" Target="../media/image5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8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Created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E73A23-BF97-4A46-9EE8-9A1AFF79F05B}"/>
              </a:ext>
            </a:extLst>
          </p:cNvPr>
          <p:cNvSpPr/>
          <p:nvPr/>
        </p:nvSpPr>
        <p:spPr>
          <a:xfrm>
            <a:off x="5127277" y="2502730"/>
            <a:ext cx="864029" cy="24244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AF6C6-BC70-46A4-BF7B-6A6E8B1EB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008" y="2124466"/>
            <a:ext cx="6561055" cy="224634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E4D8FE-A14B-45A9-96FE-C3B6706C1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178" y="4103549"/>
            <a:ext cx="4958963" cy="26685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93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0EBF6-6D46-46AF-9EB5-99C708DE6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182" y="2382306"/>
            <a:ext cx="8543822" cy="395581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48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variables</a:t>
            </a:r>
            <a:b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</a:b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other variable was created and how is it being used?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48832-BFC2-416B-85F3-BEC57912B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681" y="2046205"/>
            <a:ext cx="6126382" cy="38707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5DEC08-A30D-43D0-8B96-D1BDDFACBDE5}"/>
              </a:ext>
            </a:extLst>
          </p:cNvPr>
          <p:cNvSpPr/>
          <p:nvPr/>
        </p:nvSpPr>
        <p:spPr>
          <a:xfrm>
            <a:off x="3950505" y="3365767"/>
            <a:ext cx="5772396" cy="45159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2EE825-FCB7-42A3-9E31-08000453141A}"/>
              </a:ext>
            </a:extLst>
          </p:cNvPr>
          <p:cNvSpPr/>
          <p:nvPr/>
        </p:nvSpPr>
        <p:spPr>
          <a:xfrm>
            <a:off x="3950505" y="4262532"/>
            <a:ext cx="4160683" cy="20421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79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Best Boy retail chain ships televisions from 3 of its distribution warehouses to three of its retail stores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warehouse has a fixed supply per month and fixed demand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many TVs should be shipped from each warehouse to each store to minimize the total cost of transportation?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(700 TVs) and Demand (600 TVs)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670CE1-A9E1-4435-9EA7-5345B64DF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80" y="4884647"/>
            <a:ext cx="4303615" cy="15308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52889D-852E-4633-A362-FC5266A34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055" y="4884647"/>
            <a:ext cx="4570949" cy="15308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08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 per TV for each route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6BAE16-4417-4750-8FDF-23D9EF4E5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256" y="4677660"/>
            <a:ext cx="5114925" cy="18573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217621-8E0B-4496-8F55-772F26583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959" y="2716657"/>
            <a:ext cx="2199113" cy="16734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DDAAF-B9EC-426E-BAB4-F039F1895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3234" y="2713934"/>
            <a:ext cx="2092939" cy="167012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25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Visual of all routes (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supply &gt; demand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9552-F859-4481-B907-63B42CFCC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9209"/>
            <a:ext cx="6071524" cy="4254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19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Need to have one for each of the 9 routes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televisions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warehouse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store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    &amp;  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in standard form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1963679"/>
              </a:xfrm>
              <a:prstGeom prst="rect">
                <a:avLst/>
              </a:prstGeom>
              <a:blipFill>
                <a:blip r:embed="rId4"/>
                <a:stretch>
                  <a:fillRect l="-539" t="-1553" b="-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8D2B04-D53A-4EC9-9D18-0C7C45DB4681}"/>
                  </a:ext>
                </a:extLst>
              </p:cNvPr>
              <p:cNvSpPr txBox="1"/>
              <p:nvPr/>
            </p:nvSpPr>
            <p:spPr>
              <a:xfrm>
                <a:off x="329786" y="3978661"/>
                <a:ext cx="1053928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+18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Cincinnati supply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Atlanta 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Pittsburgh 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New York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≥250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Dallas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Detroit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8D2B04-D53A-4EC9-9D18-0C7C45DB4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86" y="3978661"/>
                <a:ext cx="10539285" cy="3170099"/>
              </a:xfrm>
              <a:prstGeom prst="rect">
                <a:avLst/>
              </a:prstGeom>
              <a:blipFill>
                <a:blip r:embed="rId7"/>
                <a:stretch>
                  <a:fillRect l="-578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94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Transportation-1.xlsx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the standard linear program format and the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a more compact form of the same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Focus on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E4C20-4D9D-4206-8A53-7783D6737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252" y="3902665"/>
            <a:ext cx="6440138" cy="286090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23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creation of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50382-1B5C-4B51-B807-CAEE043EC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7246"/>
            <a:ext cx="5622008" cy="429182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250FA-E635-4A8A-A7C0-3BF7A8C55266}"/>
              </a:ext>
            </a:extLst>
          </p:cNvPr>
          <p:cNvSpPr txBox="1"/>
          <p:nvPr/>
        </p:nvSpPr>
        <p:spPr>
          <a:xfrm>
            <a:off x="3629092" y="4982824"/>
            <a:ext cx="342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  <a:latin typeface="Corbel" panose="020B0503020204020204" pitchFamily="34" charset="0"/>
              </a:rPr>
              <a:t>=SUMPRODUCT(B5:D7,B15,D17)</a:t>
            </a:r>
          </a:p>
        </p:txBody>
      </p:sp>
    </p:spTree>
    <p:extLst>
      <p:ext uri="{BB962C8B-B14F-4D97-AF65-F5344CB8AC3E}">
        <p14:creationId xmlns:p14="http://schemas.microsoft.com/office/powerpoint/2010/main" val="132168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Multischedule-1.xlsx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3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Integer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Prior linear programs have decision variables that are naturally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integer-valued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solutions are commonly not integer-valued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Simply rounding up or down could lead to non-optimal solutions or could lie in an infeasible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Algorithms exist to handle this common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Models where some/all the variables are required to be integer-valued are known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integer programming models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27CD-60C6-45BD-8029-92289C0C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3572-9DB2-4384-8124-624795E7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1F6A-E370-408A-A71E-26EC6EA7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9950-196B-4F80-830A-2778B4D1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9FED-3387-4AF7-826B-886C1775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E0BD-C78E-4BD3-BE40-37881CFA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−#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following table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showing resource requirements, unit costs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of every dozen (box) of shirts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blipFill>
                <a:blip r:embed="rId4"/>
                <a:stretch>
                  <a:fillRect l="-539" t="-1064" r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3C3E2A-C25C-4AB5-B07C-5E580AC96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649" y="4578833"/>
            <a:ext cx="7178767" cy="215072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473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profit on shirts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+65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Only have 72 hours of processing time to produce all items: 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≤72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a budget of $25,000: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25,000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Trailer truck will pick up shirts and can accommodate 1,200 standard-size boxes where each standard-size box holds 12 T-shirts and a box of 12 sweatshirts is 3 times the size of the standard-size box: </a:t>
                </a:r>
              </a:p>
              <a:p>
                <a:pPr lvl="1"/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500 dozens of blank sweatshirts: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500 dozens of blank T-shirts: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Nonnegativity: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4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ProductMix.xlsx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website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link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Before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1E569B-5C51-4788-9A2B-7F42D44B6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232" y="2941271"/>
            <a:ext cx="8132443" cy="38159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After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5E3133-C9A7-4750-B076-FB0D54353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405" y="2357576"/>
            <a:ext cx="8158270" cy="3827558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45805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Recommended optimal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maximize profit at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$45,522.22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175.56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57.78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Sensitivity report for objective function coefficients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5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147A0-2E2E-4E15-9349-8C825DCE5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24" y="4237382"/>
            <a:ext cx="8316876" cy="17234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99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Sensitivity report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for constraint quantities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EB7EA-5D14-449D-BBCA-38527F6DB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775" y="2418874"/>
            <a:ext cx="8177419" cy="195142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874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30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with 4 decision variables and 4 constraints requires more time to insert formulas in Excel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Understanding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linear algebra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can make this a  more efficient process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row vector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column vector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transpose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a vector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b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transforms a row vector into a column vector and vice versa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303999"/>
              </a:xfrm>
              <a:prstGeom prst="rect">
                <a:avLst/>
              </a:prstGeom>
              <a:blipFill>
                <a:blip r:embed="rId5"/>
                <a:stretch>
                  <a:fillRect l="-539" t="-708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Integer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Total integer models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are linear programming models where all the decision variables must be integer-valued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0-1 integer models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are linear programming models where all the decision variables must take the values 0 or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Mixed integer models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are linear programming models where some of the decision variables must be integer valued while others do not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7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61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matrix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4×3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dimension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a  matrix,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describes its number of rows and number of columns (in that order)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on above example,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row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column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Typically, all vectors are by default column vectors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611775"/>
              </a:xfrm>
              <a:prstGeom prst="rect">
                <a:avLst/>
              </a:prstGeom>
              <a:blipFill>
                <a:blip r:embed="rId5"/>
                <a:stretch>
                  <a:fillRect l="-539" b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60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0453" y="1957301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matrices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can define their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product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,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which will be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matrix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can be expressed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where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order to compute,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number of columns in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must equal the number of rows in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above example, the matrix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does not exist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3" y="1957301"/>
                <a:ext cx="9048941" cy="4708981"/>
              </a:xfrm>
              <a:prstGeom prst="rect">
                <a:avLst/>
              </a:prstGeom>
              <a:blipFill>
                <a:blip r:embed="rId5"/>
                <a:stretch>
                  <a:fillRect l="-606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/>
              <p:nvPr/>
            </p:nvSpPr>
            <p:spPr>
              <a:xfrm>
                <a:off x="1162850" y="3257058"/>
                <a:ext cx="8392886" cy="1302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50" y="3257058"/>
                <a:ext cx="8392886" cy="13024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945BC5-9C9E-4EA6-9CCE-21BF017A0F3B}"/>
                  </a:ext>
                </a:extLst>
              </p:cNvPr>
              <p:cNvSpPr txBox="1"/>
              <p:nvPr/>
            </p:nvSpPr>
            <p:spPr>
              <a:xfrm>
                <a:off x="777469" y="4783166"/>
                <a:ext cx="8392886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=1,2,3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945BC5-9C9E-4EA6-9CCE-21BF017A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69" y="4783166"/>
                <a:ext cx="8392886" cy="424796"/>
              </a:xfrm>
              <a:prstGeom prst="rect">
                <a:avLst/>
              </a:prstGeom>
              <a:blipFill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840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0453" y="1957301"/>
                <a:ext cx="9048941" cy="371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square matrices of the same size, say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can compute both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but they may not necessarily be equal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 column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3" y="1957301"/>
                <a:ext cx="9048941" cy="3717877"/>
              </a:xfrm>
              <a:prstGeom prst="rect">
                <a:avLst/>
              </a:prstGeom>
              <a:blipFill>
                <a:blip r:embed="rId5"/>
                <a:stretch>
                  <a:fillRect l="-606" t="-820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/>
              <p:nvPr/>
            </p:nvSpPr>
            <p:spPr>
              <a:xfrm>
                <a:off x="-229887" y="3680355"/>
                <a:ext cx="8392886" cy="60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×2+3×7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1×5+3×1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−2×2+0×7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−2×5+0×1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887" y="3680355"/>
                <a:ext cx="8392886" cy="606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1D50BD-BD31-4337-995A-C81AF1DFF13B}"/>
                  </a:ext>
                </a:extLst>
              </p:cNvPr>
              <p:cNvSpPr txBox="1"/>
              <p:nvPr/>
            </p:nvSpPr>
            <p:spPr>
              <a:xfrm>
                <a:off x="-394851" y="4430772"/>
                <a:ext cx="8392886" cy="60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2×1+5×−2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2×3+5×0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7×1+1×−2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7×3+1×0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1D50BD-BD31-4337-995A-C81AF1DFF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851" y="4430772"/>
                <a:ext cx="8392886" cy="606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EB95F-CC3B-408F-BB8F-64CFB92CDAFA}"/>
                  </a:ext>
                </a:extLst>
              </p:cNvPr>
              <p:cNvSpPr txBox="1"/>
              <p:nvPr/>
            </p:nvSpPr>
            <p:spPr>
              <a:xfrm>
                <a:off x="-1032969" y="5723923"/>
                <a:ext cx="839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EB95F-CC3B-408F-BB8F-64CFB9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2969" y="5723923"/>
                <a:ext cx="8392886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77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266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D9FA9-3DE0-4A64-A185-F9C73967D949}"/>
              </a:ext>
            </a:extLst>
          </p:cNvPr>
          <p:cNvSpPr/>
          <p:nvPr/>
        </p:nvSpPr>
        <p:spPr>
          <a:xfrm>
            <a:off x="4122249" y="5492119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9EA33-6932-4ACA-ADB9-45784505494C}"/>
              </a:ext>
            </a:extLst>
          </p:cNvPr>
          <p:cNvSpPr txBox="1"/>
          <p:nvPr/>
        </p:nvSpPr>
        <p:spPr>
          <a:xfrm>
            <a:off x="5132004" y="5444254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=MMULT(B1:D1,F2:F4)</a:t>
            </a:r>
          </a:p>
        </p:txBody>
      </p:sp>
    </p:spTree>
    <p:extLst>
      <p:ext uri="{BB962C8B-B14F-4D97-AF65-F5344CB8AC3E}">
        <p14:creationId xmlns:p14="http://schemas.microsoft.com/office/powerpoint/2010/main" val="2656087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D9FA9-3DE0-4A64-A185-F9C73967D949}"/>
              </a:ext>
            </a:extLst>
          </p:cNvPr>
          <p:cNvSpPr/>
          <p:nvPr/>
        </p:nvSpPr>
        <p:spPr>
          <a:xfrm>
            <a:off x="4146102" y="5783294"/>
            <a:ext cx="3057779" cy="949820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9EA33-6932-4ACA-ADB9-45784505494C}"/>
              </a:ext>
            </a:extLst>
          </p:cNvPr>
          <p:cNvSpPr txBox="1"/>
          <p:nvPr/>
        </p:nvSpPr>
        <p:spPr>
          <a:xfrm>
            <a:off x="7231193" y="5815841"/>
            <a:ext cx="275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=MMULT(F2:F4, </a:t>
            </a:r>
          </a:p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                    B1:D1)</a:t>
            </a:r>
          </a:p>
        </p:txBody>
      </p:sp>
    </p:spTree>
    <p:extLst>
      <p:ext uri="{BB962C8B-B14F-4D97-AF65-F5344CB8AC3E}">
        <p14:creationId xmlns:p14="http://schemas.microsoft.com/office/powerpoint/2010/main" val="2783629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74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A06CA9-AE47-4439-A163-BA2ACF7D317B}"/>
              </a:ext>
            </a:extLst>
          </p:cNvPr>
          <p:cNvSpPr/>
          <p:nvPr/>
        </p:nvSpPr>
        <p:spPr>
          <a:xfrm>
            <a:off x="3629268" y="4251716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FD630-8D0C-490E-8021-7B6093E81872}"/>
              </a:ext>
            </a:extLst>
          </p:cNvPr>
          <p:cNvSpPr txBox="1"/>
          <p:nvPr/>
        </p:nvSpPr>
        <p:spPr>
          <a:xfrm>
            <a:off x="4603805" y="4203851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=MMULT(B1:D2,F2:G3)</a:t>
            </a:r>
          </a:p>
        </p:txBody>
      </p:sp>
    </p:spTree>
    <p:extLst>
      <p:ext uri="{BB962C8B-B14F-4D97-AF65-F5344CB8AC3E}">
        <p14:creationId xmlns:p14="http://schemas.microsoft.com/office/powerpoint/2010/main" val="579575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A06CA9-AE47-4439-A163-BA2ACF7D317B}"/>
              </a:ext>
            </a:extLst>
          </p:cNvPr>
          <p:cNvSpPr/>
          <p:nvPr/>
        </p:nvSpPr>
        <p:spPr>
          <a:xfrm>
            <a:off x="3637216" y="4523126"/>
            <a:ext cx="3057781" cy="65141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FD630-8D0C-490E-8021-7B6093E81872}"/>
              </a:ext>
            </a:extLst>
          </p:cNvPr>
          <p:cNvSpPr txBox="1"/>
          <p:nvPr/>
        </p:nvSpPr>
        <p:spPr>
          <a:xfrm>
            <a:off x="6708451" y="4523126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=MMULT(F2:G3,B1:D2)</a:t>
            </a:r>
          </a:p>
        </p:txBody>
      </p:sp>
    </p:spTree>
    <p:extLst>
      <p:ext uri="{BB962C8B-B14F-4D97-AF65-F5344CB8AC3E}">
        <p14:creationId xmlns:p14="http://schemas.microsoft.com/office/powerpoint/2010/main" val="3434630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cross-product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Cross-product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90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Total Integer Model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𝑚𝑢𝑛𝑖𝑐𝑖𝑝𝑎𝑙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𝑏𝑜𝑛𝑑𝑠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𝐶𝐷𝑠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𝑇𝑟𝑒𝑎𝑠𝑢𝑟𝑦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𝐵𝑖𝑙𝑙𝑠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𝐺𝑟𝑜𝑤𝑡h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𝑆𝑡𝑜𝑐𝑘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/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+0.13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≤0.2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≥1.2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blipFill>
                <a:blip r:embed="rId7"/>
                <a:stretch>
                  <a:fillRect l="-787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51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cross-product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Cross-product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099264-2694-471C-8415-03A4008ABB6D}"/>
              </a:ext>
            </a:extLst>
          </p:cNvPr>
          <p:cNvSpPr/>
          <p:nvPr/>
        </p:nvSpPr>
        <p:spPr>
          <a:xfrm>
            <a:off x="4089575" y="6079724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3F770-69CF-46CE-A6CC-87B06E08E447}"/>
              </a:ext>
            </a:extLst>
          </p:cNvPr>
          <p:cNvSpPr txBox="1"/>
          <p:nvPr/>
        </p:nvSpPr>
        <p:spPr>
          <a:xfrm>
            <a:off x="5109911" y="6039969"/>
            <a:ext cx="35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=SUMPRODUCT(B1:D1,B2:D2)</a:t>
            </a:r>
          </a:p>
        </p:txBody>
      </p:sp>
    </p:spTree>
    <p:extLst>
      <p:ext uri="{BB962C8B-B14F-4D97-AF65-F5344CB8AC3E}">
        <p14:creationId xmlns:p14="http://schemas.microsoft.com/office/powerpoint/2010/main" val="555570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cross-product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Cross-product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099264-2694-471C-8415-03A4008ABB6D}"/>
              </a:ext>
            </a:extLst>
          </p:cNvPr>
          <p:cNvSpPr/>
          <p:nvPr/>
        </p:nvSpPr>
        <p:spPr>
          <a:xfrm>
            <a:off x="4089575" y="6405730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A86E8-B062-44AA-AA19-AECEF832ED78}"/>
              </a:ext>
            </a:extLst>
          </p:cNvPr>
          <p:cNvSpPr txBox="1"/>
          <p:nvPr/>
        </p:nvSpPr>
        <p:spPr>
          <a:xfrm>
            <a:off x="5103869" y="6349914"/>
            <a:ext cx="35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=SUMPRODUCT(B1:D1,F2:F4)</a:t>
            </a:r>
          </a:p>
        </p:txBody>
      </p:sp>
    </p:spTree>
    <p:extLst>
      <p:ext uri="{BB962C8B-B14F-4D97-AF65-F5344CB8AC3E}">
        <p14:creationId xmlns:p14="http://schemas.microsoft.com/office/powerpoint/2010/main" val="2454483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MMULT and CROSSPRODUCT can be used in Excel to make the creation of formulas and constraints of linear programs considerably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Made up example for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AEB74-37FA-4DDF-8978-26B9BB9DA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3290053"/>
            <a:ext cx="4847976" cy="22452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F08BF-32B3-4FAF-AA28-9CDE5725CA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176" y="4689032"/>
            <a:ext cx="4847976" cy="2248337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C9DD0914-17D6-4CBF-A2D2-084D3173F4A8}"/>
              </a:ext>
            </a:extLst>
          </p:cNvPr>
          <p:cNvSpPr/>
          <p:nvPr/>
        </p:nvSpPr>
        <p:spPr>
          <a:xfrm rot="5400000">
            <a:off x="6795764" y="3178250"/>
            <a:ext cx="800260" cy="1987896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751F9-004C-4B8A-8095-24B7549F0493}"/>
              </a:ext>
            </a:extLst>
          </p:cNvPr>
          <p:cNvSpPr txBox="1"/>
          <p:nvPr/>
        </p:nvSpPr>
        <p:spPr>
          <a:xfrm>
            <a:off x="6513571" y="3402282"/>
            <a:ext cx="98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8ABCC-4369-4A3F-A614-D7F0AFD97B6D}"/>
              </a:ext>
            </a:extLst>
          </p:cNvPr>
          <p:cNvSpPr/>
          <p:nvPr/>
        </p:nvSpPr>
        <p:spPr>
          <a:xfrm>
            <a:off x="4097325" y="6259230"/>
            <a:ext cx="1516296" cy="45962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5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Creating EXCEL variable for easy referencing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850656-12B2-403E-AAD9-611CBF264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386970"/>
            <a:ext cx="4965670" cy="157468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D344E-D21E-4283-8338-1C9B71559F63}"/>
              </a:ext>
            </a:extLst>
          </p:cNvPr>
          <p:cNvSpPr/>
          <p:nvPr/>
        </p:nvSpPr>
        <p:spPr>
          <a:xfrm>
            <a:off x="4362169" y="2747494"/>
            <a:ext cx="1841600" cy="31010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331FB-B31C-445D-AE70-298B739EE2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4013" y="3756147"/>
            <a:ext cx="6099408" cy="301916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Arrow: Bent 28">
            <a:extLst>
              <a:ext uri="{FF2B5EF4-FFF2-40B4-BE49-F238E27FC236}">
                <a16:creationId xmlns:a16="http://schemas.microsoft.com/office/drawing/2014/main" id="{8911EFFB-A375-4FCD-97D7-B7E5BE7011FA}"/>
              </a:ext>
            </a:extLst>
          </p:cNvPr>
          <p:cNvSpPr/>
          <p:nvPr/>
        </p:nvSpPr>
        <p:spPr>
          <a:xfrm rot="5400000">
            <a:off x="6919460" y="2230377"/>
            <a:ext cx="800260" cy="1987896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59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created variable in establishing constraints and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50A8C-D273-433D-AC22-730A32DFB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253" y="2416376"/>
            <a:ext cx="7851855" cy="35872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0965F-F5A7-4D7E-91D5-1BF8F653F319}"/>
              </a:ext>
            </a:extLst>
          </p:cNvPr>
          <p:cNvSpPr/>
          <p:nvPr/>
        </p:nvSpPr>
        <p:spPr>
          <a:xfrm>
            <a:off x="1710712" y="5612151"/>
            <a:ext cx="2384210" cy="39149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F28AFD-F7A0-4432-A2D4-647F5CDF21A2}"/>
              </a:ext>
            </a:extLst>
          </p:cNvPr>
          <p:cNvSpPr txBox="1"/>
          <p:nvPr/>
        </p:nvSpPr>
        <p:spPr>
          <a:xfrm>
            <a:off x="4162818" y="5636004"/>
            <a:ext cx="238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=MMULT(B1:C1,x)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7421A-FA5B-49A8-9966-6DFFDD75E679}"/>
              </a:ext>
            </a:extLst>
          </p:cNvPr>
          <p:cNvSpPr/>
          <p:nvPr/>
        </p:nvSpPr>
        <p:spPr>
          <a:xfrm>
            <a:off x="5298197" y="3818516"/>
            <a:ext cx="1190067" cy="39149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25BF80-233F-46E6-AB24-F0DB2B1506D0}"/>
              </a:ext>
            </a:extLst>
          </p:cNvPr>
          <p:cNvSpPr txBox="1"/>
          <p:nvPr/>
        </p:nvSpPr>
        <p:spPr>
          <a:xfrm>
            <a:off x="5538666" y="4181475"/>
            <a:ext cx="238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=MMULT(B4:C4,x)</a:t>
            </a:r>
          </a:p>
        </p:txBody>
      </p:sp>
    </p:spTree>
    <p:extLst>
      <p:ext uri="{BB962C8B-B14F-4D97-AF65-F5344CB8AC3E}">
        <p14:creationId xmlns:p14="http://schemas.microsoft.com/office/powerpoint/2010/main" val="3323794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Another option for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F61E7-2BC3-465E-9697-1EA5BD49F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578" y="2343271"/>
            <a:ext cx="7818658" cy="43548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307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Another option for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7C14F-0C84-4D6E-83FB-6B0E974A8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382508"/>
            <a:ext cx="6043322" cy="43983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0965F-F5A7-4D7E-91D5-1BF8F653F319}"/>
              </a:ext>
            </a:extLst>
          </p:cNvPr>
          <p:cNvSpPr/>
          <p:nvPr/>
        </p:nvSpPr>
        <p:spPr>
          <a:xfrm>
            <a:off x="1518699" y="4214192"/>
            <a:ext cx="1478943" cy="44522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A4C26-6A6B-4250-A197-4F02D173E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198" y="3816253"/>
            <a:ext cx="6191250" cy="20574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442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using MMULT and SUMPRODUCT in cell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using vectors/matrices in specification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Lecture6WS.xlsx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all examples seen in this lecture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0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0-1 Integer Model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𝑚𝑢𝑛𝑖𝑐𝑖𝑝𝑎𝑙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𝑏𝑜𝑛𝑑𝑠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𝐶𝐷𝑠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𝑇𝑟𝑒𝑎𝑠𝑢𝑟𝑦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𝐵𝑖𝑙𝑙𝑠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𝐺𝑟𝑜𝑤𝑡h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𝑆𝑡𝑜𝑐𝑘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/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+0.13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≤0.2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≥1.2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blipFill>
                <a:blip r:embed="rId7"/>
                <a:stretch>
                  <a:fillRect l="-787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3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Mixed Integer Model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𝑚𝑢𝑛𝑖𝑐𝑖𝑝𝑎𝑙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𝑏𝑜𝑛𝑑𝑠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𝐶𝐷𝑠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𝑇𝑟𝑒𝑎𝑠𝑢𝑟𝑦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𝐵𝑖𝑙𝑙𝑠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𝐺𝑟𝑜𝑤𝑡h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𝑆𝑡𝑜𝑐𝑘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/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+0.13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≤0.2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≥1.2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blipFill>
                <a:blip r:embed="rId7"/>
                <a:stretch>
                  <a:fillRect l="-787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9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in standard 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Investment-1.xlsx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course website 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=(0,0,38181,3181.18)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016758"/>
              </a:xfrm>
              <a:prstGeom prst="rect">
                <a:avLst/>
              </a:prstGeom>
              <a:blipFill>
                <a:blip r:embed="rId4"/>
                <a:stretch>
                  <a:fillRect l="-53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/>
              <p:nvPr/>
            </p:nvSpPr>
            <p:spPr>
              <a:xfrm>
                <a:off x="1091865" y="2521915"/>
                <a:ext cx="774267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+0.13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.8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1.2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5" y="2521915"/>
                <a:ext cx="7742677" cy="2554545"/>
              </a:xfrm>
              <a:prstGeom prst="rect">
                <a:avLst/>
              </a:prstGeom>
              <a:blipFill>
                <a:blip r:embed="rId7"/>
                <a:stretch>
                  <a:fillRect l="-787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Sensitivity analysis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9ED3FB-8591-4724-A46E-B5BCA3DFC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880" y="2415613"/>
            <a:ext cx="8555124" cy="411304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0F6C01-CB81-4BA9-967D-A46FFB6487B0}"/>
              </a:ext>
            </a:extLst>
          </p:cNvPr>
          <p:cNvSpPr/>
          <p:nvPr/>
        </p:nvSpPr>
        <p:spPr>
          <a:xfrm>
            <a:off x="4267136" y="2591152"/>
            <a:ext cx="1235274" cy="1744998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Created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A7432-CE28-41BA-8A82-A5E549417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207" y="2066292"/>
            <a:ext cx="6311825" cy="165375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E73A23-BF97-4A46-9EE8-9A1AFF79F05B}"/>
              </a:ext>
            </a:extLst>
          </p:cNvPr>
          <p:cNvSpPr/>
          <p:nvPr/>
        </p:nvSpPr>
        <p:spPr>
          <a:xfrm>
            <a:off x="5127277" y="2502730"/>
            <a:ext cx="864029" cy="24244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E3C1D-198E-449A-92E9-9FBBBD00E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75" y="3939490"/>
            <a:ext cx="8862329" cy="23663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74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2078</Words>
  <Application>Microsoft Office PowerPoint</Application>
  <PresentationFormat>Widescreen</PresentationFormat>
  <Paragraphs>380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8 </vt:lpstr>
      <vt:lpstr>Integer Programming</vt:lpstr>
      <vt:lpstr>Integer Programming</vt:lpstr>
      <vt:lpstr>Total Integer Model </vt:lpstr>
      <vt:lpstr>0-1 Integer Model</vt:lpstr>
      <vt:lpstr>Mixed Integer Model</vt:lpstr>
      <vt:lpstr>Ex: Investment</vt:lpstr>
      <vt:lpstr>Ex: Investment</vt:lpstr>
      <vt:lpstr>Ex: Investment</vt:lpstr>
      <vt:lpstr>Ex: Investment</vt:lpstr>
      <vt:lpstr>Ex: Investment</vt:lpstr>
      <vt:lpstr>Ex: Investment</vt:lpstr>
      <vt:lpstr>Ex: Transportation</vt:lpstr>
      <vt:lpstr>Ex: Transportation</vt:lpstr>
      <vt:lpstr>Ex: Transportation</vt:lpstr>
      <vt:lpstr>Ex: Transportation</vt:lpstr>
      <vt:lpstr>Ex: Transportation</vt:lpstr>
      <vt:lpstr>Ex: Transportation</vt:lpstr>
      <vt:lpstr>Ex: Scheduling</vt:lpstr>
      <vt:lpstr>PowerPoint Presentation</vt:lpstr>
      <vt:lpstr>PowerPoint Presentation</vt:lpstr>
      <vt:lpstr>PowerPoint Presentation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Vectors and Matrices</vt:lpstr>
      <vt:lpstr>Vectors and Matrices</vt:lpstr>
      <vt:lpstr>Vectors and Matrices</vt:lpstr>
      <vt:lpstr>Vectors and Matrices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Application of Matrices</vt:lpstr>
      <vt:lpstr>Excel: Application of Matrices</vt:lpstr>
      <vt:lpstr>Excel: Application of Matrices</vt:lpstr>
      <vt:lpstr>Excel: Application of Matrices</vt:lpstr>
      <vt:lpstr>Excel: Application of Matrices</vt:lpstr>
      <vt:lpstr>Excel: Application of Matrices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281</cp:revision>
  <dcterms:created xsi:type="dcterms:W3CDTF">2020-01-09T19:32:24Z</dcterms:created>
  <dcterms:modified xsi:type="dcterms:W3CDTF">2020-01-27T04:28:43Z</dcterms:modified>
</cp:coreProperties>
</file>