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647" r:id="rId3"/>
    <p:sldId id="652" r:id="rId4"/>
    <p:sldId id="653" r:id="rId5"/>
    <p:sldId id="654" r:id="rId6"/>
    <p:sldId id="655" r:id="rId7"/>
    <p:sldId id="656" r:id="rId8"/>
    <p:sldId id="657" r:id="rId9"/>
    <p:sldId id="649" r:id="rId10"/>
    <p:sldId id="659" r:id="rId11"/>
    <p:sldId id="658" r:id="rId12"/>
    <p:sldId id="660" r:id="rId13"/>
    <p:sldId id="661" r:id="rId14"/>
    <p:sldId id="662" r:id="rId15"/>
    <p:sldId id="663" r:id="rId16"/>
    <p:sldId id="664" r:id="rId17"/>
    <p:sldId id="665" r:id="rId18"/>
    <p:sldId id="666"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 Mario" initials="SM" lastIdx="1" clrIdx="0">
    <p:extLst>
      <p:ext uri="{19B8F6BF-5375-455C-9EA6-DF929625EA0E}">
        <p15:presenceInfo xmlns:p15="http://schemas.microsoft.com/office/powerpoint/2012/main" userId="00ac6b54767003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71B86"/>
    <a:srgbClr val="404040"/>
    <a:srgbClr val="11B29F"/>
    <a:srgbClr val="FF0E5C"/>
    <a:srgbClr val="54C3BC"/>
    <a:srgbClr val="F599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25" autoAdjust="0"/>
    <p:restoredTop sz="76270" autoAdjust="0"/>
  </p:normalViewPr>
  <p:slideViewPr>
    <p:cSldViewPr snapToGrid="0">
      <p:cViewPr varScale="1">
        <p:scale>
          <a:sx n="73" d="100"/>
          <a:sy n="73" d="100"/>
        </p:scale>
        <p:origin x="12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7FE51A-BC06-4E6F-B1DA-B477364E598F}" type="datetimeFigureOut">
              <a:rPr lang="en-US" smtClean="0"/>
              <a:t>4/26/2021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8C37F-A19A-4BCE-ACB3-EB59C17BCC56}" type="slidenum">
              <a:rPr lang="en-US" smtClean="0"/>
              <a:t>‹#›</a:t>
            </a:fld>
            <a:endParaRPr lang="en-US"/>
          </a:p>
        </p:txBody>
      </p:sp>
    </p:spTree>
    <p:extLst>
      <p:ext uri="{BB962C8B-B14F-4D97-AF65-F5344CB8AC3E}">
        <p14:creationId xmlns:p14="http://schemas.microsoft.com/office/powerpoint/2010/main" val="2974525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2</a:t>
            </a:fld>
            <a:endParaRPr lang="en-US"/>
          </a:p>
        </p:txBody>
      </p:sp>
    </p:spTree>
    <p:extLst>
      <p:ext uri="{BB962C8B-B14F-4D97-AF65-F5344CB8AC3E}">
        <p14:creationId xmlns:p14="http://schemas.microsoft.com/office/powerpoint/2010/main" val="3889188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11</a:t>
            </a:fld>
            <a:endParaRPr lang="en-US"/>
          </a:p>
        </p:txBody>
      </p:sp>
    </p:spTree>
    <p:extLst>
      <p:ext uri="{BB962C8B-B14F-4D97-AF65-F5344CB8AC3E}">
        <p14:creationId xmlns:p14="http://schemas.microsoft.com/office/powerpoint/2010/main" val="3059435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12</a:t>
            </a:fld>
            <a:endParaRPr lang="en-US"/>
          </a:p>
        </p:txBody>
      </p:sp>
    </p:spTree>
    <p:extLst>
      <p:ext uri="{BB962C8B-B14F-4D97-AF65-F5344CB8AC3E}">
        <p14:creationId xmlns:p14="http://schemas.microsoft.com/office/powerpoint/2010/main" val="3049492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13</a:t>
            </a:fld>
            <a:endParaRPr lang="en-US"/>
          </a:p>
        </p:txBody>
      </p:sp>
    </p:spTree>
    <p:extLst>
      <p:ext uri="{BB962C8B-B14F-4D97-AF65-F5344CB8AC3E}">
        <p14:creationId xmlns:p14="http://schemas.microsoft.com/office/powerpoint/2010/main" val="3459564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14</a:t>
            </a:fld>
            <a:endParaRPr lang="en-US"/>
          </a:p>
        </p:txBody>
      </p:sp>
    </p:spTree>
    <p:extLst>
      <p:ext uri="{BB962C8B-B14F-4D97-AF65-F5344CB8AC3E}">
        <p14:creationId xmlns:p14="http://schemas.microsoft.com/office/powerpoint/2010/main" val="2207948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15</a:t>
            </a:fld>
            <a:endParaRPr lang="en-US"/>
          </a:p>
        </p:txBody>
      </p:sp>
    </p:spTree>
    <p:extLst>
      <p:ext uri="{BB962C8B-B14F-4D97-AF65-F5344CB8AC3E}">
        <p14:creationId xmlns:p14="http://schemas.microsoft.com/office/powerpoint/2010/main" val="605619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16</a:t>
            </a:fld>
            <a:endParaRPr lang="en-US"/>
          </a:p>
        </p:txBody>
      </p:sp>
    </p:spTree>
    <p:extLst>
      <p:ext uri="{BB962C8B-B14F-4D97-AF65-F5344CB8AC3E}">
        <p14:creationId xmlns:p14="http://schemas.microsoft.com/office/powerpoint/2010/main" val="4194110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17</a:t>
            </a:fld>
            <a:endParaRPr lang="en-US"/>
          </a:p>
        </p:txBody>
      </p:sp>
    </p:spTree>
    <p:extLst>
      <p:ext uri="{BB962C8B-B14F-4D97-AF65-F5344CB8AC3E}">
        <p14:creationId xmlns:p14="http://schemas.microsoft.com/office/powerpoint/2010/main" val="3301506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18</a:t>
            </a:fld>
            <a:endParaRPr lang="en-US"/>
          </a:p>
        </p:txBody>
      </p:sp>
    </p:spTree>
    <p:extLst>
      <p:ext uri="{BB962C8B-B14F-4D97-AF65-F5344CB8AC3E}">
        <p14:creationId xmlns:p14="http://schemas.microsoft.com/office/powerpoint/2010/main" val="3456303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3</a:t>
            </a:fld>
            <a:endParaRPr lang="en-US"/>
          </a:p>
        </p:txBody>
      </p:sp>
    </p:spTree>
    <p:extLst>
      <p:ext uri="{BB962C8B-B14F-4D97-AF65-F5344CB8AC3E}">
        <p14:creationId xmlns:p14="http://schemas.microsoft.com/office/powerpoint/2010/main" val="1495240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4</a:t>
            </a:fld>
            <a:endParaRPr lang="en-US"/>
          </a:p>
        </p:txBody>
      </p:sp>
    </p:spTree>
    <p:extLst>
      <p:ext uri="{BB962C8B-B14F-4D97-AF65-F5344CB8AC3E}">
        <p14:creationId xmlns:p14="http://schemas.microsoft.com/office/powerpoint/2010/main" val="4214004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5</a:t>
            </a:fld>
            <a:endParaRPr lang="en-US"/>
          </a:p>
        </p:txBody>
      </p:sp>
    </p:spTree>
    <p:extLst>
      <p:ext uri="{BB962C8B-B14F-4D97-AF65-F5344CB8AC3E}">
        <p14:creationId xmlns:p14="http://schemas.microsoft.com/office/powerpoint/2010/main" val="3910136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6</a:t>
            </a:fld>
            <a:endParaRPr lang="en-US"/>
          </a:p>
        </p:txBody>
      </p:sp>
    </p:spTree>
    <p:extLst>
      <p:ext uri="{BB962C8B-B14F-4D97-AF65-F5344CB8AC3E}">
        <p14:creationId xmlns:p14="http://schemas.microsoft.com/office/powerpoint/2010/main" val="2077708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7</a:t>
            </a:fld>
            <a:endParaRPr lang="en-US"/>
          </a:p>
        </p:txBody>
      </p:sp>
    </p:spTree>
    <p:extLst>
      <p:ext uri="{BB962C8B-B14F-4D97-AF65-F5344CB8AC3E}">
        <p14:creationId xmlns:p14="http://schemas.microsoft.com/office/powerpoint/2010/main" val="3448169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8</a:t>
            </a:fld>
            <a:endParaRPr lang="en-US"/>
          </a:p>
        </p:txBody>
      </p:sp>
    </p:spTree>
    <p:extLst>
      <p:ext uri="{BB962C8B-B14F-4D97-AF65-F5344CB8AC3E}">
        <p14:creationId xmlns:p14="http://schemas.microsoft.com/office/powerpoint/2010/main" val="2334170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9</a:t>
            </a:fld>
            <a:endParaRPr lang="en-US"/>
          </a:p>
        </p:txBody>
      </p:sp>
    </p:spTree>
    <p:extLst>
      <p:ext uri="{BB962C8B-B14F-4D97-AF65-F5344CB8AC3E}">
        <p14:creationId xmlns:p14="http://schemas.microsoft.com/office/powerpoint/2010/main" val="1592105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10</a:t>
            </a:fld>
            <a:endParaRPr lang="en-US"/>
          </a:p>
        </p:txBody>
      </p:sp>
    </p:spTree>
    <p:extLst>
      <p:ext uri="{BB962C8B-B14F-4D97-AF65-F5344CB8AC3E}">
        <p14:creationId xmlns:p14="http://schemas.microsoft.com/office/powerpoint/2010/main" val="3659880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19356-B574-4A10-9783-DD7A66CC51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B97259-5AE4-43E9-BCF5-092FF71745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63AB59-14B1-4386-B63A-1E235DDEE43E}"/>
              </a:ext>
            </a:extLst>
          </p:cNvPr>
          <p:cNvSpPr>
            <a:spLocks noGrp="1"/>
          </p:cNvSpPr>
          <p:nvPr>
            <p:ph type="dt" sz="half" idx="10"/>
          </p:nvPr>
        </p:nvSpPr>
        <p:spPr/>
        <p:txBody>
          <a:bodyPr/>
          <a:lstStyle/>
          <a:p>
            <a:fld id="{11C4ABE2-2F1A-4C31-A43A-C3E7CE49CE95}" type="datetimeFigureOut">
              <a:rPr lang="en-US" smtClean="0"/>
              <a:t>4/26/2021</a:t>
            </a:fld>
            <a:endParaRPr lang="en-US"/>
          </a:p>
        </p:txBody>
      </p:sp>
      <p:sp>
        <p:nvSpPr>
          <p:cNvPr id="5" name="Footer Placeholder 4">
            <a:extLst>
              <a:ext uri="{FF2B5EF4-FFF2-40B4-BE49-F238E27FC236}">
                <a16:creationId xmlns:a16="http://schemas.microsoft.com/office/drawing/2014/main" id="{382F74C9-9016-4547-A397-257F83966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98A67-981B-4186-A596-C0D998C0BA39}"/>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335511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CC98-15D8-4740-AC84-FD6CF5C8CD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DB2A5A-A31A-4514-8885-46966C83B3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9E6BED-67B5-433B-9206-A333211812A8}"/>
              </a:ext>
            </a:extLst>
          </p:cNvPr>
          <p:cNvSpPr>
            <a:spLocks noGrp="1"/>
          </p:cNvSpPr>
          <p:nvPr>
            <p:ph type="dt" sz="half" idx="10"/>
          </p:nvPr>
        </p:nvSpPr>
        <p:spPr/>
        <p:txBody>
          <a:bodyPr/>
          <a:lstStyle/>
          <a:p>
            <a:fld id="{11C4ABE2-2F1A-4C31-A43A-C3E7CE49CE95}" type="datetimeFigureOut">
              <a:rPr lang="en-US" smtClean="0"/>
              <a:t>4/26/2021</a:t>
            </a:fld>
            <a:endParaRPr lang="en-US"/>
          </a:p>
        </p:txBody>
      </p:sp>
      <p:sp>
        <p:nvSpPr>
          <p:cNvPr id="5" name="Footer Placeholder 4">
            <a:extLst>
              <a:ext uri="{FF2B5EF4-FFF2-40B4-BE49-F238E27FC236}">
                <a16:creationId xmlns:a16="http://schemas.microsoft.com/office/drawing/2014/main" id="{0C9F9D53-A56E-4BCE-8CFA-0D670DF0AA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3F9CE5-D201-41BA-9790-17FB96D17D81}"/>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1906820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4D5A31-A09A-4D80-AF91-EF8FD19584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76FE67-110F-4CD6-BE04-EB4472826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8B05D-FC04-4E07-8A7B-C46551D40FB3}"/>
              </a:ext>
            </a:extLst>
          </p:cNvPr>
          <p:cNvSpPr>
            <a:spLocks noGrp="1"/>
          </p:cNvSpPr>
          <p:nvPr>
            <p:ph type="dt" sz="half" idx="10"/>
          </p:nvPr>
        </p:nvSpPr>
        <p:spPr/>
        <p:txBody>
          <a:bodyPr/>
          <a:lstStyle/>
          <a:p>
            <a:fld id="{11C4ABE2-2F1A-4C31-A43A-C3E7CE49CE95}" type="datetimeFigureOut">
              <a:rPr lang="en-US" smtClean="0"/>
              <a:t>4/26/2021</a:t>
            </a:fld>
            <a:endParaRPr lang="en-US"/>
          </a:p>
        </p:txBody>
      </p:sp>
      <p:sp>
        <p:nvSpPr>
          <p:cNvPr id="5" name="Footer Placeholder 4">
            <a:extLst>
              <a:ext uri="{FF2B5EF4-FFF2-40B4-BE49-F238E27FC236}">
                <a16:creationId xmlns:a16="http://schemas.microsoft.com/office/drawing/2014/main" id="{3C5FD001-EA90-407A-9010-F0FC3D566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C08F7-B0FE-460D-B28A-0001FC104A0E}"/>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311423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DB1BE-513F-4274-8607-FD3F24394D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AF75C0-E73E-4BE2-AD2D-74B6F23B2F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6EA336-BB59-497E-8B7B-CB676FE1FF03}"/>
              </a:ext>
            </a:extLst>
          </p:cNvPr>
          <p:cNvSpPr>
            <a:spLocks noGrp="1"/>
          </p:cNvSpPr>
          <p:nvPr>
            <p:ph type="dt" sz="half" idx="10"/>
          </p:nvPr>
        </p:nvSpPr>
        <p:spPr/>
        <p:txBody>
          <a:bodyPr/>
          <a:lstStyle/>
          <a:p>
            <a:fld id="{11C4ABE2-2F1A-4C31-A43A-C3E7CE49CE95}" type="datetimeFigureOut">
              <a:rPr lang="en-US" smtClean="0"/>
              <a:t>4/26/2021</a:t>
            </a:fld>
            <a:endParaRPr lang="en-US"/>
          </a:p>
        </p:txBody>
      </p:sp>
      <p:sp>
        <p:nvSpPr>
          <p:cNvPr id="5" name="Footer Placeholder 4">
            <a:extLst>
              <a:ext uri="{FF2B5EF4-FFF2-40B4-BE49-F238E27FC236}">
                <a16:creationId xmlns:a16="http://schemas.microsoft.com/office/drawing/2014/main" id="{54CA703D-8303-4075-9807-0DC4FC687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56333-13F2-4687-898A-A8F0A0719EAD}"/>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79403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1ECD-E3A7-46F4-B002-2FF8EADFAA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E5DDCE-E5CF-46A1-88A5-4F81D08DCA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36E854-73F7-456A-AFCD-7D9DF3A67418}"/>
              </a:ext>
            </a:extLst>
          </p:cNvPr>
          <p:cNvSpPr>
            <a:spLocks noGrp="1"/>
          </p:cNvSpPr>
          <p:nvPr>
            <p:ph type="dt" sz="half" idx="10"/>
          </p:nvPr>
        </p:nvSpPr>
        <p:spPr/>
        <p:txBody>
          <a:bodyPr/>
          <a:lstStyle/>
          <a:p>
            <a:fld id="{11C4ABE2-2F1A-4C31-A43A-C3E7CE49CE95}" type="datetimeFigureOut">
              <a:rPr lang="en-US" smtClean="0"/>
              <a:t>4/26/2021</a:t>
            </a:fld>
            <a:endParaRPr lang="en-US"/>
          </a:p>
        </p:txBody>
      </p:sp>
      <p:sp>
        <p:nvSpPr>
          <p:cNvPr id="5" name="Footer Placeholder 4">
            <a:extLst>
              <a:ext uri="{FF2B5EF4-FFF2-40B4-BE49-F238E27FC236}">
                <a16:creationId xmlns:a16="http://schemas.microsoft.com/office/drawing/2014/main" id="{75E85536-5F75-4E1A-9C44-1768E6F0C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4FD2D-B0E8-4A34-8C3C-0F7769F1F5CA}"/>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723365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E6FCF-3F55-43BB-AAF0-3BE6FAD278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8B4DA6-56BF-4C7C-BD07-D6B110702D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D07351-CEB2-45DB-A633-648DAFBD55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09E16-89F6-464E-B161-E5EE9456BC11}"/>
              </a:ext>
            </a:extLst>
          </p:cNvPr>
          <p:cNvSpPr>
            <a:spLocks noGrp="1"/>
          </p:cNvSpPr>
          <p:nvPr>
            <p:ph type="dt" sz="half" idx="10"/>
          </p:nvPr>
        </p:nvSpPr>
        <p:spPr/>
        <p:txBody>
          <a:bodyPr/>
          <a:lstStyle/>
          <a:p>
            <a:fld id="{11C4ABE2-2F1A-4C31-A43A-C3E7CE49CE95}" type="datetimeFigureOut">
              <a:rPr lang="en-US" smtClean="0"/>
              <a:t>4/26/2021</a:t>
            </a:fld>
            <a:endParaRPr lang="en-US"/>
          </a:p>
        </p:txBody>
      </p:sp>
      <p:sp>
        <p:nvSpPr>
          <p:cNvPr id="6" name="Footer Placeholder 5">
            <a:extLst>
              <a:ext uri="{FF2B5EF4-FFF2-40B4-BE49-F238E27FC236}">
                <a16:creationId xmlns:a16="http://schemas.microsoft.com/office/drawing/2014/main" id="{83C3F46C-E10A-43AF-9F8A-F76F1C553E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3B2562-0A82-487C-93E1-C829F7274FB7}"/>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2969498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BF23-A1BF-4392-BD90-0F4D97C40D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A8DEC2-3D55-46E1-BC92-C41D07BBF7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4ACD10-9C06-4536-AF69-03451EA7C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129773-80C4-41F6-9154-61E8E12ADC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670946-25B3-4794-B4F7-9B152B459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D804B4-6627-4A3A-BF10-332D7EECB9FB}"/>
              </a:ext>
            </a:extLst>
          </p:cNvPr>
          <p:cNvSpPr>
            <a:spLocks noGrp="1"/>
          </p:cNvSpPr>
          <p:nvPr>
            <p:ph type="dt" sz="half" idx="10"/>
          </p:nvPr>
        </p:nvSpPr>
        <p:spPr/>
        <p:txBody>
          <a:bodyPr/>
          <a:lstStyle/>
          <a:p>
            <a:fld id="{11C4ABE2-2F1A-4C31-A43A-C3E7CE49CE95}" type="datetimeFigureOut">
              <a:rPr lang="en-US" smtClean="0"/>
              <a:t>4/26/2021</a:t>
            </a:fld>
            <a:endParaRPr lang="en-US"/>
          </a:p>
        </p:txBody>
      </p:sp>
      <p:sp>
        <p:nvSpPr>
          <p:cNvPr id="8" name="Footer Placeholder 7">
            <a:extLst>
              <a:ext uri="{FF2B5EF4-FFF2-40B4-BE49-F238E27FC236}">
                <a16:creationId xmlns:a16="http://schemas.microsoft.com/office/drawing/2014/main" id="{9C7B0C65-FCC4-4545-B264-5B4D2EB1D7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49DE2E-9727-44D9-AD67-14EACC971851}"/>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3820632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12CB1-156E-4211-A6FA-23131FE76D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A82378-8B62-4724-8B6A-F1A26A98C180}"/>
              </a:ext>
            </a:extLst>
          </p:cNvPr>
          <p:cNvSpPr>
            <a:spLocks noGrp="1"/>
          </p:cNvSpPr>
          <p:nvPr>
            <p:ph type="dt" sz="half" idx="10"/>
          </p:nvPr>
        </p:nvSpPr>
        <p:spPr/>
        <p:txBody>
          <a:bodyPr/>
          <a:lstStyle/>
          <a:p>
            <a:fld id="{11C4ABE2-2F1A-4C31-A43A-C3E7CE49CE95}" type="datetimeFigureOut">
              <a:rPr lang="en-US" smtClean="0"/>
              <a:t>4/26/2021</a:t>
            </a:fld>
            <a:endParaRPr lang="en-US"/>
          </a:p>
        </p:txBody>
      </p:sp>
      <p:sp>
        <p:nvSpPr>
          <p:cNvPr id="4" name="Footer Placeholder 3">
            <a:extLst>
              <a:ext uri="{FF2B5EF4-FFF2-40B4-BE49-F238E27FC236}">
                <a16:creationId xmlns:a16="http://schemas.microsoft.com/office/drawing/2014/main" id="{73E53B46-C5AD-41D2-9B68-5A379985AE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1047C1-06B4-4582-8702-14497CEB1C1E}"/>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2859350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0F0843-A4F3-4592-B6CF-7F0FEAB2B3B3}"/>
              </a:ext>
            </a:extLst>
          </p:cNvPr>
          <p:cNvSpPr>
            <a:spLocks noGrp="1"/>
          </p:cNvSpPr>
          <p:nvPr>
            <p:ph type="dt" sz="half" idx="10"/>
          </p:nvPr>
        </p:nvSpPr>
        <p:spPr/>
        <p:txBody>
          <a:bodyPr/>
          <a:lstStyle/>
          <a:p>
            <a:fld id="{11C4ABE2-2F1A-4C31-A43A-C3E7CE49CE95}" type="datetimeFigureOut">
              <a:rPr lang="en-US" smtClean="0"/>
              <a:t>4/26/2021</a:t>
            </a:fld>
            <a:endParaRPr lang="en-US"/>
          </a:p>
        </p:txBody>
      </p:sp>
      <p:sp>
        <p:nvSpPr>
          <p:cNvPr id="3" name="Footer Placeholder 2">
            <a:extLst>
              <a:ext uri="{FF2B5EF4-FFF2-40B4-BE49-F238E27FC236}">
                <a16:creationId xmlns:a16="http://schemas.microsoft.com/office/drawing/2014/main" id="{38FCE84D-8EB3-4431-A3BE-FCF579F155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24AF11-F7E4-46A9-A1D6-C9358AE66743}"/>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2672237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BD9C-39F2-4177-80B3-1D848EA1FC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499CE3-A86D-4923-B448-E9988F16B2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4B06F6-5ABD-44BF-B5CC-642760EF60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738DAE-2823-4B5B-A74F-C4E0E3371E38}"/>
              </a:ext>
            </a:extLst>
          </p:cNvPr>
          <p:cNvSpPr>
            <a:spLocks noGrp="1"/>
          </p:cNvSpPr>
          <p:nvPr>
            <p:ph type="dt" sz="half" idx="10"/>
          </p:nvPr>
        </p:nvSpPr>
        <p:spPr/>
        <p:txBody>
          <a:bodyPr/>
          <a:lstStyle/>
          <a:p>
            <a:fld id="{11C4ABE2-2F1A-4C31-A43A-C3E7CE49CE95}" type="datetimeFigureOut">
              <a:rPr lang="en-US" smtClean="0"/>
              <a:t>4/26/2021</a:t>
            </a:fld>
            <a:endParaRPr lang="en-US"/>
          </a:p>
        </p:txBody>
      </p:sp>
      <p:sp>
        <p:nvSpPr>
          <p:cNvPr id="6" name="Footer Placeholder 5">
            <a:extLst>
              <a:ext uri="{FF2B5EF4-FFF2-40B4-BE49-F238E27FC236}">
                <a16:creationId xmlns:a16="http://schemas.microsoft.com/office/drawing/2014/main" id="{95D46479-8D54-4F48-A354-CB9DF1BFEB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E4504E-D1C9-4898-BD40-0DA114097951}"/>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3952514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0C8C-ECD8-4082-A0FE-37829A79B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8631FE-0DDA-4D7B-8578-98F107F57C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4A819F-DD96-4772-88BF-56B4739E1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9B3EF3-B2D4-4F1B-AE9A-C170260D4B71}"/>
              </a:ext>
            </a:extLst>
          </p:cNvPr>
          <p:cNvSpPr>
            <a:spLocks noGrp="1"/>
          </p:cNvSpPr>
          <p:nvPr>
            <p:ph type="dt" sz="half" idx="10"/>
          </p:nvPr>
        </p:nvSpPr>
        <p:spPr/>
        <p:txBody>
          <a:bodyPr/>
          <a:lstStyle/>
          <a:p>
            <a:fld id="{11C4ABE2-2F1A-4C31-A43A-C3E7CE49CE95}" type="datetimeFigureOut">
              <a:rPr lang="en-US" smtClean="0"/>
              <a:t>4/26/2021</a:t>
            </a:fld>
            <a:endParaRPr lang="en-US"/>
          </a:p>
        </p:txBody>
      </p:sp>
      <p:sp>
        <p:nvSpPr>
          <p:cNvPr id="6" name="Footer Placeholder 5">
            <a:extLst>
              <a:ext uri="{FF2B5EF4-FFF2-40B4-BE49-F238E27FC236}">
                <a16:creationId xmlns:a16="http://schemas.microsoft.com/office/drawing/2014/main" id="{8D72DC0E-C52B-47F0-9658-3D649EA62E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B991CF-41F6-4AB6-8519-6E9788CB98E0}"/>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1856679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FD82AB-CA2C-46ED-9670-0AED49C534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FBA90-E2E4-4298-A31E-824450A90F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AC385-85AA-4DA4-A66B-62D36BA17F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4ABE2-2F1A-4C31-A43A-C3E7CE49CE95}" type="datetimeFigureOut">
              <a:rPr lang="en-US" smtClean="0"/>
              <a:t>4/26/2021</a:t>
            </a:fld>
            <a:endParaRPr lang="en-US"/>
          </a:p>
        </p:txBody>
      </p:sp>
      <p:sp>
        <p:nvSpPr>
          <p:cNvPr id="5" name="Footer Placeholder 4">
            <a:extLst>
              <a:ext uri="{FF2B5EF4-FFF2-40B4-BE49-F238E27FC236}">
                <a16:creationId xmlns:a16="http://schemas.microsoft.com/office/drawing/2014/main" id="{2C3832B0-E96C-4A81-BBBC-E0C37F7CF8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FFE83D-F529-47E7-BD76-39F10D96AC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CDA544-4D5F-4A33-9825-4E418DD86FAB}" type="slidenum">
              <a:rPr lang="en-US" smtClean="0"/>
              <a:t>‹#›</a:t>
            </a:fld>
            <a:endParaRPr lang="en-US"/>
          </a:p>
        </p:txBody>
      </p:sp>
    </p:spTree>
    <p:extLst>
      <p:ext uri="{BB962C8B-B14F-4D97-AF65-F5344CB8AC3E}">
        <p14:creationId xmlns:p14="http://schemas.microsoft.com/office/powerpoint/2010/main" val="3922878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jp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5.png"/><Relationship Id="rId7" Type="http://schemas.openxmlformats.org/officeDocument/2006/relationships/image" Target="../media/image3.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jp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7.png"/><Relationship Id="rId7" Type="http://schemas.openxmlformats.org/officeDocument/2006/relationships/image" Target="../media/image3.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jpg"/><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jp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8" Type="http://schemas.openxmlformats.org/officeDocument/2006/relationships/image" Target="../media/image33.gif"/><Relationship Id="rId3" Type="http://schemas.openxmlformats.org/officeDocument/2006/relationships/image" Target="../media/image4.jpg"/><Relationship Id="rId7"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4.png"/><Relationship Id="rId7" Type="http://schemas.openxmlformats.org/officeDocument/2006/relationships/image" Target="../media/image3.sv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jpg"/><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6.png"/><Relationship Id="rId7" Type="http://schemas.openxmlformats.org/officeDocument/2006/relationships/image" Target="../media/image3.sv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jpg"/><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jpg"/><Relationship Id="rId7" Type="http://schemas.openxmlformats.org/officeDocument/2006/relationships/image" Target="../media/image39.svg"/><Relationship Id="rId2" Type="http://schemas.openxmlformats.org/officeDocument/2006/relationships/image" Target="../media/image34.jpg"/><Relationship Id="rId1" Type="http://schemas.openxmlformats.org/officeDocument/2006/relationships/slideLayout" Target="../slideLayouts/slideLayout7.xml"/><Relationship Id="rId6" Type="http://schemas.openxmlformats.org/officeDocument/2006/relationships/image" Target="../media/image38.png"/><Relationship Id="rId11" Type="http://schemas.openxmlformats.org/officeDocument/2006/relationships/image" Target="../media/image3.svg"/><Relationship Id="rId5" Type="http://schemas.openxmlformats.org/officeDocument/2006/relationships/image" Target="../media/image1.jpg"/><Relationship Id="rId10" Type="http://schemas.openxmlformats.org/officeDocument/2006/relationships/image" Target="../media/image2.png"/><Relationship Id="rId4" Type="http://schemas.openxmlformats.org/officeDocument/2006/relationships/image" Target="../media/image36.gif"/><Relationship Id="rId9" Type="http://schemas.openxmlformats.org/officeDocument/2006/relationships/image" Target="../media/image41.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3.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png"/><Relationship Id="rId7" Type="http://schemas.openxmlformats.org/officeDocument/2006/relationships/image" Target="../media/image3.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jp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jp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jp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8.png"/><Relationship Id="rId7" Type="http://schemas.openxmlformats.org/officeDocument/2006/relationships/image" Target="../media/image3.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1.png"/><Relationship Id="rId7" Type="http://schemas.openxmlformats.org/officeDocument/2006/relationships/image" Target="../media/image3.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2EB7252-72D3-4753-AF13-071637C27209}"/>
              </a:ext>
            </a:extLst>
          </p:cNvPr>
          <p:cNvSpPr>
            <a:spLocks noGrp="1"/>
          </p:cNvSpPr>
          <p:nvPr>
            <p:ph type="ctrTitle"/>
          </p:nvPr>
        </p:nvSpPr>
        <p:spPr>
          <a:xfrm>
            <a:off x="8848168" y="1685605"/>
            <a:ext cx="2926080" cy="1630269"/>
          </a:xfrm>
        </p:spPr>
        <p:txBody>
          <a:bodyPr>
            <a:normAutofit/>
          </a:bodyPr>
          <a:lstStyle/>
          <a:p>
            <a:pPr algn="l"/>
            <a:r>
              <a:rPr lang="en-US" sz="4800" dirty="0">
                <a:solidFill>
                  <a:srgbClr val="404040"/>
                </a:solidFill>
                <a:latin typeface="Bodoni MT" panose="02070603080606020203" pitchFamily="18" charset="0"/>
              </a:rPr>
              <a:t>Lecture 28</a:t>
            </a:r>
            <a:br>
              <a:rPr lang="en-US" sz="4800" dirty="0">
                <a:solidFill>
                  <a:srgbClr val="404040"/>
                </a:solidFill>
                <a:latin typeface="Bodoni MT" panose="02070603080606020203" pitchFamily="18" charset="0"/>
              </a:rPr>
            </a:br>
            <a:endParaRPr lang="en-US" sz="4800" dirty="0">
              <a:solidFill>
                <a:srgbClr val="404040"/>
              </a:solidFill>
              <a:latin typeface="Bodoni MT" panose="02070603080606020203" pitchFamily="18" charset="0"/>
            </a:endParaRPr>
          </a:p>
        </p:txBody>
      </p:sp>
      <p:sp>
        <p:nvSpPr>
          <p:cNvPr id="40"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Shape 43">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13" name="Picture 12" descr="A close up of a sign&#10;&#10;Description automatically generated">
            <a:extLst>
              <a:ext uri="{FF2B5EF4-FFF2-40B4-BE49-F238E27FC236}">
                <a16:creationId xmlns:a16="http://schemas.microsoft.com/office/drawing/2014/main" id="{854BFE8E-05CD-4D1B-83F4-727D12F5EC9D}"/>
              </a:ext>
            </a:extLst>
          </p:cNvPr>
          <p:cNvPicPr>
            <a:picLocks noChangeAspect="1"/>
          </p:cNvPicPr>
          <p:nvPr/>
        </p:nvPicPr>
        <p:blipFill rotWithShape="1">
          <a:blip r:embed="rId2">
            <a:extLst>
              <a:ext uri="{28A0092B-C50C-407E-A947-70E740481C1C}">
                <a14:useLocalDpi xmlns:a14="http://schemas.microsoft.com/office/drawing/2010/main" val="0"/>
              </a:ext>
            </a:extLst>
          </a:blip>
          <a:srcRect l="10310" r="7976"/>
          <a:stretch/>
        </p:blipFill>
        <p:spPr>
          <a:xfrm>
            <a:off x="921910" y="465243"/>
            <a:ext cx="7761924" cy="5343065"/>
          </a:xfrm>
          <a:custGeom>
            <a:avLst/>
            <a:gdLst>
              <a:gd name="connsiteX0" fmla="*/ 3025687 w 7761924"/>
              <a:gd name="connsiteY0" fmla="*/ 76 h 5343065"/>
              <a:gd name="connsiteX1" fmla="*/ 3372722 w 7761924"/>
              <a:gd name="connsiteY1" fmla="*/ 16088 h 5343065"/>
              <a:gd name="connsiteX2" fmla="*/ 7761924 w 7761924"/>
              <a:gd name="connsiteY2" fmla="*/ 3316816 h 5343065"/>
              <a:gd name="connsiteX3" fmla="*/ 3701109 w 7761924"/>
              <a:gd name="connsiteY3" fmla="*/ 5320611 h 5343065"/>
              <a:gd name="connsiteX4" fmla="*/ 36290 w 7761924"/>
              <a:gd name="connsiteY4" fmla="*/ 2696959 h 5343065"/>
              <a:gd name="connsiteX5" fmla="*/ 3025687 w 7761924"/>
              <a:gd name="connsiteY5" fmla="*/ 76 h 534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
        <p:nvSpPr>
          <p:cNvPr id="14" name="Rectangle 13">
            <a:extLst>
              <a:ext uri="{FF2B5EF4-FFF2-40B4-BE49-F238E27FC236}">
                <a16:creationId xmlns:a16="http://schemas.microsoft.com/office/drawing/2014/main" id="{DFB66597-26DD-423B-B316-8008C4DA0DB7}"/>
              </a:ext>
            </a:extLst>
          </p:cNvPr>
          <p:cNvSpPr/>
          <p:nvPr/>
        </p:nvSpPr>
        <p:spPr>
          <a:xfrm>
            <a:off x="8975912" y="2501871"/>
            <a:ext cx="2876890" cy="45719"/>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itle 1">
            <a:extLst>
              <a:ext uri="{FF2B5EF4-FFF2-40B4-BE49-F238E27FC236}">
                <a16:creationId xmlns:a16="http://schemas.microsoft.com/office/drawing/2014/main" id="{5A9D3EA0-DED2-43D0-9744-2B45193A7EE7}"/>
              </a:ext>
            </a:extLst>
          </p:cNvPr>
          <p:cNvSpPr txBox="1">
            <a:spLocks/>
          </p:cNvSpPr>
          <p:nvPr/>
        </p:nvSpPr>
        <p:spPr>
          <a:xfrm>
            <a:off x="8935293" y="1905045"/>
            <a:ext cx="2901929" cy="16492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50" dirty="0">
                <a:solidFill>
                  <a:srgbClr val="A71B86"/>
                </a:solidFill>
                <a:latin typeface="Corbel" panose="020B0503020204020204" pitchFamily="34" charset="0"/>
              </a:rPr>
              <a:t>Produced by Dr. Worldwide</a:t>
            </a:r>
            <a:r>
              <a:rPr lang="en-US" sz="1850" dirty="0">
                <a:solidFill>
                  <a:srgbClr val="A71B86"/>
                </a:solidFill>
                <a:latin typeface="Bodoni MT" panose="02070603080606020203" pitchFamily="18" charset="0"/>
              </a:rPr>
              <a:t> </a:t>
            </a:r>
          </a:p>
          <a:p>
            <a:endParaRPr lang="en-US" sz="1200" i="1" dirty="0">
              <a:solidFill>
                <a:srgbClr val="11B29F"/>
              </a:solidFill>
              <a:latin typeface="Bodoni MT" panose="02070603080606020203" pitchFamily="18" charset="0"/>
            </a:endParaRPr>
          </a:p>
          <a:p>
            <a:pPr algn="l"/>
            <a:r>
              <a:rPr lang="en-US" sz="1600" i="1" dirty="0">
                <a:solidFill>
                  <a:srgbClr val="11B29F"/>
                </a:solidFill>
                <a:latin typeface="Bodoni MT" panose="02070603080606020203" pitchFamily="18" charset="0"/>
              </a:rPr>
              <a:t>            </a:t>
            </a:r>
            <a:r>
              <a:rPr lang="en-US" sz="1600" i="1" dirty="0">
                <a:solidFill>
                  <a:srgbClr val="11B29F"/>
                </a:solidFill>
                <a:latin typeface="Corbel" panose="020B0503020204020204" pitchFamily="34" charset="0"/>
              </a:rPr>
              <a:t>Welcome to the 305</a:t>
            </a:r>
            <a:br>
              <a:rPr lang="en-US" sz="1800" dirty="0">
                <a:solidFill>
                  <a:srgbClr val="A71B86"/>
                </a:solidFill>
                <a:latin typeface="Bodoni MT" panose="02070603080606020203" pitchFamily="18" charset="0"/>
              </a:rPr>
            </a:br>
            <a:endParaRPr lang="en-US" sz="1800" dirty="0">
              <a:solidFill>
                <a:srgbClr val="A71B86"/>
              </a:solidFill>
              <a:latin typeface="Bodoni MT" panose="02070603080606020203" pitchFamily="18" charset="0"/>
            </a:endParaRPr>
          </a:p>
        </p:txBody>
      </p:sp>
      <p:pic>
        <p:nvPicPr>
          <p:cNvPr id="19" name="Graphic 18" descr="Palm tree">
            <a:extLst>
              <a:ext uri="{FF2B5EF4-FFF2-40B4-BE49-F238E27FC236}">
                <a16:creationId xmlns:a16="http://schemas.microsoft.com/office/drawing/2014/main" id="{71D5D4F6-63F8-427F-8645-71A110142F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90523" y="1585207"/>
            <a:ext cx="914400" cy="914400"/>
          </a:xfrm>
          <a:prstGeom prst="rect">
            <a:avLst/>
          </a:prstGeom>
        </p:spPr>
      </p:pic>
      <p:sp>
        <p:nvSpPr>
          <p:cNvPr id="27" name="TextBox 26">
            <a:extLst>
              <a:ext uri="{FF2B5EF4-FFF2-40B4-BE49-F238E27FC236}">
                <a16:creationId xmlns:a16="http://schemas.microsoft.com/office/drawing/2014/main" id="{6977B213-C8D7-4BCD-A019-A70288424B23}"/>
              </a:ext>
            </a:extLst>
          </p:cNvPr>
          <p:cNvSpPr txBox="1"/>
          <p:nvPr/>
        </p:nvSpPr>
        <p:spPr>
          <a:xfrm>
            <a:off x="10083888" y="2486517"/>
            <a:ext cx="635404" cy="923330"/>
          </a:xfrm>
          <a:prstGeom prst="rect">
            <a:avLst/>
          </a:prstGeom>
          <a:noFill/>
        </p:spPr>
        <p:txBody>
          <a:bodyPr wrap="square" rtlCol="0">
            <a:spAutoFit/>
          </a:bodyPr>
          <a:lstStyle/>
          <a:p>
            <a:r>
              <a:rPr lang="en-US" sz="5400" dirty="0">
                <a:latin typeface="Bodoni MT" panose="02070603080606020203" pitchFamily="18" charset="0"/>
              </a:rPr>
              <a:t>~</a:t>
            </a:r>
          </a:p>
        </p:txBody>
      </p:sp>
      <p:sp>
        <p:nvSpPr>
          <p:cNvPr id="46" name="TextBox 45">
            <a:extLst>
              <a:ext uri="{FF2B5EF4-FFF2-40B4-BE49-F238E27FC236}">
                <a16:creationId xmlns:a16="http://schemas.microsoft.com/office/drawing/2014/main" id="{44F5FE18-CE23-4924-975B-7B54F9F118DD}"/>
              </a:ext>
            </a:extLst>
          </p:cNvPr>
          <p:cNvSpPr txBox="1"/>
          <p:nvPr/>
        </p:nvSpPr>
        <p:spPr>
          <a:xfrm rot="10800000">
            <a:off x="9996763" y="2505670"/>
            <a:ext cx="635404" cy="923330"/>
          </a:xfrm>
          <a:prstGeom prst="rect">
            <a:avLst/>
          </a:prstGeom>
          <a:noFill/>
        </p:spPr>
        <p:txBody>
          <a:bodyPr wrap="square" rtlCol="0">
            <a:spAutoFit/>
          </a:bodyPr>
          <a:lstStyle/>
          <a:p>
            <a:r>
              <a:rPr lang="en-US" sz="5400" dirty="0">
                <a:latin typeface="Bodoni MT" panose="02070603080606020203" pitchFamily="18" charset="0"/>
              </a:rPr>
              <a:t>~</a:t>
            </a:r>
          </a:p>
        </p:txBody>
      </p:sp>
    </p:spTree>
    <p:extLst>
      <p:ext uri="{BB962C8B-B14F-4D97-AF65-F5344CB8AC3E}">
        <p14:creationId xmlns:p14="http://schemas.microsoft.com/office/powerpoint/2010/main" val="1743091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483773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Train passes exactly every 15 minutes through the central station</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Waiting time for train (measured in minutes) is a continuous random variable</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Q: What is the probability if you walk into the station at random (without knowing when the last train passed), what is the probability you will have to wait less than 5 minutes to catch a train? </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Let </a:t>
                </a:r>
                <a14:m>
                  <m:oMath xmlns:m="http://schemas.openxmlformats.org/officeDocument/2006/math">
                    <m:r>
                      <a:rPr lang="en-US" sz="2000" i="1">
                        <a:solidFill>
                          <a:srgbClr val="404040"/>
                        </a:solidFill>
                        <a:latin typeface="Cambria Math" panose="02040503050406030204" pitchFamily="18" charset="0"/>
                      </a:rPr>
                      <m:t>𝑋</m:t>
                    </m:r>
                    <m:r>
                      <a:rPr lang="en-US" sz="2000" i="1">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𝑤𝑎𝑖𝑡𝑖𝑛𝑔</m:t>
                    </m:r>
                    <m:r>
                      <a:rPr lang="en-US" sz="2000" b="0" i="1" smtClean="0">
                        <a:solidFill>
                          <a:srgbClr val="404040"/>
                        </a:solidFill>
                        <a:latin typeface="Cambria Math" panose="02040503050406030204" pitchFamily="18" charset="0"/>
                      </a:rPr>
                      <m:t> </m:t>
                    </m:r>
                    <m:r>
                      <a:rPr lang="en-US" sz="2000" b="0" i="1" smtClean="0">
                        <a:solidFill>
                          <a:srgbClr val="404040"/>
                        </a:solidFill>
                        <a:latin typeface="Cambria Math" panose="02040503050406030204" pitchFamily="18" charset="0"/>
                      </a:rPr>
                      <m:t>𝑡𝑖𝑚𝑒</m:t>
                    </m:r>
                    <m:r>
                      <a:rPr lang="en-US" sz="2000" b="0" i="1" smtClean="0">
                        <a:solidFill>
                          <a:srgbClr val="404040"/>
                        </a:solidFill>
                        <a:latin typeface="Cambria Math" panose="02040503050406030204" pitchFamily="18" charset="0"/>
                      </a:rPr>
                      <m:t> </m:t>
                    </m:r>
                  </m:oMath>
                </a14:m>
                <a:r>
                  <a:rPr lang="en-US" sz="2000" dirty="0">
                    <a:solidFill>
                      <a:srgbClr val="404040"/>
                    </a:solidFill>
                    <a:latin typeface="Corbel" panose="020B0503020204020204" pitchFamily="34" charset="0"/>
                  </a:rPr>
                  <a:t>and </a:t>
                </a:r>
                <a14:m>
                  <m:oMath xmlns:m="http://schemas.openxmlformats.org/officeDocument/2006/math">
                    <m:r>
                      <a:rPr lang="en-US" sz="2000" i="1">
                        <a:solidFill>
                          <a:srgbClr val="404040"/>
                        </a:solidFill>
                        <a:latin typeface="Cambria Math" panose="02040503050406030204" pitchFamily="18" charset="0"/>
                      </a:rPr>
                      <m:t>𝑋</m:t>
                    </m:r>
                    <m:r>
                      <a:rPr lang="en-US" sz="2000" i="1">
                        <a:solidFill>
                          <a:srgbClr val="404040"/>
                        </a:solidFill>
                        <a:latin typeface="Cambria Math" panose="02040503050406030204" pitchFamily="18" charset="0"/>
                      </a:rPr>
                      <m:t>∈[0,15]</m:t>
                    </m:r>
                  </m:oMath>
                </a14:m>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Q: What is the probability </a:t>
                </a:r>
                <a14:m>
                  <m:oMath xmlns:m="http://schemas.openxmlformats.org/officeDocument/2006/math">
                    <m:r>
                      <m:rPr>
                        <m:sty m:val="p"/>
                      </m:rPr>
                      <a:rPr lang="en-US" sz="2000" b="0" i="0" smtClean="0">
                        <a:solidFill>
                          <a:srgbClr val="404040"/>
                        </a:solidFill>
                        <a:latin typeface="Cambria Math" panose="02040503050406030204" pitchFamily="18" charset="0"/>
                      </a:rPr>
                      <m:t>P</m:t>
                    </m:r>
                    <m:r>
                      <a:rPr lang="en-US" sz="2000" b="0" i="0" smtClean="0">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𝑋</m:t>
                    </m:r>
                    <m:r>
                      <a:rPr lang="en-US" sz="2000" b="0" i="1" smtClean="0">
                        <a:solidFill>
                          <a:srgbClr val="404040"/>
                        </a:solidFill>
                        <a:latin typeface="Cambria Math" panose="02040503050406030204" pitchFamily="18" charset="0"/>
                      </a:rPr>
                      <m:t>=5)</m:t>
                    </m:r>
                  </m:oMath>
                </a14:m>
                <a:r>
                  <a:rPr lang="en-US" sz="2000" dirty="0">
                    <a:solidFill>
                      <a:srgbClr val="404040"/>
                    </a:solidFill>
                    <a:latin typeface="Corbel" panose="020B0503020204020204" pitchFamily="34" charset="0"/>
                  </a:rPr>
                  <a:t>?</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Makes sense to assume uniform distribution </a:t>
                </a:r>
                <a14:m>
                  <m:oMath xmlns:m="http://schemas.openxmlformats.org/officeDocument/2006/math">
                    <m:r>
                      <a:rPr lang="en-US" sz="2000" b="0" i="1" smtClean="0">
                        <a:solidFill>
                          <a:srgbClr val="404040"/>
                        </a:solidFill>
                        <a:latin typeface="Cambria Math" panose="02040503050406030204" pitchFamily="18" charset="0"/>
                      </a:rPr>
                      <m:t>𝑓</m:t>
                    </m:r>
                    <m:d>
                      <m:dPr>
                        <m:ctrlPr>
                          <a:rPr lang="en-US" sz="2000" b="0" i="1" smtClean="0">
                            <a:solidFill>
                              <a:srgbClr val="404040"/>
                            </a:solidFill>
                            <a:latin typeface="Cambria Math" panose="02040503050406030204" pitchFamily="18" charset="0"/>
                          </a:rPr>
                        </m:ctrlPr>
                      </m:dPr>
                      <m:e>
                        <m:r>
                          <a:rPr lang="en-US" sz="2000" b="0" i="1" smtClean="0">
                            <a:solidFill>
                              <a:srgbClr val="404040"/>
                            </a:solidFill>
                            <a:latin typeface="Cambria Math" panose="02040503050406030204" pitchFamily="18" charset="0"/>
                          </a:rPr>
                          <m:t>𝑥</m:t>
                        </m:r>
                      </m:e>
                    </m:d>
                    <m:r>
                      <a:rPr lang="en-US" sz="2000" b="0" i="1" smtClean="0">
                        <a:solidFill>
                          <a:srgbClr val="404040"/>
                        </a:solidFill>
                        <a:latin typeface="Cambria Math" panose="02040503050406030204" pitchFamily="18" charset="0"/>
                      </a:rPr>
                      <m:t>=</m:t>
                    </m:r>
                    <m:f>
                      <m:fPr>
                        <m:ctrlPr>
                          <a:rPr lang="en-US" sz="2000" b="0" i="1" smtClean="0">
                            <a:solidFill>
                              <a:srgbClr val="404040"/>
                            </a:solidFill>
                            <a:latin typeface="Cambria Math" panose="02040503050406030204" pitchFamily="18" charset="0"/>
                          </a:rPr>
                        </m:ctrlPr>
                      </m:fPr>
                      <m:num>
                        <m:r>
                          <a:rPr lang="en-US" sz="2000" b="0" i="1" smtClean="0">
                            <a:solidFill>
                              <a:srgbClr val="404040"/>
                            </a:solidFill>
                            <a:latin typeface="Cambria Math" panose="02040503050406030204" pitchFamily="18" charset="0"/>
                          </a:rPr>
                          <m:t>1</m:t>
                        </m:r>
                      </m:num>
                      <m:den>
                        <m:r>
                          <a:rPr lang="en-US" sz="2000" b="0" i="1" smtClean="0">
                            <a:solidFill>
                              <a:srgbClr val="404040"/>
                            </a:solidFill>
                            <a:latin typeface="Cambria Math" panose="02040503050406030204" pitchFamily="18" charset="0"/>
                          </a:rPr>
                          <m:t>15</m:t>
                        </m:r>
                      </m:den>
                    </m:f>
                  </m:oMath>
                </a14:m>
                <a:r>
                  <a:rPr lang="en-US" sz="2000" dirty="0">
                    <a:solidFill>
                      <a:srgbClr val="404040"/>
                    </a:solidFill>
                    <a:latin typeface="Corbel" panose="020B0503020204020204" pitchFamily="34" charset="0"/>
                  </a:rPr>
                  <a:t> which is like assuming that all values in the interval </a:t>
                </a:r>
                <a14:m>
                  <m:oMath xmlns:m="http://schemas.openxmlformats.org/officeDocument/2006/math">
                    <m:r>
                      <a:rPr lang="en-US" sz="2000" i="1">
                        <a:solidFill>
                          <a:srgbClr val="404040"/>
                        </a:solidFill>
                        <a:latin typeface="Cambria Math" panose="02040503050406030204" pitchFamily="18" charset="0"/>
                      </a:rPr>
                      <m:t>[0,15]</m:t>
                    </m:r>
                  </m:oMath>
                </a14:m>
                <a:r>
                  <a:rPr lang="en-US" sz="2000" dirty="0">
                    <a:solidFill>
                      <a:srgbClr val="404040"/>
                    </a:solidFill>
                    <a:latin typeface="Corbel" panose="020B0503020204020204" pitchFamily="34" charset="0"/>
                  </a:rPr>
                  <a:t> are equally likely.</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4" y="1947592"/>
                <a:ext cx="9018070" cy="4837735"/>
              </a:xfrm>
              <a:prstGeom prst="rect">
                <a:avLst/>
              </a:prstGeom>
              <a:blipFill>
                <a:blip r:embed="rId3"/>
                <a:stretch>
                  <a:fillRect l="-609" t="-630" r="-1149"/>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Waiting Time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1357275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Calculation of probability</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p:txBody>
      </p:sp>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Waiting Time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pic>
        <p:nvPicPr>
          <p:cNvPr id="3" name="Picture 2">
            <a:extLst>
              <a:ext uri="{FF2B5EF4-FFF2-40B4-BE49-F238E27FC236}">
                <a16:creationId xmlns:a16="http://schemas.microsoft.com/office/drawing/2014/main" id="{9B1C4C2B-451A-4F82-B644-D983E643D9F7}"/>
              </a:ext>
            </a:extLst>
          </p:cNvPr>
          <p:cNvPicPr>
            <a:picLocks noChangeAspect="1"/>
          </p:cNvPicPr>
          <p:nvPr/>
        </p:nvPicPr>
        <p:blipFill>
          <a:blip r:embed="rId7"/>
          <a:stretch>
            <a:fillRect/>
          </a:stretch>
        </p:blipFill>
        <p:spPr>
          <a:xfrm>
            <a:off x="1139611" y="2344607"/>
            <a:ext cx="8224855" cy="2936104"/>
          </a:xfrm>
          <a:prstGeom prst="rect">
            <a:avLst/>
          </a:prstGeom>
        </p:spPr>
      </p:pic>
    </p:spTree>
    <p:extLst>
      <p:ext uri="{BB962C8B-B14F-4D97-AF65-F5344CB8AC3E}">
        <p14:creationId xmlns:p14="http://schemas.microsoft.com/office/powerpoint/2010/main" val="3149025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The most famous continuous random variable is the </a:t>
                </a:r>
                <a:r>
                  <a:rPr lang="en-US" sz="2000" dirty="0">
                    <a:solidFill>
                      <a:srgbClr val="A71B86"/>
                    </a:solidFill>
                    <a:latin typeface="Corbel" panose="020B0503020204020204" pitchFamily="34" charset="0"/>
                  </a:rPr>
                  <a:t>normal distribution</a:t>
                </a:r>
              </a:p>
              <a:p>
                <a:pPr marL="285750" indent="-285750">
                  <a:buFont typeface="Arial" panose="020B0604020202020204" pitchFamily="34" charset="0"/>
                  <a:buChar char="•"/>
                </a:pPr>
                <a:endParaRPr lang="en-US" sz="2000" dirty="0">
                  <a:solidFill>
                    <a:srgbClr val="A71B86"/>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The normal distribution is a good </a:t>
                </a:r>
                <a:r>
                  <a:rPr lang="en-US" sz="2000" dirty="0">
                    <a:solidFill>
                      <a:srgbClr val="A71B86"/>
                    </a:solidFill>
                    <a:latin typeface="Corbel" panose="020B0503020204020204" pitchFamily="34" charset="0"/>
                  </a:rPr>
                  <a:t>approximation</a:t>
                </a:r>
                <a:r>
                  <a:rPr lang="en-US" sz="2000" dirty="0">
                    <a:solidFill>
                      <a:srgbClr val="404040"/>
                    </a:solidFill>
                    <a:latin typeface="Corbel" panose="020B0503020204020204" pitchFamily="34" charset="0"/>
                  </a:rPr>
                  <a:t> for many different natural phenomena, and in general, is what we obtain when we average many random variables</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The normal distribution </a:t>
                </a:r>
                <a14:m>
                  <m:oMath xmlns:m="http://schemas.openxmlformats.org/officeDocument/2006/math">
                    <m:r>
                      <a:rPr lang="en-US" sz="2000" b="0" i="1" smtClean="0">
                        <a:solidFill>
                          <a:srgbClr val="404040"/>
                        </a:solidFill>
                        <a:latin typeface="Cambria Math" panose="02040503050406030204" pitchFamily="18" charset="0"/>
                      </a:rPr>
                      <m:t>𝑁</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𝜇</m:t>
                    </m:r>
                    <m:r>
                      <a:rPr lang="en-US" sz="2000" b="0" i="1" smtClean="0">
                        <a:solidFill>
                          <a:srgbClr val="404040"/>
                        </a:solidFill>
                        <a:latin typeface="Cambria Math" panose="02040503050406030204" pitchFamily="18" charset="0"/>
                      </a:rPr>
                      <m:t>,</m:t>
                    </m:r>
                    <m:sSup>
                      <m:sSupPr>
                        <m:ctrlPr>
                          <a:rPr lang="en-US" sz="2000" b="0" i="1" smtClean="0">
                            <a:solidFill>
                              <a:srgbClr val="404040"/>
                            </a:solidFill>
                            <a:latin typeface="Cambria Math" panose="02040503050406030204" pitchFamily="18" charset="0"/>
                          </a:rPr>
                        </m:ctrlPr>
                      </m:sSupPr>
                      <m:e>
                        <m:r>
                          <a:rPr lang="en-US" sz="2000" b="0" i="1" smtClean="0">
                            <a:solidFill>
                              <a:srgbClr val="404040"/>
                            </a:solidFill>
                            <a:latin typeface="Cambria Math" panose="02040503050406030204" pitchFamily="18" charset="0"/>
                          </a:rPr>
                          <m:t>𝜎</m:t>
                        </m:r>
                      </m:e>
                      <m:sup>
                        <m:r>
                          <a:rPr lang="en-US" sz="2000" b="0" i="1" smtClean="0">
                            <a:solidFill>
                              <a:srgbClr val="404040"/>
                            </a:solidFill>
                            <a:latin typeface="Cambria Math" panose="02040503050406030204" pitchFamily="18" charset="0"/>
                          </a:rPr>
                          <m:t>2</m:t>
                        </m:r>
                      </m:sup>
                    </m:sSup>
                    <m:r>
                      <a:rPr lang="en-US" sz="2000" b="0" i="1" smtClean="0">
                        <a:solidFill>
                          <a:srgbClr val="404040"/>
                        </a:solidFill>
                        <a:latin typeface="Cambria Math" panose="02040503050406030204" pitchFamily="18" charset="0"/>
                      </a:rPr>
                      <m:t>)</m:t>
                    </m:r>
                  </m:oMath>
                </a14:m>
                <a:r>
                  <a:rPr lang="en-US" sz="2000" dirty="0">
                    <a:solidFill>
                      <a:srgbClr val="404040"/>
                    </a:solidFill>
                    <a:latin typeface="Corbel" panose="020B0503020204020204" pitchFamily="34" charset="0"/>
                  </a:rPr>
                  <a:t>  has two parameters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Mean </a:t>
                </a:r>
                <a14:m>
                  <m:oMath xmlns:m="http://schemas.openxmlformats.org/officeDocument/2006/math">
                    <m:r>
                      <a:rPr lang="en-US" sz="2000" b="0" i="1" smtClean="0">
                        <a:solidFill>
                          <a:srgbClr val="404040"/>
                        </a:solidFill>
                        <a:latin typeface="Cambria Math" panose="02040503050406030204" pitchFamily="18" charset="0"/>
                      </a:rPr>
                      <m:t>𝜇</m:t>
                    </m:r>
                  </m:oMath>
                </a14:m>
                <a:r>
                  <a:rPr lang="en-US" sz="2000" dirty="0">
                    <a:solidFill>
                      <a:srgbClr val="404040"/>
                    </a:solidFill>
                    <a:latin typeface="Corbel" panose="020B0503020204020204" pitchFamily="34" charset="0"/>
                  </a:rPr>
                  <a:t> controls the center</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Variance </a:t>
                </a:r>
                <a14:m>
                  <m:oMath xmlns:m="http://schemas.openxmlformats.org/officeDocument/2006/math">
                    <m:sSup>
                      <m:sSupPr>
                        <m:ctrlPr>
                          <a:rPr lang="en-US" sz="2000" b="0" i="1" smtClean="0">
                            <a:solidFill>
                              <a:srgbClr val="404040"/>
                            </a:solidFill>
                            <a:latin typeface="Cambria Math" panose="02040503050406030204" pitchFamily="18" charset="0"/>
                          </a:rPr>
                        </m:ctrlPr>
                      </m:sSupPr>
                      <m:e>
                        <m:r>
                          <a:rPr lang="en-US" sz="2000" b="0" i="1" smtClean="0">
                            <a:solidFill>
                              <a:srgbClr val="404040"/>
                            </a:solidFill>
                            <a:latin typeface="Cambria Math" panose="02040503050406030204" pitchFamily="18" charset="0"/>
                          </a:rPr>
                          <m:t>𝜎</m:t>
                        </m:r>
                      </m:e>
                      <m:sup>
                        <m:r>
                          <a:rPr lang="en-US" sz="2000" b="0" i="1" smtClean="0">
                            <a:solidFill>
                              <a:srgbClr val="404040"/>
                            </a:solidFill>
                            <a:latin typeface="Cambria Math" panose="02040503050406030204" pitchFamily="18" charset="0"/>
                          </a:rPr>
                          <m:t>2</m:t>
                        </m:r>
                      </m:sup>
                    </m:sSup>
                  </m:oMath>
                </a14:m>
                <a:r>
                  <a:rPr lang="en-US" sz="2000" dirty="0">
                    <a:solidFill>
                      <a:srgbClr val="404040"/>
                    </a:solidFill>
                    <a:latin typeface="Corbel" panose="020B0503020204020204" pitchFamily="34" charset="0"/>
                  </a:rPr>
                  <a:t> controls the spread</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The density function of a normal with parameters </a:t>
                </a:r>
                <a14:m>
                  <m:oMath xmlns:m="http://schemas.openxmlformats.org/officeDocument/2006/math">
                    <m:r>
                      <a:rPr lang="en-US" sz="2000" i="1">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𝜇</m:t>
                    </m:r>
                    <m:r>
                      <a:rPr lang="en-US" sz="2000" i="1">
                        <a:solidFill>
                          <a:srgbClr val="404040"/>
                        </a:solidFill>
                        <a:latin typeface="Cambria Math" panose="02040503050406030204" pitchFamily="18" charset="0"/>
                      </a:rPr>
                      <m:t>,</m:t>
                    </m:r>
                    <m:sSup>
                      <m:sSupPr>
                        <m:ctrlPr>
                          <a:rPr lang="en-US" sz="2000" i="1">
                            <a:solidFill>
                              <a:srgbClr val="404040"/>
                            </a:solidFill>
                            <a:latin typeface="Cambria Math" panose="02040503050406030204" pitchFamily="18" charset="0"/>
                          </a:rPr>
                        </m:ctrlPr>
                      </m:sSupPr>
                      <m:e>
                        <m:r>
                          <a:rPr lang="en-US" sz="2000" i="1">
                            <a:solidFill>
                              <a:srgbClr val="404040"/>
                            </a:solidFill>
                            <a:latin typeface="Cambria Math" panose="02040503050406030204" pitchFamily="18" charset="0"/>
                          </a:rPr>
                          <m:t>𝜎</m:t>
                        </m:r>
                      </m:e>
                      <m:sup>
                        <m:r>
                          <a:rPr lang="en-US" sz="2000" i="1">
                            <a:solidFill>
                              <a:srgbClr val="404040"/>
                            </a:solidFill>
                            <a:latin typeface="Cambria Math" panose="02040503050406030204" pitchFamily="18" charset="0"/>
                          </a:rPr>
                          <m:t>2</m:t>
                        </m:r>
                      </m:sup>
                    </m:sSup>
                    <m:r>
                      <a:rPr lang="en-US" sz="2000" i="1">
                        <a:solidFill>
                          <a:srgbClr val="404040"/>
                        </a:solidFill>
                        <a:latin typeface="Cambria Math" panose="02040503050406030204" pitchFamily="18" charset="0"/>
                      </a:rPr>
                      <m:t>)</m:t>
                    </m:r>
                  </m:oMath>
                </a14:m>
                <a:r>
                  <a:rPr lang="en-US" sz="2000" dirty="0">
                    <a:solidFill>
                      <a:srgbClr val="404040"/>
                    </a:solidFill>
                    <a:latin typeface="Corbel" panose="020B0503020204020204" pitchFamily="34" charset="0"/>
                  </a:rPr>
                  <a:t>  is</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For contribution to formula, this is also called the </a:t>
                </a:r>
                <a:r>
                  <a:rPr lang="en-US" sz="2000" dirty="0">
                    <a:solidFill>
                      <a:srgbClr val="A71B86"/>
                    </a:solidFill>
                    <a:latin typeface="Corbel" panose="020B0503020204020204" pitchFamily="34" charset="0"/>
                  </a:rPr>
                  <a:t>Gaussian</a:t>
                </a:r>
                <a:r>
                  <a:rPr lang="en-US" sz="2000" dirty="0">
                    <a:solidFill>
                      <a:srgbClr val="404040"/>
                    </a:solidFill>
                    <a:latin typeface="Corbel" panose="020B0503020204020204" pitchFamily="34" charset="0"/>
                  </a:rPr>
                  <a:t> distribution</a:t>
                </a: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4" y="1947592"/>
                <a:ext cx="9018070" cy="5016758"/>
              </a:xfrm>
              <a:prstGeom prst="rect">
                <a:avLst/>
              </a:prstGeom>
              <a:blipFill>
                <a:blip r:embed="rId3"/>
                <a:stretch>
                  <a:fillRect l="-609" t="-608" b="-608"/>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Normal Distribution</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87675" y="1277468"/>
            <a:ext cx="404329" cy="404329"/>
          </a:xfrm>
          <a:prstGeom prst="rect">
            <a:avLst/>
          </a:prstGeom>
        </p:spPr>
      </p:pic>
      <p:pic>
        <p:nvPicPr>
          <p:cNvPr id="6" name="Picture 5">
            <a:extLst>
              <a:ext uri="{FF2B5EF4-FFF2-40B4-BE49-F238E27FC236}">
                <a16:creationId xmlns:a16="http://schemas.microsoft.com/office/drawing/2014/main" id="{146221B2-8D4F-4036-BEAC-580502F9FE52}"/>
              </a:ext>
            </a:extLst>
          </p:cNvPr>
          <p:cNvPicPr>
            <a:picLocks noChangeAspect="1"/>
          </p:cNvPicPr>
          <p:nvPr/>
        </p:nvPicPr>
        <p:blipFill>
          <a:blip r:embed="rId8"/>
          <a:stretch>
            <a:fillRect/>
          </a:stretch>
        </p:blipFill>
        <p:spPr>
          <a:xfrm>
            <a:off x="1150898" y="5373617"/>
            <a:ext cx="4124325" cy="847725"/>
          </a:xfrm>
          <a:prstGeom prst="rect">
            <a:avLst/>
          </a:prstGeom>
        </p:spPr>
      </p:pic>
    </p:spTree>
    <p:extLst>
      <p:ext uri="{BB962C8B-B14F-4D97-AF65-F5344CB8AC3E}">
        <p14:creationId xmlns:p14="http://schemas.microsoft.com/office/powerpoint/2010/main" val="2918448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Special case when </a:t>
                </a:r>
                <a14:m>
                  <m:oMath xmlns:m="http://schemas.openxmlformats.org/officeDocument/2006/math">
                    <m:r>
                      <a:rPr lang="en-US" sz="2000" i="1">
                        <a:solidFill>
                          <a:srgbClr val="404040"/>
                        </a:solidFill>
                        <a:latin typeface="Cambria Math" panose="02040503050406030204" pitchFamily="18" charset="0"/>
                      </a:rPr>
                      <m:t>𝜇</m:t>
                    </m:r>
                    <m:r>
                      <a:rPr lang="en-US" sz="2000" b="0" i="1" smtClean="0">
                        <a:solidFill>
                          <a:srgbClr val="404040"/>
                        </a:solidFill>
                        <a:latin typeface="Cambria Math" panose="02040503050406030204" pitchFamily="18" charset="0"/>
                      </a:rPr>
                      <m:t>=0 </m:t>
                    </m:r>
                    <m:r>
                      <a:rPr lang="en-US" sz="2000" b="0" i="1" smtClean="0">
                        <a:solidFill>
                          <a:srgbClr val="404040"/>
                        </a:solidFill>
                        <a:latin typeface="Cambria Math" panose="02040503050406030204" pitchFamily="18" charset="0"/>
                      </a:rPr>
                      <m:t>𝑎𝑛𝑑</m:t>
                    </m:r>
                    <m:r>
                      <a:rPr lang="en-US" sz="2000" b="0" i="1" smtClean="0">
                        <a:solidFill>
                          <a:srgbClr val="404040"/>
                        </a:solidFill>
                        <a:latin typeface="Cambria Math" panose="02040503050406030204" pitchFamily="18" charset="0"/>
                      </a:rPr>
                      <m:t> </m:t>
                    </m:r>
                    <m:sSup>
                      <m:sSupPr>
                        <m:ctrlPr>
                          <a:rPr lang="en-US" sz="2000" i="1">
                            <a:solidFill>
                              <a:srgbClr val="404040"/>
                            </a:solidFill>
                            <a:latin typeface="Cambria Math" panose="02040503050406030204" pitchFamily="18" charset="0"/>
                          </a:rPr>
                        </m:ctrlPr>
                      </m:sSupPr>
                      <m:e>
                        <m:r>
                          <a:rPr lang="en-US" sz="2000" i="1">
                            <a:solidFill>
                              <a:srgbClr val="404040"/>
                            </a:solidFill>
                            <a:latin typeface="Cambria Math" panose="02040503050406030204" pitchFamily="18" charset="0"/>
                          </a:rPr>
                          <m:t>𝜎</m:t>
                        </m:r>
                      </m:e>
                      <m:sup>
                        <m:r>
                          <a:rPr lang="en-US" sz="2000" i="1">
                            <a:solidFill>
                              <a:srgbClr val="404040"/>
                            </a:solidFill>
                            <a:latin typeface="Cambria Math" panose="02040503050406030204" pitchFamily="18" charset="0"/>
                          </a:rPr>
                          <m:t>2</m:t>
                        </m:r>
                      </m:sup>
                    </m:sSup>
                    <m:r>
                      <a:rPr lang="en-US" sz="2000" b="0" i="1" smtClean="0">
                        <a:solidFill>
                          <a:srgbClr val="404040"/>
                        </a:solidFill>
                        <a:latin typeface="Cambria Math" panose="02040503050406030204" pitchFamily="18" charset="0"/>
                      </a:rPr>
                      <m:t>=1</m:t>
                    </m:r>
                  </m:oMath>
                </a14:m>
                <a:r>
                  <a:rPr lang="en-US" sz="2000" dirty="0">
                    <a:solidFill>
                      <a:srgbClr val="404040"/>
                    </a:solidFill>
                    <a:latin typeface="Corbel" panose="020B0503020204020204" pitchFamily="34" charset="0"/>
                  </a:rPr>
                  <a:t> is called the </a:t>
                </a:r>
                <a:r>
                  <a:rPr lang="en-US" sz="2000" dirty="0">
                    <a:solidFill>
                      <a:srgbClr val="A71B86"/>
                    </a:solidFill>
                    <a:latin typeface="Corbel" panose="020B0503020204020204" pitchFamily="34" charset="0"/>
                  </a:rPr>
                  <a:t>standard normal </a:t>
                </a:r>
                <a:r>
                  <a:rPr lang="en-US" sz="2000" dirty="0">
                    <a:solidFill>
                      <a:srgbClr val="404040"/>
                    </a:solidFill>
                    <a:latin typeface="Corbel" panose="020B0503020204020204" pitchFamily="34" charset="0"/>
                  </a:rPr>
                  <a:t>distribution </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Normal density function is symmetric with respect to its mean,  and if the variance increases, the curve becomes “flatter”</a:t>
                </a: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4" y="1947592"/>
                <a:ext cx="9018070" cy="1323439"/>
              </a:xfrm>
              <a:prstGeom prst="rect">
                <a:avLst/>
              </a:prstGeom>
              <a:blipFill>
                <a:blip r:embed="rId3"/>
                <a:stretch>
                  <a:fillRect l="-609" t="-2294" b="-6881"/>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Normal Distribution</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87675" y="1277468"/>
            <a:ext cx="404329" cy="404329"/>
          </a:xfrm>
          <a:prstGeom prst="rect">
            <a:avLst/>
          </a:prstGeom>
        </p:spPr>
      </p:pic>
      <p:pic>
        <p:nvPicPr>
          <p:cNvPr id="3" name="Picture 2">
            <a:extLst>
              <a:ext uri="{FF2B5EF4-FFF2-40B4-BE49-F238E27FC236}">
                <a16:creationId xmlns:a16="http://schemas.microsoft.com/office/drawing/2014/main" id="{EC97590F-72D2-4BEC-9F18-67741F9E2C13}"/>
              </a:ext>
            </a:extLst>
          </p:cNvPr>
          <p:cNvPicPr>
            <a:picLocks noChangeAspect="1"/>
          </p:cNvPicPr>
          <p:nvPr/>
        </p:nvPicPr>
        <p:blipFill>
          <a:blip r:embed="rId8"/>
          <a:stretch>
            <a:fillRect/>
          </a:stretch>
        </p:blipFill>
        <p:spPr>
          <a:xfrm>
            <a:off x="1248024" y="4081994"/>
            <a:ext cx="3263326" cy="1733066"/>
          </a:xfrm>
          <a:prstGeom prst="rect">
            <a:avLst/>
          </a:prstGeom>
          <a:ln w="38100">
            <a:solidFill>
              <a:srgbClr val="11B29F"/>
            </a:solid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64262478-68F9-4F89-BAFA-8672A02BA6B0}"/>
              </a:ext>
            </a:extLst>
          </p:cNvPr>
          <p:cNvPicPr>
            <a:picLocks noChangeAspect="1"/>
          </p:cNvPicPr>
          <p:nvPr/>
        </p:nvPicPr>
        <p:blipFill>
          <a:blip r:embed="rId9"/>
          <a:stretch>
            <a:fillRect/>
          </a:stretch>
        </p:blipFill>
        <p:spPr>
          <a:xfrm>
            <a:off x="5155766" y="3748952"/>
            <a:ext cx="4231909" cy="2399150"/>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60862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Calculating probabilities for normally distributed variables using integration is not possible since the function </a:t>
                </a:r>
                <a14:m>
                  <m:oMath xmlns:m="http://schemas.openxmlformats.org/officeDocument/2006/math">
                    <m:r>
                      <a:rPr lang="en-US" sz="2000" i="1" smtClean="0">
                        <a:solidFill>
                          <a:srgbClr val="404040"/>
                        </a:solidFill>
                        <a:latin typeface="Cambria Math" panose="02040503050406030204" pitchFamily="18" charset="0"/>
                        <a:ea typeface="Cambria Math" panose="02040503050406030204" pitchFamily="18" charset="0"/>
                      </a:rPr>
                      <m:t>𝜑</m:t>
                    </m:r>
                    <m:r>
                      <a:rPr lang="en-US" sz="2000" b="0" i="1" smtClean="0">
                        <a:solidFill>
                          <a:srgbClr val="404040"/>
                        </a:solidFill>
                        <a:latin typeface="Cambria Math" panose="02040503050406030204" pitchFamily="18" charset="0"/>
                        <a:ea typeface="Cambria Math" panose="02040503050406030204" pitchFamily="18" charset="0"/>
                      </a:rPr>
                      <m:t>(</m:t>
                    </m:r>
                    <m:r>
                      <a:rPr lang="en-US" sz="2000" b="0" i="1" smtClean="0">
                        <a:solidFill>
                          <a:srgbClr val="404040"/>
                        </a:solidFill>
                        <a:latin typeface="Cambria Math" panose="02040503050406030204" pitchFamily="18" charset="0"/>
                        <a:ea typeface="Cambria Math" panose="02040503050406030204" pitchFamily="18" charset="0"/>
                      </a:rPr>
                      <m:t>𝑥</m:t>
                    </m:r>
                    <m:r>
                      <a:rPr lang="en-US" sz="2000" b="0" i="1" smtClean="0">
                        <a:solidFill>
                          <a:srgbClr val="404040"/>
                        </a:solidFill>
                        <a:latin typeface="Cambria Math" panose="02040503050406030204" pitchFamily="18" charset="0"/>
                        <a:ea typeface="Cambria Math" panose="02040503050406030204" pitchFamily="18" charset="0"/>
                      </a:rPr>
                      <m:t>)</m:t>
                    </m:r>
                  </m:oMath>
                </a14:m>
                <a:r>
                  <a:rPr lang="en-US" sz="2000" dirty="0">
                    <a:solidFill>
                      <a:srgbClr val="404040"/>
                    </a:solidFill>
                    <a:latin typeface="Corbel" panose="020B0503020204020204" pitchFamily="34" charset="0"/>
                  </a:rPr>
                  <a:t> does not have an “anti-derivative”</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We can use </a:t>
                </a:r>
                <a:r>
                  <a:rPr lang="en-US" sz="2000" dirty="0">
                    <a:solidFill>
                      <a:srgbClr val="A71B86"/>
                    </a:solidFill>
                    <a:latin typeface="Corbel" panose="020B0503020204020204" pitchFamily="34" charset="0"/>
                  </a:rPr>
                  <a:t>numerical tables</a:t>
                </a:r>
                <a:r>
                  <a:rPr lang="en-US" sz="2000" dirty="0">
                    <a:solidFill>
                      <a:srgbClr val="404040"/>
                    </a:solidFill>
                    <a:latin typeface="Corbel" panose="020B0503020204020204" pitchFamily="34" charset="0"/>
                  </a:rPr>
                  <a:t> to calculate probabilities, but since we are using Excel we are not going to do this nonsense</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Let </a:t>
                </a:r>
                <a14:m>
                  <m:oMath xmlns:m="http://schemas.openxmlformats.org/officeDocument/2006/math">
                    <m:r>
                      <a:rPr lang="en-US" sz="2000" b="0" i="1" smtClean="0">
                        <a:solidFill>
                          <a:srgbClr val="404040"/>
                        </a:solidFill>
                        <a:latin typeface="Cambria Math" panose="02040503050406030204" pitchFamily="18" charset="0"/>
                      </a:rPr>
                      <m:t>𝑋</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𝑁</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𝜇</m:t>
                    </m:r>
                    <m:r>
                      <a:rPr lang="en-US" sz="2000" b="0" i="1" smtClean="0">
                        <a:solidFill>
                          <a:srgbClr val="404040"/>
                        </a:solidFill>
                        <a:latin typeface="Cambria Math" panose="02040503050406030204" pitchFamily="18" charset="0"/>
                      </a:rPr>
                      <m:t>,</m:t>
                    </m:r>
                    <m:sSup>
                      <m:sSupPr>
                        <m:ctrlPr>
                          <a:rPr lang="en-US" sz="2000" b="0" i="1" smtClean="0">
                            <a:solidFill>
                              <a:srgbClr val="404040"/>
                            </a:solidFill>
                            <a:latin typeface="Cambria Math" panose="02040503050406030204" pitchFamily="18" charset="0"/>
                          </a:rPr>
                        </m:ctrlPr>
                      </m:sSupPr>
                      <m:e>
                        <m:r>
                          <a:rPr lang="en-US" sz="2000" b="0" i="1" smtClean="0">
                            <a:solidFill>
                              <a:srgbClr val="404040"/>
                            </a:solidFill>
                            <a:latin typeface="Cambria Math" panose="02040503050406030204" pitchFamily="18" charset="0"/>
                          </a:rPr>
                          <m:t>𝜎</m:t>
                        </m:r>
                      </m:e>
                      <m:sup>
                        <m:r>
                          <a:rPr lang="en-US" sz="2000" b="0" i="1" smtClean="0">
                            <a:solidFill>
                              <a:srgbClr val="404040"/>
                            </a:solidFill>
                            <a:latin typeface="Cambria Math" panose="02040503050406030204" pitchFamily="18" charset="0"/>
                          </a:rPr>
                          <m:t>2</m:t>
                        </m:r>
                      </m:sup>
                    </m:sSup>
                    <m:r>
                      <a:rPr lang="en-US" sz="2000" b="0" i="1" smtClean="0">
                        <a:solidFill>
                          <a:srgbClr val="404040"/>
                        </a:solidFill>
                        <a:latin typeface="Cambria Math" panose="02040503050406030204" pitchFamily="18" charset="0"/>
                      </a:rPr>
                      <m:t>)</m:t>
                    </m:r>
                  </m:oMath>
                </a14:m>
                <a:r>
                  <a:rPr lang="en-US" sz="2000" dirty="0">
                    <a:solidFill>
                      <a:srgbClr val="404040"/>
                    </a:solidFill>
                    <a:latin typeface="Corbel" panose="020B0503020204020204" pitchFamily="34" charset="0"/>
                  </a:rPr>
                  <a:t> and let </a:t>
                </a:r>
                <a14:m>
                  <m:oMath xmlns:m="http://schemas.openxmlformats.org/officeDocument/2006/math">
                    <m:r>
                      <a:rPr lang="en-US" sz="2000" b="0" i="1" smtClean="0">
                        <a:solidFill>
                          <a:srgbClr val="404040"/>
                        </a:solidFill>
                        <a:latin typeface="Cambria Math" panose="02040503050406030204" pitchFamily="18" charset="0"/>
                      </a:rPr>
                      <m:t>𝑥</m:t>
                    </m:r>
                    <m:r>
                      <a:rPr lang="en-US" sz="2000" b="0" i="1" smtClean="0">
                        <a:solidFill>
                          <a:srgbClr val="404040"/>
                        </a:solidFill>
                        <a:latin typeface="Cambria Math" panose="02040503050406030204" pitchFamily="18" charset="0"/>
                      </a:rPr>
                      <m:t>∈(−∞,∞)</m:t>
                    </m:r>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14:m>
                  <m:oMath xmlns:m="http://schemas.openxmlformats.org/officeDocument/2006/math">
                    <m:r>
                      <a:rPr lang="en-US" sz="2000" b="0" i="1" smtClean="0">
                        <a:solidFill>
                          <a:srgbClr val="404040"/>
                        </a:solidFill>
                        <a:latin typeface="Cambria Math" panose="02040503050406030204" pitchFamily="18" charset="0"/>
                      </a:rPr>
                      <m:t>𝑃</m:t>
                    </m:r>
                    <m:d>
                      <m:dPr>
                        <m:ctrlPr>
                          <a:rPr lang="en-US" sz="2000" b="0" i="1" smtClean="0">
                            <a:solidFill>
                              <a:srgbClr val="404040"/>
                            </a:solidFill>
                            <a:latin typeface="Cambria Math" panose="02040503050406030204" pitchFamily="18" charset="0"/>
                          </a:rPr>
                        </m:ctrlPr>
                      </m:dPr>
                      <m:e>
                        <m:r>
                          <a:rPr lang="en-US" sz="2000" b="0" i="1" smtClean="0">
                            <a:solidFill>
                              <a:srgbClr val="404040"/>
                            </a:solidFill>
                            <a:latin typeface="Cambria Math" panose="02040503050406030204" pitchFamily="18" charset="0"/>
                          </a:rPr>
                          <m:t>𝑋</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𝑥</m:t>
                        </m:r>
                      </m:e>
                    </m:d>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𝑁𝑂𝑅𝑀</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𝐷𝐼𝑆𝑇</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𝑥</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𝜇</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𝜎</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𝑇𝑅𝑈𝐸</m:t>
                    </m:r>
                    <m:r>
                      <a:rPr lang="en-US" sz="2000" b="0" i="1" smtClean="0">
                        <a:solidFill>
                          <a:srgbClr val="404040"/>
                        </a:solidFill>
                        <a:latin typeface="Cambria Math" panose="02040503050406030204" pitchFamily="18" charset="0"/>
                      </a:rPr>
                      <m:t>)</m:t>
                    </m:r>
                  </m:oMath>
                </a14:m>
                <a:r>
                  <a:rPr lang="en-US" sz="2000" dirty="0">
                    <a:solidFill>
                      <a:srgbClr val="404040"/>
                    </a:solidFill>
                    <a:latin typeface="Corbel" panose="020B0503020204020204" pitchFamily="34" charset="0"/>
                  </a:rPr>
                  <a:t>		(</a:t>
                </a:r>
                <a:r>
                  <a:rPr lang="en-US" sz="2000" dirty="0">
                    <a:solidFill>
                      <a:srgbClr val="A71B86"/>
                    </a:solidFill>
                    <a:latin typeface="Corbel" panose="020B0503020204020204" pitchFamily="34" charset="0"/>
                  </a:rPr>
                  <a:t>Area to left of </a:t>
                </a:r>
                <a:r>
                  <a:rPr lang="en-US" sz="2000" i="1" dirty="0">
                    <a:solidFill>
                      <a:srgbClr val="A71B86"/>
                    </a:solidFill>
                    <a:latin typeface="Corbel" panose="020B0503020204020204" pitchFamily="34" charset="0"/>
                  </a:rPr>
                  <a:t>x</a:t>
                </a:r>
                <a:r>
                  <a:rPr lang="en-US" sz="2000" dirty="0">
                    <a:solidFill>
                      <a:srgbClr val="404040"/>
                    </a:solidFill>
                    <a:latin typeface="Corbel" panose="020B0503020204020204" pitchFamily="34" charset="0"/>
                  </a:rPr>
                  <a:t>)</a:t>
                </a:r>
              </a:p>
              <a:p>
                <a:pPr marL="742950" lvl="1" indent="-285750">
                  <a:buFont typeface="Arial" panose="020B0604020202020204" pitchFamily="34" charset="0"/>
                  <a:buChar char="•"/>
                </a:pPr>
                <a14:m>
                  <m:oMath xmlns:m="http://schemas.openxmlformats.org/officeDocument/2006/math">
                    <m:r>
                      <a:rPr lang="en-US" sz="2000" i="1">
                        <a:solidFill>
                          <a:srgbClr val="404040"/>
                        </a:solidFill>
                        <a:latin typeface="Cambria Math" panose="02040503050406030204" pitchFamily="18" charset="0"/>
                      </a:rPr>
                      <m:t>𝑃</m:t>
                    </m:r>
                    <m:d>
                      <m:dPr>
                        <m:ctrlPr>
                          <a:rPr lang="en-US" sz="2000" i="1">
                            <a:solidFill>
                              <a:srgbClr val="404040"/>
                            </a:solidFill>
                            <a:latin typeface="Cambria Math" panose="02040503050406030204" pitchFamily="18" charset="0"/>
                          </a:rPr>
                        </m:ctrlPr>
                      </m:dPr>
                      <m:e>
                        <m:r>
                          <a:rPr lang="en-US" sz="2000" i="1">
                            <a:solidFill>
                              <a:srgbClr val="404040"/>
                            </a:solidFill>
                            <a:latin typeface="Cambria Math" panose="02040503050406030204" pitchFamily="18" charset="0"/>
                          </a:rPr>
                          <m:t>𝑋</m:t>
                        </m:r>
                        <m:r>
                          <a:rPr lang="en-US" sz="2000" b="0" i="1" smtClean="0">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𝑥</m:t>
                        </m:r>
                      </m:e>
                    </m:d>
                    <m:r>
                      <a:rPr lang="en-US" sz="2000" i="1">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1−</m:t>
                    </m:r>
                    <m:r>
                      <a:rPr lang="en-US" sz="2000" i="1">
                        <a:solidFill>
                          <a:srgbClr val="404040"/>
                        </a:solidFill>
                        <a:latin typeface="Cambria Math" panose="02040503050406030204" pitchFamily="18" charset="0"/>
                      </a:rPr>
                      <m:t>𝑁𝑂𝑅𝑀</m:t>
                    </m:r>
                    <m:r>
                      <a:rPr lang="en-US" sz="2000" i="1">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𝐷𝐼𝑆𝑇</m:t>
                    </m:r>
                    <m:r>
                      <a:rPr lang="en-US" sz="2000" i="1">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𝑥</m:t>
                    </m:r>
                    <m:r>
                      <a:rPr lang="en-US" sz="2000" i="1">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𝜇</m:t>
                    </m:r>
                    <m:r>
                      <a:rPr lang="en-US" sz="2000" i="1">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𝜎</m:t>
                    </m:r>
                    <m:r>
                      <a:rPr lang="en-US" sz="2000" i="1">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𝑇𝑅𝑈𝐸</m:t>
                    </m:r>
                    <m:r>
                      <a:rPr lang="en-US" sz="2000" i="1">
                        <a:solidFill>
                          <a:srgbClr val="404040"/>
                        </a:solidFill>
                        <a:latin typeface="Cambria Math" panose="02040503050406030204" pitchFamily="18" charset="0"/>
                      </a:rPr>
                      <m:t>)</m:t>
                    </m:r>
                  </m:oMath>
                </a14:m>
                <a:r>
                  <a:rPr lang="en-US" sz="2000" dirty="0">
                    <a:solidFill>
                      <a:srgbClr val="404040"/>
                    </a:solidFill>
                    <a:latin typeface="Corbel" panose="020B0503020204020204" pitchFamily="34" charset="0"/>
                  </a:rPr>
                  <a:t>	(</a:t>
                </a:r>
                <a:r>
                  <a:rPr lang="en-US" sz="2000" dirty="0">
                    <a:solidFill>
                      <a:srgbClr val="A71B86"/>
                    </a:solidFill>
                    <a:latin typeface="Corbel" panose="020B0503020204020204" pitchFamily="34" charset="0"/>
                  </a:rPr>
                  <a:t>Area to right of x</a:t>
                </a:r>
                <a:r>
                  <a:rPr lang="en-US" sz="2000" dirty="0">
                    <a:solidFill>
                      <a:srgbClr val="404040"/>
                    </a:solidFill>
                    <a:latin typeface="Corbel" panose="020B0503020204020204" pitchFamily="34" charset="0"/>
                  </a:rPr>
                  <a:t>)</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Suppose </a:t>
                </a:r>
                <a14:m>
                  <m:oMath xmlns:m="http://schemas.openxmlformats.org/officeDocument/2006/math">
                    <m:sSub>
                      <m:sSubPr>
                        <m:ctrlPr>
                          <a:rPr lang="en-US" sz="2000" b="0" i="1" smtClean="0">
                            <a:solidFill>
                              <a:srgbClr val="404040"/>
                            </a:solidFill>
                            <a:latin typeface="Cambria Math" panose="02040503050406030204" pitchFamily="18" charset="0"/>
                          </a:rPr>
                        </m:ctrlPr>
                      </m:sSubPr>
                      <m:e>
                        <m:r>
                          <a:rPr lang="en-US" sz="2000" i="1">
                            <a:solidFill>
                              <a:srgbClr val="404040"/>
                            </a:solidFill>
                            <a:latin typeface="Cambria Math" panose="02040503050406030204" pitchFamily="18" charset="0"/>
                          </a:rPr>
                          <m:t>𝑥</m:t>
                        </m:r>
                      </m:e>
                      <m:sub>
                        <m:r>
                          <a:rPr lang="en-US" sz="2000" b="0" i="1" smtClean="0">
                            <a:solidFill>
                              <a:srgbClr val="404040"/>
                            </a:solidFill>
                            <a:latin typeface="Cambria Math" panose="02040503050406030204" pitchFamily="18" charset="0"/>
                          </a:rPr>
                          <m:t>1</m:t>
                        </m:r>
                      </m:sub>
                    </m:sSub>
                    <m:r>
                      <a:rPr lang="en-US" sz="2000" b="0" i="1" smtClean="0">
                        <a:solidFill>
                          <a:srgbClr val="404040"/>
                        </a:solidFill>
                        <a:latin typeface="Cambria Math" panose="02040503050406030204" pitchFamily="18" charset="0"/>
                      </a:rPr>
                      <m:t>,</m:t>
                    </m:r>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𝑥</m:t>
                        </m:r>
                      </m:e>
                      <m:sub>
                        <m:r>
                          <a:rPr lang="en-US" sz="2000" b="0" i="1" smtClean="0">
                            <a:solidFill>
                              <a:srgbClr val="404040"/>
                            </a:solidFill>
                            <a:latin typeface="Cambria Math" panose="02040503050406030204" pitchFamily="18" charset="0"/>
                          </a:rPr>
                          <m:t>2</m:t>
                        </m:r>
                      </m:sub>
                    </m:sSub>
                    <m:r>
                      <a:rPr lang="en-US" sz="2000" i="1">
                        <a:solidFill>
                          <a:srgbClr val="404040"/>
                        </a:solidFill>
                        <a:latin typeface="Cambria Math" panose="02040503050406030204" pitchFamily="18" charset="0"/>
                      </a:rPr>
                      <m:t>∈(−∞,∞)</m:t>
                    </m:r>
                  </m:oMath>
                </a14:m>
                <a:r>
                  <a:rPr lang="en-US" sz="2000" dirty="0">
                    <a:solidFill>
                      <a:srgbClr val="404040"/>
                    </a:solidFill>
                    <a:latin typeface="Corbel" panose="020B0503020204020204" pitchFamily="34" charset="0"/>
                  </a:rPr>
                  <a:t> and </a:t>
                </a:r>
                <a14:m>
                  <m:oMath xmlns:m="http://schemas.openxmlformats.org/officeDocument/2006/math">
                    <m:sSub>
                      <m:sSubPr>
                        <m:ctrlPr>
                          <a:rPr lang="en-US" sz="2000" i="1">
                            <a:solidFill>
                              <a:srgbClr val="404040"/>
                            </a:solidFill>
                            <a:latin typeface="Cambria Math" panose="02040503050406030204" pitchFamily="18" charset="0"/>
                          </a:rPr>
                        </m:ctrlPr>
                      </m:sSubPr>
                      <m:e>
                        <m:r>
                          <a:rPr lang="en-US" sz="2000" i="1">
                            <a:solidFill>
                              <a:srgbClr val="404040"/>
                            </a:solidFill>
                            <a:latin typeface="Cambria Math" panose="02040503050406030204" pitchFamily="18" charset="0"/>
                          </a:rPr>
                          <m:t>𝑥</m:t>
                        </m:r>
                      </m:e>
                      <m:sub>
                        <m:r>
                          <a:rPr lang="en-US" sz="2000" i="1">
                            <a:solidFill>
                              <a:srgbClr val="404040"/>
                            </a:solidFill>
                            <a:latin typeface="Cambria Math" panose="02040503050406030204" pitchFamily="18" charset="0"/>
                          </a:rPr>
                          <m:t>1</m:t>
                        </m:r>
                      </m:sub>
                    </m:sSub>
                    <m:r>
                      <a:rPr lang="en-US" sz="2000" b="0" i="1" smtClean="0">
                        <a:solidFill>
                          <a:srgbClr val="404040"/>
                        </a:solidFill>
                        <a:latin typeface="Cambria Math" panose="02040503050406030204" pitchFamily="18" charset="0"/>
                      </a:rPr>
                      <m:t>≤</m:t>
                    </m:r>
                    <m:sSub>
                      <m:sSubPr>
                        <m:ctrlPr>
                          <a:rPr lang="en-US" sz="2000" i="1">
                            <a:solidFill>
                              <a:srgbClr val="404040"/>
                            </a:solidFill>
                            <a:latin typeface="Cambria Math" panose="02040503050406030204" pitchFamily="18" charset="0"/>
                          </a:rPr>
                        </m:ctrlPr>
                      </m:sSubPr>
                      <m:e>
                        <m:r>
                          <a:rPr lang="en-US" sz="2000" i="1">
                            <a:solidFill>
                              <a:srgbClr val="404040"/>
                            </a:solidFill>
                            <a:latin typeface="Cambria Math" panose="02040503050406030204" pitchFamily="18" charset="0"/>
                          </a:rPr>
                          <m:t>𝑥</m:t>
                        </m:r>
                      </m:e>
                      <m:sub>
                        <m:r>
                          <a:rPr lang="en-US" sz="2000" i="1">
                            <a:solidFill>
                              <a:srgbClr val="404040"/>
                            </a:solidFill>
                            <a:latin typeface="Cambria Math" panose="02040503050406030204" pitchFamily="18" charset="0"/>
                          </a:rPr>
                          <m:t>2</m:t>
                        </m:r>
                      </m:sub>
                    </m:sSub>
                  </m:oMath>
                </a14:m>
                <a:r>
                  <a:rPr lang="en-US" sz="2000" dirty="0">
                    <a:solidFill>
                      <a:srgbClr val="404040"/>
                    </a:solidFill>
                    <a:latin typeface="Corbel" panose="020B0503020204020204" pitchFamily="34" charset="0"/>
                  </a:rPr>
                  <a:t>, </a:t>
                </a:r>
              </a:p>
              <a:p>
                <a:r>
                  <a:rPr lang="en-US" sz="2000" dirty="0">
                    <a:solidFill>
                      <a:srgbClr val="404040"/>
                    </a:solidFill>
                    <a:latin typeface="Corbel" panose="020B0503020204020204" pitchFamily="34" charset="0"/>
                  </a:rPr>
                  <a:t>     </a:t>
                </a:r>
                <a14:m>
                  <m:oMath xmlns:m="http://schemas.openxmlformats.org/officeDocument/2006/math">
                    <m:r>
                      <a:rPr lang="en-US" sz="2000" i="1">
                        <a:solidFill>
                          <a:srgbClr val="404040"/>
                        </a:solidFill>
                        <a:latin typeface="Cambria Math" panose="02040503050406030204" pitchFamily="18" charset="0"/>
                      </a:rPr>
                      <m:t>𝑃</m:t>
                    </m:r>
                    <m:d>
                      <m:dPr>
                        <m:ctrlPr>
                          <a:rPr lang="en-US" sz="2000" i="1">
                            <a:solidFill>
                              <a:srgbClr val="404040"/>
                            </a:solidFill>
                            <a:latin typeface="Cambria Math" panose="02040503050406030204" pitchFamily="18" charset="0"/>
                          </a:rPr>
                        </m:ctrlPr>
                      </m:dPr>
                      <m:e>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𝑥</m:t>
                            </m:r>
                          </m:e>
                          <m:sub>
                            <m:r>
                              <a:rPr lang="en-US" sz="2000" b="0" i="1" smtClean="0">
                                <a:solidFill>
                                  <a:srgbClr val="404040"/>
                                </a:solidFill>
                                <a:latin typeface="Cambria Math" panose="02040503050406030204" pitchFamily="18" charset="0"/>
                              </a:rPr>
                              <m:t>1</m:t>
                            </m:r>
                          </m:sub>
                        </m:sSub>
                        <m:r>
                          <a:rPr lang="en-US" sz="2000" b="0" i="1" smtClean="0">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𝑋</m:t>
                        </m:r>
                        <m:r>
                          <a:rPr lang="en-US" sz="2000" i="1">
                            <a:solidFill>
                              <a:srgbClr val="404040"/>
                            </a:solidFill>
                            <a:latin typeface="Cambria Math" panose="02040503050406030204" pitchFamily="18" charset="0"/>
                          </a:rPr>
                          <m:t>≤</m:t>
                        </m:r>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𝑥</m:t>
                            </m:r>
                          </m:e>
                          <m:sub>
                            <m:r>
                              <a:rPr lang="en-US" sz="2000" b="0" i="1" smtClean="0">
                                <a:solidFill>
                                  <a:srgbClr val="404040"/>
                                </a:solidFill>
                                <a:latin typeface="Cambria Math" panose="02040503050406030204" pitchFamily="18" charset="0"/>
                              </a:rPr>
                              <m:t>2</m:t>
                            </m:r>
                          </m:sub>
                        </m:sSub>
                      </m:e>
                    </m:d>
                    <m:r>
                      <a:rPr lang="en-US" sz="2000" i="1">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𝑁𝑂𝑅𝑀</m:t>
                    </m:r>
                    <m:r>
                      <a:rPr lang="en-US" sz="2000" i="1">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𝐷𝐼𝑆𝑇</m:t>
                    </m:r>
                    <m:d>
                      <m:dPr>
                        <m:ctrlPr>
                          <a:rPr lang="en-US" sz="2000" i="1">
                            <a:solidFill>
                              <a:srgbClr val="404040"/>
                            </a:solidFill>
                            <a:latin typeface="Cambria Math" panose="02040503050406030204" pitchFamily="18" charset="0"/>
                          </a:rPr>
                        </m:ctrlPr>
                      </m:dPr>
                      <m:e>
                        <m:sSub>
                          <m:sSubPr>
                            <m:ctrlPr>
                              <a:rPr lang="en-US" sz="2000" b="0" i="1" smtClean="0">
                                <a:solidFill>
                                  <a:srgbClr val="404040"/>
                                </a:solidFill>
                                <a:latin typeface="Cambria Math" panose="02040503050406030204" pitchFamily="18" charset="0"/>
                              </a:rPr>
                            </m:ctrlPr>
                          </m:sSubPr>
                          <m:e>
                            <m:r>
                              <a:rPr lang="en-US" sz="2000" i="1">
                                <a:solidFill>
                                  <a:srgbClr val="404040"/>
                                </a:solidFill>
                                <a:latin typeface="Cambria Math" panose="02040503050406030204" pitchFamily="18" charset="0"/>
                              </a:rPr>
                              <m:t>𝑥</m:t>
                            </m:r>
                          </m:e>
                          <m:sub>
                            <m:r>
                              <a:rPr lang="en-US" sz="2000" b="0" i="1" smtClean="0">
                                <a:solidFill>
                                  <a:srgbClr val="404040"/>
                                </a:solidFill>
                                <a:latin typeface="Cambria Math" panose="02040503050406030204" pitchFamily="18" charset="0"/>
                              </a:rPr>
                              <m:t>2</m:t>
                            </m:r>
                          </m:sub>
                        </m:sSub>
                        <m:r>
                          <a:rPr lang="en-US" sz="2000" i="1">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𝜇</m:t>
                        </m:r>
                        <m:r>
                          <a:rPr lang="en-US" sz="2000" i="1">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𝜎</m:t>
                        </m:r>
                        <m:r>
                          <a:rPr lang="en-US" sz="2000" i="1">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𝑇𝑅𝑈𝐸</m:t>
                        </m:r>
                      </m:e>
                    </m:d>
                    <m:r>
                      <a:rPr lang="en-US" sz="2000" b="0" i="0" smtClean="0">
                        <a:solidFill>
                          <a:srgbClr val="404040"/>
                        </a:solidFill>
                        <a:latin typeface="Cambria Math" panose="02040503050406030204" pitchFamily="18" charset="0"/>
                      </a:rPr>
                      <m:t>−</m:t>
                    </m:r>
                    <m:r>
                      <m:rPr>
                        <m:sty m:val="p"/>
                      </m:rPr>
                      <a:rPr lang="en-US" sz="2000" b="0" i="0" smtClean="0">
                        <a:solidFill>
                          <a:srgbClr val="404040"/>
                        </a:solidFill>
                        <a:latin typeface="Cambria Math" panose="02040503050406030204" pitchFamily="18" charset="0"/>
                      </a:rPr>
                      <m:t>NORM</m:t>
                    </m:r>
                    <m:r>
                      <a:rPr lang="en-US" sz="2000" b="0" i="0" smtClean="0">
                        <a:solidFill>
                          <a:srgbClr val="404040"/>
                        </a:solidFill>
                        <a:latin typeface="Cambria Math" panose="02040503050406030204" pitchFamily="18" charset="0"/>
                      </a:rPr>
                      <m:t>.</m:t>
                    </m:r>
                    <m:r>
                      <m:rPr>
                        <m:sty m:val="p"/>
                      </m:rPr>
                      <a:rPr lang="en-US" sz="2000" b="0" i="0" smtClean="0">
                        <a:solidFill>
                          <a:srgbClr val="404040"/>
                        </a:solidFill>
                        <a:latin typeface="Cambria Math" panose="02040503050406030204" pitchFamily="18" charset="0"/>
                      </a:rPr>
                      <m:t>DIST</m:t>
                    </m:r>
                    <m:r>
                      <a:rPr lang="en-US" sz="2000" b="0" i="0" smtClean="0">
                        <a:solidFill>
                          <a:srgbClr val="404040"/>
                        </a:solidFill>
                        <a:latin typeface="Cambria Math" panose="02040503050406030204" pitchFamily="18" charset="0"/>
                      </a:rPr>
                      <m:t>(</m:t>
                    </m:r>
                    <m:sSub>
                      <m:sSubPr>
                        <m:ctrlPr>
                          <a:rPr lang="en-US" sz="2000" b="0" i="1" smtClean="0">
                            <a:solidFill>
                              <a:srgbClr val="404040"/>
                            </a:solidFill>
                            <a:latin typeface="Cambria Math" panose="02040503050406030204" pitchFamily="18" charset="0"/>
                          </a:rPr>
                        </m:ctrlPr>
                      </m:sSubPr>
                      <m:e>
                        <m:r>
                          <m:rPr>
                            <m:sty m:val="p"/>
                          </m:rPr>
                          <a:rPr lang="en-US" sz="2000" b="0" i="0" smtClean="0">
                            <a:solidFill>
                              <a:srgbClr val="404040"/>
                            </a:solidFill>
                            <a:latin typeface="Cambria Math" panose="02040503050406030204" pitchFamily="18" charset="0"/>
                          </a:rPr>
                          <m:t>x</m:t>
                        </m:r>
                      </m:e>
                      <m:sub>
                        <m:r>
                          <a:rPr lang="en-US" sz="2000" b="0" i="0" smtClean="0">
                            <a:solidFill>
                              <a:srgbClr val="404040"/>
                            </a:solidFill>
                            <a:latin typeface="Cambria Math" panose="02040503050406030204" pitchFamily="18" charset="0"/>
                          </a:rPr>
                          <m:t>1</m:t>
                        </m:r>
                      </m:sub>
                    </m:sSub>
                    <m:r>
                      <a:rPr lang="en-US" sz="2000" b="0" i="0"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𝜇</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𝜎</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𝑇𝑅𝑈𝐸</m:t>
                    </m:r>
                    <m:r>
                      <a:rPr lang="en-US" sz="2000" b="0" i="1" smtClean="0">
                        <a:solidFill>
                          <a:srgbClr val="404040"/>
                        </a:solidFill>
                        <a:latin typeface="Cambria Math" panose="02040503050406030204" pitchFamily="18" charset="0"/>
                      </a:rPr>
                      <m:t>)</m:t>
                    </m:r>
                  </m:oMath>
                </a14:m>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4" y="1947592"/>
                <a:ext cx="9018070" cy="4093428"/>
              </a:xfrm>
              <a:prstGeom prst="rect">
                <a:avLst/>
              </a:prstGeom>
              <a:blipFill>
                <a:blip r:embed="rId3"/>
                <a:stretch>
                  <a:fillRect l="-744" t="-744" r="-744"/>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Normal Distribution</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1790930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Super Shag is a carpet store and based off historical data the average weekly demand for Super Shag is 4,200 yards of carpet and the standard deviation of the weekly demand is 1,400 yards of carpet</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Store manager believes the weekly demand is approximately normal</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b="0" dirty="0">
                    <a:solidFill>
                      <a:srgbClr val="404040"/>
                    </a:solidFill>
                  </a:rPr>
                  <a:t>Let </a:t>
                </a:r>
                <a14:m>
                  <m:oMath xmlns:m="http://schemas.openxmlformats.org/officeDocument/2006/math">
                    <m:r>
                      <a:rPr lang="en-US" sz="2000" i="1">
                        <a:solidFill>
                          <a:srgbClr val="404040"/>
                        </a:solidFill>
                        <a:latin typeface="Cambria Math" panose="02040503050406030204" pitchFamily="18" charset="0"/>
                      </a:rPr>
                      <m:t>𝑋</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𝑤𝑒𝑒𝑘𝑙𝑦</m:t>
                    </m:r>
                    <m:r>
                      <a:rPr lang="en-US" sz="2000" b="0" i="1" smtClean="0">
                        <a:solidFill>
                          <a:srgbClr val="404040"/>
                        </a:solidFill>
                        <a:latin typeface="Cambria Math" panose="02040503050406030204" pitchFamily="18" charset="0"/>
                      </a:rPr>
                      <m:t> </m:t>
                    </m:r>
                    <m:r>
                      <a:rPr lang="en-US" sz="2000" b="0" i="1" smtClean="0">
                        <a:solidFill>
                          <a:srgbClr val="404040"/>
                        </a:solidFill>
                        <a:latin typeface="Cambria Math" panose="02040503050406030204" pitchFamily="18" charset="0"/>
                      </a:rPr>
                      <m:t>𝑑𝑒𝑚𝑎𝑛𝑑</m:t>
                    </m:r>
                    <m:r>
                      <a:rPr lang="en-US" sz="2000" b="0" i="1" smtClean="0">
                        <a:solidFill>
                          <a:srgbClr val="404040"/>
                        </a:solidFill>
                        <a:latin typeface="Cambria Math" panose="02040503050406030204" pitchFamily="18" charset="0"/>
                      </a:rPr>
                      <m:t> </m:t>
                    </m:r>
                    <m:r>
                      <a:rPr lang="en-US" sz="2000" b="0" i="1" smtClean="0">
                        <a:solidFill>
                          <a:srgbClr val="404040"/>
                        </a:solidFill>
                        <a:latin typeface="Cambria Math" panose="02040503050406030204" pitchFamily="18" charset="0"/>
                      </a:rPr>
                      <m:t>𝑖𝑛</m:t>
                    </m:r>
                    <m:r>
                      <a:rPr lang="en-US" sz="2000" b="0" i="1" smtClean="0">
                        <a:solidFill>
                          <a:srgbClr val="404040"/>
                        </a:solidFill>
                        <a:latin typeface="Cambria Math" panose="02040503050406030204" pitchFamily="18" charset="0"/>
                      </a:rPr>
                      <m:t> </m:t>
                    </m:r>
                    <m:r>
                      <a:rPr lang="en-US" sz="2000" b="0" i="1" smtClean="0">
                        <a:solidFill>
                          <a:srgbClr val="404040"/>
                        </a:solidFill>
                        <a:latin typeface="Cambria Math" panose="02040503050406030204" pitchFamily="18" charset="0"/>
                      </a:rPr>
                      <m:t>𝑦𝑎𝑟𝑑𝑠</m:t>
                    </m:r>
                  </m:oMath>
                </a14:m>
                <a:r>
                  <a:rPr lang="en-US" sz="2000" dirty="0">
                    <a:solidFill>
                      <a:srgbClr val="404040"/>
                    </a:solidFill>
                    <a:latin typeface="Corbel" panose="020B0503020204020204" pitchFamily="34" charset="0"/>
                  </a:rPr>
                  <a:t>  and assume </a:t>
                </a:r>
                <a14:m>
                  <m:oMath xmlns:m="http://schemas.openxmlformats.org/officeDocument/2006/math">
                    <m:r>
                      <a:rPr lang="en-US" sz="2000" i="1">
                        <a:solidFill>
                          <a:srgbClr val="404040"/>
                        </a:solidFill>
                        <a:latin typeface="Cambria Math" panose="02040503050406030204" pitchFamily="18" charset="0"/>
                      </a:rPr>
                      <m:t>𝑋</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𝑁</m:t>
                    </m:r>
                    <m:r>
                      <a:rPr lang="en-US" sz="2000" b="0" i="1" smtClean="0">
                        <a:solidFill>
                          <a:srgbClr val="404040"/>
                        </a:solidFill>
                        <a:latin typeface="Cambria Math" panose="02040503050406030204" pitchFamily="18" charset="0"/>
                      </a:rPr>
                      <m:t>(4200, </m:t>
                    </m:r>
                    <m:sSup>
                      <m:sSupPr>
                        <m:ctrlPr>
                          <a:rPr lang="en-US" sz="2000" b="0" i="1" smtClean="0">
                            <a:solidFill>
                              <a:srgbClr val="404040"/>
                            </a:solidFill>
                            <a:latin typeface="Cambria Math" panose="02040503050406030204" pitchFamily="18" charset="0"/>
                          </a:rPr>
                        </m:ctrlPr>
                      </m:sSupPr>
                      <m:e>
                        <m:r>
                          <a:rPr lang="en-US" sz="2000" b="0" i="1" smtClean="0">
                            <a:solidFill>
                              <a:srgbClr val="404040"/>
                            </a:solidFill>
                            <a:latin typeface="Cambria Math" panose="02040503050406030204" pitchFamily="18" charset="0"/>
                          </a:rPr>
                          <m:t>1400</m:t>
                        </m:r>
                      </m:e>
                      <m:sup>
                        <m:r>
                          <a:rPr lang="en-US" sz="2000" b="0" i="1" smtClean="0">
                            <a:solidFill>
                              <a:srgbClr val="404040"/>
                            </a:solidFill>
                            <a:latin typeface="Cambria Math" panose="02040503050406030204" pitchFamily="18" charset="0"/>
                          </a:rPr>
                          <m:t>2</m:t>
                        </m:r>
                      </m:sup>
                    </m:sSup>
                    <m:r>
                      <a:rPr lang="en-US" sz="2000" b="0" i="1" smtClean="0">
                        <a:solidFill>
                          <a:srgbClr val="404040"/>
                        </a:solidFill>
                        <a:latin typeface="Cambria Math" panose="02040503050406030204" pitchFamily="18" charset="0"/>
                      </a:rPr>
                      <m:t>)</m:t>
                    </m:r>
                  </m:oMath>
                </a14:m>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Q: What is the probability the demand for Super Shag next week will exceed 3,000 yards?</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Q: What is the probability the demand next week will be 5,000 yards or less?</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Q: What is the probability next week’s demand will be between 3,000 and 5,000 yards?</a:t>
                </a: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4" y="1947592"/>
                <a:ext cx="9018070" cy="4708981"/>
              </a:xfrm>
              <a:prstGeom prst="rect">
                <a:avLst/>
              </a:prstGeom>
              <a:blipFill>
                <a:blip r:embed="rId3"/>
                <a:stretch>
                  <a:fillRect l="-609" t="-647" r="-1082" b="-1294"/>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Carpet Store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663419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Download </a:t>
            </a:r>
            <a:r>
              <a:rPr lang="en-US" sz="2000" dirty="0">
                <a:solidFill>
                  <a:srgbClr val="A71B86"/>
                </a:solidFill>
                <a:latin typeface="Corbel" panose="020B0503020204020204" pitchFamily="34" charset="0"/>
              </a:rPr>
              <a:t>Shaggy.xlsx </a:t>
            </a:r>
            <a:r>
              <a:rPr lang="en-US" sz="2000" dirty="0">
                <a:solidFill>
                  <a:srgbClr val="404040"/>
                </a:solidFill>
                <a:latin typeface="Corbel" panose="020B0503020204020204" pitchFamily="34" charset="0"/>
              </a:rPr>
              <a:t>from link </a:t>
            </a:r>
            <a:r>
              <a:rPr lang="en-US" sz="2000" dirty="0">
                <a:solidFill>
                  <a:srgbClr val="A71B86"/>
                </a:solidFill>
                <a:latin typeface="Corbel" panose="020B0503020204020204" pitchFamily="34" charset="0"/>
              </a:rPr>
              <a:t>Sheet 2</a:t>
            </a:r>
            <a:r>
              <a:rPr lang="en-US" sz="2000" dirty="0">
                <a:solidFill>
                  <a:srgbClr val="404040"/>
                </a:solidFill>
                <a:latin typeface="Corbel" panose="020B0503020204020204" pitchFamily="34" charset="0"/>
              </a:rPr>
              <a:t> on course website</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Observe the formulas for the calculation of our 3 probabilities</a:t>
            </a:r>
          </a:p>
        </p:txBody>
      </p:sp>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Carpet Store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pic>
        <p:nvPicPr>
          <p:cNvPr id="3" name="Picture 2">
            <a:extLst>
              <a:ext uri="{FF2B5EF4-FFF2-40B4-BE49-F238E27FC236}">
                <a16:creationId xmlns:a16="http://schemas.microsoft.com/office/drawing/2014/main" id="{A2C9B986-8307-4940-B132-BC498FF96B16}"/>
              </a:ext>
            </a:extLst>
          </p:cNvPr>
          <p:cNvPicPr>
            <a:picLocks noChangeAspect="1"/>
          </p:cNvPicPr>
          <p:nvPr/>
        </p:nvPicPr>
        <p:blipFill>
          <a:blip r:embed="rId7"/>
          <a:stretch>
            <a:fillRect/>
          </a:stretch>
        </p:blipFill>
        <p:spPr>
          <a:xfrm>
            <a:off x="1248024" y="3058789"/>
            <a:ext cx="4969896" cy="1524101"/>
          </a:xfrm>
          <a:prstGeom prst="rect">
            <a:avLst/>
          </a:prstGeom>
          <a:ln w="38100">
            <a:solidFill>
              <a:srgbClr val="11B29F"/>
            </a:solidFill>
          </a:ln>
          <a:effectLst>
            <a:outerShdw blurRad="292100" dist="139700" dir="2700000" algn="tl" rotWithShape="0">
              <a:srgbClr val="333333">
                <a:alpha val="65000"/>
              </a:srgbClr>
            </a:outerShdw>
          </a:effectLst>
        </p:spPr>
      </p:pic>
      <p:pic>
        <p:nvPicPr>
          <p:cNvPr id="1026" name="Picture 2" descr="shagadelic | Tumblr">
            <a:extLst>
              <a:ext uri="{FF2B5EF4-FFF2-40B4-BE49-F238E27FC236}">
                <a16:creationId xmlns:a16="http://schemas.microsoft.com/office/drawing/2014/main" id="{0BE72EEE-13EF-46E2-8483-A787C7AEE6EE}"/>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1248024" y="4825234"/>
            <a:ext cx="3810000" cy="1857375"/>
          </a:xfrm>
          <a:prstGeom prst="rect">
            <a:avLst/>
          </a:prstGeom>
          <a:ln w="38100">
            <a:solidFill>
              <a:srgbClr val="11B29F"/>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623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We often assume the Normal distribution to find probabilities about our population; however, we never know the population mean and variance</a:t>
                </a:r>
              </a:p>
              <a:p>
                <a:pPr marL="285750" indent="-285750">
                  <a:buFont typeface="Arial" panose="020B0604020202020204" pitchFamily="34" charset="0"/>
                  <a:buChar char="•"/>
                </a:pPr>
                <a:endParaRPr lang="en-US" sz="2000" b="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Suppose we conduct an experiment many times and take note of all our observations </a:t>
                </a:r>
                <a14:m>
                  <m:oMath xmlns:m="http://schemas.openxmlformats.org/officeDocument/2006/math">
                    <m:sSub>
                      <m:sSubPr>
                        <m:ctrlPr>
                          <a:rPr lang="en-US" sz="2000" b="0" i="1" smtClean="0">
                            <a:solidFill>
                              <a:srgbClr val="404040"/>
                            </a:solidFill>
                            <a:latin typeface="Cambria Math" panose="02040503050406030204" pitchFamily="18" charset="0"/>
                          </a:rPr>
                        </m:ctrlPr>
                      </m:sSubPr>
                      <m:e>
                        <m:r>
                          <a:rPr lang="en-US" sz="2000" i="1">
                            <a:solidFill>
                              <a:srgbClr val="404040"/>
                            </a:solidFill>
                            <a:latin typeface="Cambria Math" panose="02040503050406030204" pitchFamily="18" charset="0"/>
                          </a:rPr>
                          <m:t>𝑋</m:t>
                        </m:r>
                      </m:e>
                      <m:sub>
                        <m:r>
                          <a:rPr lang="en-US" sz="2000" b="0" i="1" smtClean="0">
                            <a:solidFill>
                              <a:srgbClr val="404040"/>
                            </a:solidFill>
                            <a:latin typeface="Cambria Math" panose="02040503050406030204" pitchFamily="18" charset="0"/>
                          </a:rPr>
                          <m:t>1</m:t>
                        </m:r>
                      </m:sub>
                    </m:sSub>
                    <m:r>
                      <a:rPr lang="en-US" sz="2000" b="0" i="1" smtClean="0">
                        <a:solidFill>
                          <a:srgbClr val="404040"/>
                        </a:solidFill>
                        <a:latin typeface="Cambria Math" panose="02040503050406030204" pitchFamily="18" charset="0"/>
                      </a:rPr>
                      <m:t>,</m:t>
                    </m:r>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𝑋</m:t>
                        </m:r>
                      </m:e>
                      <m:sub>
                        <m:r>
                          <a:rPr lang="en-US" sz="2000" b="0" i="1" smtClean="0">
                            <a:solidFill>
                              <a:srgbClr val="404040"/>
                            </a:solidFill>
                            <a:latin typeface="Cambria Math" panose="02040503050406030204" pitchFamily="18" charset="0"/>
                          </a:rPr>
                          <m:t>2</m:t>
                        </m:r>
                      </m:sub>
                    </m:sSub>
                    <m:r>
                      <a:rPr lang="en-US" sz="2000" b="0" i="1" smtClean="0">
                        <a:solidFill>
                          <a:srgbClr val="404040"/>
                        </a:solidFill>
                        <a:latin typeface="Cambria Math" panose="02040503050406030204" pitchFamily="18" charset="0"/>
                      </a:rPr>
                      <m:t>,⋯, </m:t>
                    </m:r>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𝑋</m:t>
                        </m:r>
                      </m:e>
                      <m:sub>
                        <m:r>
                          <a:rPr lang="en-US" sz="2000" b="0" i="1" smtClean="0">
                            <a:solidFill>
                              <a:srgbClr val="404040"/>
                            </a:solidFill>
                            <a:latin typeface="Cambria Math" panose="02040503050406030204" pitchFamily="18" charset="0"/>
                          </a:rPr>
                          <m:t>𝑛</m:t>
                        </m:r>
                      </m:sub>
                    </m:sSub>
                  </m:oMath>
                </a14:m>
                <a:endParaRPr lang="en-US" sz="2000" b="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b="0" dirty="0">
                    <a:solidFill>
                      <a:srgbClr val="404040"/>
                    </a:solidFill>
                    <a:latin typeface="Corbel" panose="020B0503020204020204" pitchFamily="34" charset="0"/>
                  </a:rPr>
                  <a:t>We assume these ob</a:t>
                </a:r>
                <a:r>
                  <a:rPr lang="en-US" sz="2000" dirty="0">
                    <a:solidFill>
                      <a:srgbClr val="404040"/>
                    </a:solidFill>
                    <a:latin typeface="Corbel" panose="020B0503020204020204" pitchFamily="34" charset="0"/>
                  </a:rPr>
                  <a:t>servations are distributed according to some distribution</a:t>
                </a:r>
              </a:p>
              <a:p>
                <a:pPr marL="285750" indent="-285750">
                  <a:buFont typeface="Arial" panose="020B0604020202020204" pitchFamily="34" charset="0"/>
                  <a:buChar char="•"/>
                </a:pPr>
                <a:endParaRPr lang="en-US" sz="2000" b="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b="0" dirty="0">
                    <a:solidFill>
                      <a:srgbClr val="404040"/>
                    </a:solidFill>
                    <a:latin typeface="Corbel" panose="020B0503020204020204" pitchFamily="34" charset="0"/>
                  </a:rPr>
                  <a:t>Our goal is to estimate the mean and variance of the </a:t>
                </a:r>
                <a:r>
                  <a:rPr lang="en-US" sz="2000" dirty="0">
                    <a:solidFill>
                      <a:srgbClr val="404040"/>
                    </a:solidFill>
                    <a:latin typeface="Corbel" panose="020B0503020204020204" pitchFamily="34" charset="0"/>
                  </a:rPr>
                  <a:t>population from which are sample comes from</a:t>
                </a:r>
              </a:p>
              <a:p>
                <a:pPr marL="285750" indent="-285750">
                  <a:buFont typeface="Arial" panose="020B0604020202020204" pitchFamily="34" charset="0"/>
                  <a:buChar char="•"/>
                </a:pPr>
                <a:endParaRPr lang="en-US" sz="2000" b="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To estimate the true mean </a:t>
                </a:r>
                <a14:m>
                  <m:oMath xmlns:m="http://schemas.openxmlformats.org/officeDocument/2006/math">
                    <m:r>
                      <a:rPr lang="en-US" sz="2000" b="0" i="1" smtClean="0">
                        <a:solidFill>
                          <a:srgbClr val="404040"/>
                        </a:solidFill>
                        <a:latin typeface="Cambria Math" panose="02040503050406030204" pitchFamily="18" charset="0"/>
                      </a:rPr>
                      <m:t>𝜇</m:t>
                    </m:r>
                  </m:oMath>
                </a14:m>
                <a:r>
                  <a:rPr lang="en-US" sz="2000" b="0" dirty="0">
                    <a:solidFill>
                      <a:srgbClr val="404040"/>
                    </a:solidFill>
                    <a:latin typeface="Corbel" panose="020B0503020204020204" pitchFamily="34" charset="0"/>
                  </a:rPr>
                  <a:t>, we use the </a:t>
                </a:r>
                <a:r>
                  <a:rPr lang="en-US" sz="2000" b="0" dirty="0">
                    <a:solidFill>
                      <a:srgbClr val="A71B86"/>
                    </a:solidFill>
                    <a:latin typeface="Corbel" panose="020B0503020204020204" pitchFamily="34" charset="0"/>
                  </a:rPr>
                  <a:t>sample mean </a:t>
                </a:r>
                <a14:m>
                  <m:oMath xmlns:m="http://schemas.openxmlformats.org/officeDocument/2006/math">
                    <m:acc>
                      <m:accPr>
                        <m:chr m:val="̅"/>
                        <m:ctrlPr>
                          <a:rPr lang="en-US" sz="2000" b="0" i="1" smtClean="0">
                            <a:solidFill>
                              <a:srgbClr val="404040"/>
                            </a:solidFill>
                            <a:latin typeface="Cambria Math" panose="02040503050406030204" pitchFamily="18" charset="0"/>
                          </a:rPr>
                        </m:ctrlPr>
                      </m:accPr>
                      <m:e>
                        <m:r>
                          <a:rPr lang="en-US" sz="2000" b="0" i="1" smtClean="0">
                            <a:solidFill>
                              <a:srgbClr val="404040"/>
                            </a:solidFill>
                            <a:latin typeface="Cambria Math" panose="02040503050406030204" pitchFamily="18" charset="0"/>
                          </a:rPr>
                          <m:t>𝑋</m:t>
                        </m:r>
                      </m:e>
                    </m:acc>
                  </m:oMath>
                </a14:m>
                <a:endParaRPr lang="en-US" sz="2000" b="0" dirty="0">
                  <a:solidFill>
                    <a:srgbClr val="A71B86"/>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4" y="1947592"/>
                <a:ext cx="9018070" cy="4093428"/>
              </a:xfrm>
              <a:prstGeom prst="rect">
                <a:avLst/>
              </a:prstGeom>
              <a:blipFill>
                <a:blip r:embed="rId3"/>
                <a:stretch>
                  <a:fillRect l="-609" t="-744"/>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Sample Statistics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515A541-3419-4E70-8B77-100DD313D787}"/>
                  </a:ext>
                </a:extLst>
              </p:cNvPr>
              <p:cNvSpPr txBox="1"/>
              <p:nvPr/>
            </p:nvSpPr>
            <p:spPr>
              <a:xfrm>
                <a:off x="329786" y="5771607"/>
                <a:ext cx="2997200" cy="9326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𝑋</m:t>
                          </m:r>
                        </m:e>
                      </m:acc>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𝑛</m:t>
                          </m:r>
                        </m:den>
                      </m:f>
                      <m:nary>
                        <m:naryPr>
                          <m:chr m:val="∑"/>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e>
                      </m:nary>
                    </m:oMath>
                  </m:oMathPara>
                </a14:m>
                <a:endParaRPr lang="en-US" sz="2000" dirty="0"/>
              </a:p>
            </p:txBody>
          </p:sp>
        </mc:Choice>
        <mc:Fallback xmlns="">
          <p:sp>
            <p:nvSpPr>
              <p:cNvPr id="4" name="TextBox 3">
                <a:extLst>
                  <a:ext uri="{FF2B5EF4-FFF2-40B4-BE49-F238E27FC236}">
                    <a16:creationId xmlns:a16="http://schemas.microsoft.com/office/drawing/2014/main" id="{7515A541-3419-4E70-8B77-100DD313D787}"/>
                  </a:ext>
                </a:extLst>
              </p:cNvPr>
              <p:cNvSpPr txBox="1">
                <a:spLocks noRot="1" noChangeAspect="1" noMove="1" noResize="1" noEditPoints="1" noAdjustHandles="1" noChangeArrowheads="1" noChangeShapeType="1" noTextEdit="1"/>
              </p:cNvSpPr>
              <p:nvPr/>
            </p:nvSpPr>
            <p:spPr>
              <a:xfrm>
                <a:off x="329786" y="5771607"/>
                <a:ext cx="2997200" cy="932628"/>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19109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To estimate the true variance </a:t>
                </a:r>
                <a14:m>
                  <m:oMath xmlns:m="http://schemas.openxmlformats.org/officeDocument/2006/math">
                    <m:sSup>
                      <m:sSupPr>
                        <m:ctrlPr>
                          <a:rPr lang="en-US" sz="2000" b="0" i="1" smtClean="0">
                            <a:solidFill>
                              <a:srgbClr val="404040"/>
                            </a:solidFill>
                            <a:latin typeface="Cambria Math" panose="02040503050406030204" pitchFamily="18" charset="0"/>
                          </a:rPr>
                        </m:ctrlPr>
                      </m:sSupPr>
                      <m:e>
                        <m:r>
                          <a:rPr lang="en-US" sz="2000" b="0" i="1" smtClean="0">
                            <a:solidFill>
                              <a:srgbClr val="404040"/>
                            </a:solidFill>
                            <a:latin typeface="Cambria Math" panose="02040503050406030204" pitchFamily="18" charset="0"/>
                          </a:rPr>
                          <m:t>𝜎</m:t>
                        </m:r>
                      </m:e>
                      <m:sup>
                        <m:r>
                          <a:rPr lang="en-US" sz="2000" b="0" i="1" smtClean="0">
                            <a:solidFill>
                              <a:srgbClr val="404040"/>
                            </a:solidFill>
                            <a:latin typeface="Cambria Math" panose="02040503050406030204" pitchFamily="18" charset="0"/>
                          </a:rPr>
                          <m:t>2</m:t>
                        </m:r>
                      </m:sup>
                    </m:sSup>
                  </m:oMath>
                </a14:m>
                <a:r>
                  <a:rPr lang="en-US" sz="2000" b="0" dirty="0">
                    <a:solidFill>
                      <a:srgbClr val="404040"/>
                    </a:solidFill>
                    <a:latin typeface="Corbel" panose="020B0503020204020204" pitchFamily="34" charset="0"/>
                  </a:rPr>
                  <a:t>, we use the </a:t>
                </a:r>
                <a:r>
                  <a:rPr lang="en-US" sz="2000" b="0" dirty="0">
                    <a:solidFill>
                      <a:srgbClr val="A71B86"/>
                    </a:solidFill>
                    <a:latin typeface="Corbel" panose="020B0503020204020204" pitchFamily="34" charset="0"/>
                  </a:rPr>
                  <a:t>sample variance </a:t>
                </a:r>
                <a14:m>
                  <m:oMath xmlns:m="http://schemas.openxmlformats.org/officeDocument/2006/math">
                    <m:sSup>
                      <m:sSupPr>
                        <m:ctrlPr>
                          <a:rPr lang="en-US" sz="2000" b="0" i="1" smtClean="0">
                            <a:solidFill>
                              <a:srgbClr val="404040"/>
                            </a:solidFill>
                            <a:latin typeface="Cambria Math" panose="02040503050406030204" pitchFamily="18" charset="0"/>
                          </a:rPr>
                        </m:ctrlPr>
                      </m:sSupPr>
                      <m:e>
                        <m:r>
                          <a:rPr lang="en-US" sz="2000" b="0" i="1" smtClean="0">
                            <a:solidFill>
                              <a:srgbClr val="404040"/>
                            </a:solidFill>
                            <a:latin typeface="Cambria Math" panose="02040503050406030204" pitchFamily="18" charset="0"/>
                          </a:rPr>
                          <m:t>𝑆</m:t>
                        </m:r>
                      </m:e>
                      <m:sup>
                        <m:r>
                          <a:rPr lang="en-US" sz="2000" b="0" i="1" smtClean="0">
                            <a:solidFill>
                              <a:srgbClr val="404040"/>
                            </a:solidFill>
                            <a:latin typeface="Cambria Math" panose="02040503050406030204" pitchFamily="18" charset="0"/>
                          </a:rPr>
                          <m:t>2</m:t>
                        </m:r>
                      </m:sup>
                    </m:sSup>
                  </m:oMath>
                </a14:m>
                <a:endParaRPr lang="en-US" sz="2000" b="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b="0" dirty="0">
                  <a:solidFill>
                    <a:srgbClr val="A71B86"/>
                  </a:solidFill>
                  <a:latin typeface="Corbel" panose="020B0503020204020204" pitchFamily="34" charset="0"/>
                </a:endParaRPr>
              </a:p>
              <a:p>
                <a:pPr marL="285750" indent="-285750">
                  <a:buFont typeface="Arial" panose="020B0604020202020204" pitchFamily="34" charset="0"/>
                  <a:buChar char="•"/>
                </a:pPr>
                <a:endParaRPr lang="en-US" sz="2000" dirty="0">
                  <a:solidFill>
                    <a:srgbClr val="A71B86"/>
                  </a:solidFill>
                  <a:latin typeface="Corbel" panose="020B0503020204020204" pitchFamily="34" charset="0"/>
                </a:endParaRPr>
              </a:p>
              <a:p>
                <a:pPr marL="285750" indent="-285750">
                  <a:buFont typeface="Arial" panose="020B0604020202020204" pitchFamily="34" charset="0"/>
                  <a:buChar char="•"/>
                </a:pPr>
                <a:endParaRPr lang="en-US" sz="2000" dirty="0">
                  <a:solidFill>
                    <a:srgbClr val="A71B86"/>
                  </a:solidFill>
                  <a:latin typeface="Corbel" panose="020B0503020204020204" pitchFamily="34" charset="0"/>
                </a:endParaRPr>
              </a:p>
              <a:p>
                <a:pPr marL="285750" indent="-285750">
                  <a:buFont typeface="Arial" panose="020B0604020202020204" pitchFamily="34" charset="0"/>
                  <a:buChar char="•"/>
                </a:pPr>
                <a:endParaRPr lang="en-US" sz="1600" b="0" dirty="0">
                  <a:solidFill>
                    <a:srgbClr val="A71B86"/>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Both the sample mean and the sample variance are </a:t>
                </a:r>
                <a:r>
                  <a:rPr lang="en-US" sz="2000" dirty="0">
                    <a:solidFill>
                      <a:srgbClr val="A71B86"/>
                    </a:solidFill>
                    <a:latin typeface="Corbel" panose="020B0503020204020204" pitchFamily="34" charset="0"/>
                  </a:rPr>
                  <a:t>random variables</a:t>
                </a:r>
              </a:p>
              <a:p>
                <a:pPr marL="285750" indent="-285750">
                  <a:buFont typeface="Arial" panose="020B0604020202020204" pitchFamily="34" charset="0"/>
                  <a:buChar char="•"/>
                </a:pPr>
                <a:endParaRPr lang="en-US" sz="2000" b="0" dirty="0">
                  <a:solidFill>
                    <a:srgbClr val="A71B86"/>
                  </a:solidFill>
                  <a:latin typeface="Corbel" panose="020B0503020204020204" pitchFamily="34" charset="0"/>
                </a:endParaRPr>
              </a:p>
              <a:p>
                <a:pPr marL="285750" indent="-285750">
                  <a:buFont typeface="Arial" panose="020B0604020202020204" pitchFamily="34" charset="0"/>
                  <a:buChar char="•"/>
                </a:pPr>
                <a:r>
                  <a:rPr lang="en-US" sz="2000" b="0" dirty="0">
                    <a:solidFill>
                      <a:srgbClr val="404040"/>
                    </a:solidFill>
                    <a:latin typeface="Corbel" panose="020B0503020204020204" pitchFamily="34" charset="0"/>
                  </a:rPr>
                  <a:t>The statistics </a:t>
                </a:r>
                <a14:m>
                  <m:oMath xmlns:m="http://schemas.openxmlformats.org/officeDocument/2006/math">
                    <m:acc>
                      <m:accPr>
                        <m:chr m:val="̅"/>
                        <m:ctrlPr>
                          <a:rPr lang="en-US" sz="2000" i="1">
                            <a:solidFill>
                              <a:srgbClr val="404040"/>
                            </a:solidFill>
                            <a:latin typeface="Cambria Math" panose="02040503050406030204" pitchFamily="18" charset="0"/>
                          </a:rPr>
                        </m:ctrlPr>
                      </m:accPr>
                      <m:e>
                        <m:r>
                          <a:rPr lang="en-US" sz="2000" i="1">
                            <a:solidFill>
                              <a:srgbClr val="404040"/>
                            </a:solidFill>
                            <a:latin typeface="Cambria Math" panose="02040503050406030204" pitchFamily="18" charset="0"/>
                          </a:rPr>
                          <m:t>𝑋</m:t>
                        </m:r>
                      </m:e>
                    </m:acc>
                  </m:oMath>
                </a14:m>
                <a:r>
                  <a:rPr lang="en-US" sz="2000" b="0" dirty="0">
                    <a:solidFill>
                      <a:srgbClr val="404040"/>
                    </a:solidFill>
                    <a:latin typeface="Corbel" panose="020B0503020204020204" pitchFamily="34" charset="0"/>
                  </a:rPr>
                  <a:t> and </a:t>
                </a:r>
                <a14:m>
                  <m:oMath xmlns:m="http://schemas.openxmlformats.org/officeDocument/2006/math">
                    <m:sSup>
                      <m:sSupPr>
                        <m:ctrlPr>
                          <a:rPr lang="en-US" sz="2000" i="1">
                            <a:solidFill>
                              <a:srgbClr val="404040"/>
                            </a:solidFill>
                            <a:latin typeface="Cambria Math" panose="02040503050406030204" pitchFamily="18" charset="0"/>
                          </a:rPr>
                        </m:ctrlPr>
                      </m:sSupPr>
                      <m:e>
                        <m:r>
                          <a:rPr lang="en-US" sz="2000" i="1">
                            <a:solidFill>
                              <a:srgbClr val="404040"/>
                            </a:solidFill>
                            <a:latin typeface="Cambria Math" panose="02040503050406030204" pitchFamily="18" charset="0"/>
                          </a:rPr>
                          <m:t>𝑆</m:t>
                        </m:r>
                      </m:e>
                      <m:sup>
                        <m:r>
                          <a:rPr lang="en-US" sz="2000" i="1">
                            <a:solidFill>
                              <a:srgbClr val="404040"/>
                            </a:solidFill>
                            <a:latin typeface="Cambria Math" panose="02040503050406030204" pitchFamily="18" charset="0"/>
                          </a:rPr>
                          <m:t>2</m:t>
                        </m:r>
                      </m:sup>
                    </m:sSup>
                  </m:oMath>
                </a14:m>
                <a:r>
                  <a:rPr lang="en-US" sz="2000" b="0" dirty="0">
                    <a:solidFill>
                      <a:srgbClr val="404040"/>
                    </a:solidFill>
                    <a:latin typeface="Corbel" panose="020B0503020204020204" pitchFamily="34" charset="0"/>
                  </a:rPr>
                  <a:t> are </a:t>
                </a:r>
                <a:r>
                  <a:rPr lang="en-US" sz="2000" b="0" dirty="0">
                    <a:solidFill>
                      <a:srgbClr val="A71B86"/>
                    </a:solidFill>
                    <a:latin typeface="Corbel" panose="020B0503020204020204" pitchFamily="34" charset="0"/>
                  </a:rPr>
                  <a:t>unbiased</a:t>
                </a:r>
                <a:r>
                  <a:rPr lang="en-US" sz="2000" b="0" dirty="0">
                    <a:solidFill>
                      <a:srgbClr val="404040"/>
                    </a:solidFill>
                    <a:latin typeface="Corbel" panose="020B0503020204020204" pitchFamily="34" charset="0"/>
                  </a:rPr>
                  <a:t> estimators for </a:t>
                </a:r>
                <a14:m>
                  <m:oMath xmlns:m="http://schemas.openxmlformats.org/officeDocument/2006/math">
                    <m:r>
                      <a:rPr lang="en-US" sz="2000" b="0" i="1" smtClean="0">
                        <a:solidFill>
                          <a:srgbClr val="404040"/>
                        </a:solidFill>
                        <a:latin typeface="Cambria Math" panose="02040503050406030204" pitchFamily="18" charset="0"/>
                      </a:rPr>
                      <m:t>𝜇</m:t>
                    </m:r>
                  </m:oMath>
                </a14:m>
                <a:r>
                  <a:rPr lang="en-US" sz="2000" b="0" dirty="0">
                    <a:solidFill>
                      <a:srgbClr val="404040"/>
                    </a:solidFill>
                    <a:latin typeface="Corbel" panose="020B0503020204020204" pitchFamily="34" charset="0"/>
                  </a:rPr>
                  <a:t> and </a:t>
                </a:r>
                <a14:m>
                  <m:oMath xmlns:m="http://schemas.openxmlformats.org/officeDocument/2006/math">
                    <m:sSup>
                      <m:sSupPr>
                        <m:ctrlPr>
                          <a:rPr lang="en-US" sz="2000" b="0" i="1" smtClean="0">
                            <a:solidFill>
                              <a:srgbClr val="404040"/>
                            </a:solidFill>
                            <a:latin typeface="Cambria Math" panose="02040503050406030204" pitchFamily="18" charset="0"/>
                          </a:rPr>
                        </m:ctrlPr>
                      </m:sSupPr>
                      <m:e>
                        <m:r>
                          <a:rPr lang="en-US" sz="2000" b="0" i="1" smtClean="0">
                            <a:solidFill>
                              <a:srgbClr val="404040"/>
                            </a:solidFill>
                            <a:latin typeface="Cambria Math" panose="02040503050406030204" pitchFamily="18" charset="0"/>
                          </a:rPr>
                          <m:t>𝜎</m:t>
                        </m:r>
                      </m:e>
                      <m:sup>
                        <m:r>
                          <a:rPr lang="en-US" sz="2000" b="0" i="1" smtClean="0">
                            <a:solidFill>
                              <a:srgbClr val="404040"/>
                            </a:solidFill>
                            <a:latin typeface="Cambria Math" panose="02040503050406030204" pitchFamily="18" charset="0"/>
                          </a:rPr>
                          <m:t>2</m:t>
                        </m:r>
                      </m:sup>
                    </m:sSup>
                  </m:oMath>
                </a14:m>
                <a:endParaRPr lang="en-US" sz="2000" b="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b="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Calculation of these in Excel</a:t>
                </a:r>
              </a:p>
              <a:p>
                <a:pPr marL="742950" lvl="1" indent="-285750">
                  <a:buFont typeface="Arial" panose="020B0604020202020204" pitchFamily="34" charset="0"/>
                  <a:buChar char="•"/>
                </a:pPr>
                <a:r>
                  <a:rPr lang="en-US" sz="2000" b="0" dirty="0">
                    <a:solidFill>
                      <a:srgbClr val="404040"/>
                    </a:solidFill>
                    <a:latin typeface="Corbel" panose="020B0503020204020204" pitchFamily="34" charset="0"/>
                  </a:rPr>
                  <a:t>Sample Mean = </a:t>
                </a:r>
                <a:r>
                  <a:rPr lang="en-US" sz="2000" dirty="0">
                    <a:solidFill>
                      <a:srgbClr val="404040"/>
                    </a:solidFill>
                    <a:latin typeface="Corbel" panose="020B0503020204020204" pitchFamily="34" charset="0"/>
                  </a:rPr>
                  <a:t>AVERAGE(data)</a:t>
                </a:r>
              </a:p>
              <a:p>
                <a:pPr marL="742950" lvl="1" indent="-285750">
                  <a:buFont typeface="Arial" panose="020B0604020202020204" pitchFamily="34" charset="0"/>
                  <a:buChar char="•"/>
                </a:pPr>
                <a:r>
                  <a:rPr lang="en-US" sz="2000" b="0" dirty="0">
                    <a:solidFill>
                      <a:srgbClr val="404040"/>
                    </a:solidFill>
                    <a:latin typeface="Corbel" panose="020B0503020204020204" pitchFamily="34" charset="0"/>
                  </a:rPr>
                  <a:t>Sample </a:t>
                </a:r>
                <a:r>
                  <a:rPr lang="en-US" sz="2000" dirty="0">
                    <a:solidFill>
                      <a:srgbClr val="404040"/>
                    </a:solidFill>
                    <a:latin typeface="Corbel" panose="020B0503020204020204" pitchFamily="34" charset="0"/>
                  </a:rPr>
                  <a:t>Variance = VAR.S(data)</a:t>
                </a:r>
              </a:p>
              <a:p>
                <a:pPr marL="742950" lvl="1" indent="-285750">
                  <a:buFont typeface="Arial" panose="020B0604020202020204" pitchFamily="34" charset="0"/>
                  <a:buChar char="•"/>
                </a:pPr>
                <a:r>
                  <a:rPr lang="en-US" sz="2000" b="0" dirty="0">
                    <a:solidFill>
                      <a:srgbClr val="404040"/>
                    </a:solidFill>
                    <a:latin typeface="Corbel" panose="020B0503020204020204" pitchFamily="34" charset="0"/>
                  </a:rPr>
                  <a:t>Sample Standard Deviation = STDEV.S(data)</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b="0" dirty="0">
                    <a:solidFill>
                      <a:srgbClr val="404040"/>
                    </a:solidFill>
                    <a:latin typeface="Corbel" panose="020B0503020204020204" pitchFamily="34" charset="0"/>
                  </a:rPr>
                  <a:t>Create Excel file with data 64,63,69,70,68,75,69,66,67,62 and calculate the  sample mean and sample variance</a:t>
                </a:r>
                <a:endParaRPr lang="en-US" sz="2000" dirty="0">
                  <a:solidFill>
                    <a:srgbClr val="404040"/>
                  </a:solidFill>
                  <a:latin typeface="Corbel" panose="020B0503020204020204" pitchFamily="34" charset="0"/>
                </a:endParaRP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4" y="1947592"/>
                <a:ext cx="9018070" cy="5016758"/>
              </a:xfrm>
              <a:prstGeom prst="rect">
                <a:avLst/>
              </a:prstGeom>
              <a:blipFill>
                <a:blip r:embed="rId3"/>
                <a:stretch>
                  <a:fillRect l="-609" t="-608"/>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Sample Statistics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515A541-3419-4E70-8B77-100DD313D787}"/>
                  </a:ext>
                </a:extLst>
              </p:cNvPr>
              <p:cNvSpPr txBox="1"/>
              <p:nvPr/>
            </p:nvSpPr>
            <p:spPr>
              <a:xfrm>
                <a:off x="901396" y="2354293"/>
                <a:ext cx="2997200" cy="9326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𝑆</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𝑛</m:t>
                          </m:r>
                          <m:r>
                            <a:rPr lang="en-US" sz="2000" b="0" i="1" smtClean="0">
                              <a:latin typeface="Cambria Math" panose="02040503050406030204" pitchFamily="18" charset="0"/>
                            </a:rPr>
                            <m:t>−1</m:t>
                          </m:r>
                        </m:den>
                      </m:f>
                      <m:nary>
                        <m:naryPr>
                          <m:chr m:val="∑"/>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𝑋</m:t>
                                  </m:r>
                                </m:e>
                                <m:sub>
                                  <m:r>
                                    <a:rPr lang="en-US" sz="2000" i="1">
                                      <a:latin typeface="Cambria Math" panose="02040503050406030204" pitchFamily="18" charset="0"/>
                                    </a:rPr>
                                    <m:t>𝑖</m:t>
                                  </m:r>
                                </m:sub>
                              </m:sSub>
                              <m:r>
                                <a:rPr lang="en-US" sz="2000" i="1">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𝑋</m:t>
                                  </m:r>
                                </m:e>
                              </m:acc>
                              <m:r>
                                <a:rPr lang="en-US" sz="2000" i="1">
                                  <a:latin typeface="Cambria Math" panose="02040503050406030204" pitchFamily="18" charset="0"/>
                                </a:rPr>
                                <m:t>)</m:t>
                              </m:r>
                            </m:e>
                            <m:sup>
                              <m:r>
                                <a:rPr lang="en-US" sz="2000" b="0" i="1" smtClean="0">
                                  <a:latin typeface="Cambria Math" panose="02040503050406030204" pitchFamily="18" charset="0"/>
                                </a:rPr>
                                <m:t>2</m:t>
                              </m:r>
                            </m:sup>
                          </m:sSup>
                        </m:e>
                      </m:nary>
                    </m:oMath>
                  </m:oMathPara>
                </a14:m>
                <a:endParaRPr lang="en-US" sz="2000" dirty="0"/>
              </a:p>
            </p:txBody>
          </p:sp>
        </mc:Choice>
        <mc:Fallback xmlns="">
          <p:sp>
            <p:nvSpPr>
              <p:cNvPr id="4" name="TextBox 3">
                <a:extLst>
                  <a:ext uri="{FF2B5EF4-FFF2-40B4-BE49-F238E27FC236}">
                    <a16:creationId xmlns:a16="http://schemas.microsoft.com/office/drawing/2014/main" id="{7515A541-3419-4E70-8B77-100DD313D787}"/>
                  </a:ext>
                </a:extLst>
              </p:cNvPr>
              <p:cNvSpPr txBox="1">
                <a:spLocks noRot="1" noChangeAspect="1" noMove="1" noResize="1" noEditPoints="1" noAdjustHandles="1" noChangeArrowheads="1" noChangeShapeType="1" noTextEdit="1"/>
              </p:cNvSpPr>
              <p:nvPr/>
            </p:nvSpPr>
            <p:spPr>
              <a:xfrm>
                <a:off x="901396" y="2354293"/>
                <a:ext cx="2997200" cy="932628"/>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44901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rson standing in front of a stage&#10;&#10;Description automatically generated">
            <a:extLst>
              <a:ext uri="{FF2B5EF4-FFF2-40B4-BE49-F238E27FC236}">
                <a16:creationId xmlns:a16="http://schemas.microsoft.com/office/drawing/2014/main" id="{A42767BB-CAB9-488F-A87D-1DF3B70B0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229083"/>
            <a:ext cx="3292524" cy="1852044"/>
          </a:xfrm>
          <a:prstGeom prst="rect">
            <a:avLst/>
          </a:prstGeom>
        </p:spPr>
      </p:pic>
      <p:pic>
        <p:nvPicPr>
          <p:cNvPr id="7" name="Picture 6" descr="A person standing on a stage&#10;&#10;Description automatically generated">
            <a:extLst>
              <a:ext uri="{FF2B5EF4-FFF2-40B4-BE49-F238E27FC236}">
                <a16:creationId xmlns:a16="http://schemas.microsoft.com/office/drawing/2014/main" id="{A73B4BD8-20BE-4146-A0D5-358D552EF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115" y="3777596"/>
            <a:ext cx="3279025" cy="1844451"/>
          </a:xfrm>
          <a:prstGeom prst="rect">
            <a:avLst/>
          </a:prstGeom>
        </p:spPr>
      </p:pic>
      <p:pic>
        <p:nvPicPr>
          <p:cNvPr id="9" name="Picture 8" descr="A person wearing glasses&#10;&#10;Description automatically generated">
            <a:extLst>
              <a:ext uri="{FF2B5EF4-FFF2-40B4-BE49-F238E27FC236}">
                <a16:creationId xmlns:a16="http://schemas.microsoft.com/office/drawing/2014/main" id="{3EB215C3-B070-46C5-A35F-F59C861644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0096" y="2150324"/>
            <a:ext cx="4468031" cy="2755286"/>
          </a:xfrm>
          <a:prstGeom prst="rect">
            <a:avLst/>
          </a:prstGeom>
        </p:spPr>
      </p:pic>
      <p:sp>
        <p:nvSpPr>
          <p:cNvPr id="41" name="Title 1">
            <a:extLst>
              <a:ext uri="{FF2B5EF4-FFF2-40B4-BE49-F238E27FC236}">
                <a16:creationId xmlns:a16="http://schemas.microsoft.com/office/drawing/2014/main" id="{4975FBE8-E1F1-40A9-A445-CF42DD964411}"/>
              </a:ext>
            </a:extLst>
          </p:cNvPr>
          <p:cNvSpPr txBox="1">
            <a:spLocks/>
          </p:cNvSpPr>
          <p:nvPr/>
        </p:nvSpPr>
        <p:spPr>
          <a:xfrm>
            <a:off x="4647844" y="1278569"/>
            <a:ext cx="4837571" cy="163026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rgbClr val="404040"/>
                </a:solidFill>
                <a:latin typeface="Bodoni MT" panose="02070603080606020203" pitchFamily="18" charset="0"/>
              </a:rPr>
              <a:t>The End</a:t>
            </a:r>
            <a:br>
              <a:rPr lang="en-US" sz="4800" dirty="0">
                <a:solidFill>
                  <a:srgbClr val="404040"/>
                </a:solidFill>
                <a:latin typeface="Bodoni MT" panose="02070603080606020203" pitchFamily="18" charset="0"/>
              </a:rPr>
            </a:br>
            <a:endParaRPr lang="en-US" sz="4800" dirty="0">
              <a:solidFill>
                <a:srgbClr val="404040"/>
              </a:solidFill>
              <a:latin typeface="Bodoni MT" panose="02070603080606020203" pitchFamily="18" charset="0"/>
            </a:endParaRPr>
          </a:p>
        </p:txBody>
      </p:sp>
      <p:pic>
        <p:nvPicPr>
          <p:cNvPr id="47" name="Picture 46" descr="A close up of a sign&#10;&#10;Description automatically generated">
            <a:extLst>
              <a:ext uri="{FF2B5EF4-FFF2-40B4-BE49-F238E27FC236}">
                <a16:creationId xmlns:a16="http://schemas.microsoft.com/office/drawing/2014/main" id="{4BEB7004-B150-4E0E-A9B4-21AABDFCC80A}"/>
              </a:ext>
            </a:extLst>
          </p:cNvPr>
          <p:cNvPicPr>
            <a:picLocks noChangeAspect="1"/>
          </p:cNvPicPr>
          <p:nvPr/>
        </p:nvPicPr>
        <p:blipFill rotWithShape="1">
          <a:blip r:embed="rId5">
            <a:extLst>
              <a:ext uri="{28A0092B-C50C-407E-A947-70E740481C1C}">
                <a14:useLocalDpi xmlns:a14="http://schemas.microsoft.com/office/drawing/2010/main" val="0"/>
              </a:ext>
            </a:extLst>
          </a:blip>
          <a:srcRect l="10310" r="7976"/>
          <a:stretch/>
        </p:blipFill>
        <p:spPr>
          <a:xfrm>
            <a:off x="9981400" y="-295748"/>
            <a:ext cx="2938735" cy="2022933"/>
          </a:xfrm>
          <a:custGeom>
            <a:avLst/>
            <a:gdLst>
              <a:gd name="connsiteX0" fmla="*/ 3025687 w 7761924"/>
              <a:gd name="connsiteY0" fmla="*/ 76 h 5343065"/>
              <a:gd name="connsiteX1" fmla="*/ 3372722 w 7761924"/>
              <a:gd name="connsiteY1" fmla="*/ 16088 h 5343065"/>
              <a:gd name="connsiteX2" fmla="*/ 7761924 w 7761924"/>
              <a:gd name="connsiteY2" fmla="*/ 3316816 h 5343065"/>
              <a:gd name="connsiteX3" fmla="*/ 3701109 w 7761924"/>
              <a:gd name="connsiteY3" fmla="*/ 5320611 h 5343065"/>
              <a:gd name="connsiteX4" fmla="*/ 36290 w 7761924"/>
              <a:gd name="connsiteY4" fmla="*/ 2696959 h 5343065"/>
              <a:gd name="connsiteX5" fmla="*/ 3025687 w 7761924"/>
              <a:gd name="connsiteY5" fmla="*/ 76 h 534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
        <p:nvSpPr>
          <p:cNvPr id="48" name="Rectangle 47">
            <a:extLst>
              <a:ext uri="{FF2B5EF4-FFF2-40B4-BE49-F238E27FC236}">
                <a16:creationId xmlns:a16="http://schemas.microsoft.com/office/drawing/2014/main" id="{76DA99BA-A459-4321-827E-6ACCBD243DD0}"/>
              </a:ext>
            </a:extLst>
          </p:cNvPr>
          <p:cNvSpPr/>
          <p:nvPr/>
        </p:nvSpPr>
        <p:spPr>
          <a:xfrm rot="16200000">
            <a:off x="2494994" y="3378162"/>
            <a:ext cx="4364682" cy="123079"/>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AD5EDD9-A3CF-48A9-BE75-6B7CD3111F3C}"/>
              </a:ext>
            </a:extLst>
          </p:cNvPr>
          <p:cNvSpPr/>
          <p:nvPr/>
        </p:nvSpPr>
        <p:spPr>
          <a:xfrm>
            <a:off x="1296205" y="3367034"/>
            <a:ext cx="3006060" cy="136562"/>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4A910BA-78D0-4350-8253-60C9942DD877}"/>
              </a:ext>
            </a:extLst>
          </p:cNvPr>
          <p:cNvGrpSpPr/>
          <p:nvPr/>
        </p:nvGrpSpPr>
        <p:grpSpPr>
          <a:xfrm>
            <a:off x="9048882" y="2203230"/>
            <a:ext cx="3453201" cy="3376201"/>
            <a:chOff x="9048882" y="2203230"/>
            <a:chExt cx="3453201" cy="3376201"/>
          </a:xfrm>
        </p:grpSpPr>
        <p:pic>
          <p:nvPicPr>
            <p:cNvPr id="52" name="Graphic 51" descr="Palm tree">
              <a:extLst>
                <a:ext uri="{FF2B5EF4-FFF2-40B4-BE49-F238E27FC236}">
                  <a16:creationId xmlns:a16="http://schemas.microsoft.com/office/drawing/2014/main" id="{FF8FCA4F-1B2E-41BD-8E05-4A774DCB73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59414" y="2336762"/>
              <a:ext cx="3242669" cy="3242669"/>
            </a:xfrm>
            <a:prstGeom prst="rect">
              <a:avLst/>
            </a:prstGeom>
          </p:spPr>
        </p:pic>
        <p:pic>
          <p:nvPicPr>
            <p:cNvPr id="51" name="Graphic 50" descr="Palm tree">
              <a:extLst>
                <a:ext uri="{FF2B5EF4-FFF2-40B4-BE49-F238E27FC236}">
                  <a16:creationId xmlns:a16="http://schemas.microsoft.com/office/drawing/2014/main" id="{3E7EE49C-ACCF-4CDB-90B5-F2EB5436440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62849" y="2283856"/>
              <a:ext cx="3242669" cy="3242669"/>
            </a:xfrm>
            <a:prstGeom prst="rect">
              <a:avLst/>
            </a:prstGeom>
          </p:spPr>
        </p:pic>
        <p:pic>
          <p:nvPicPr>
            <p:cNvPr id="50" name="Graphic 49" descr="Palm tree">
              <a:extLst>
                <a:ext uri="{FF2B5EF4-FFF2-40B4-BE49-F238E27FC236}">
                  <a16:creationId xmlns:a16="http://schemas.microsoft.com/office/drawing/2014/main" id="{E53917E4-E875-4D1B-9B2B-8BB76AA830F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048882" y="2203230"/>
              <a:ext cx="3242669" cy="3242669"/>
            </a:xfrm>
            <a:prstGeom prst="rect">
              <a:avLst/>
            </a:prstGeom>
          </p:spPr>
        </p:pic>
      </p:grpSp>
      <p:sp>
        <p:nvSpPr>
          <p:cNvPr id="53" name="Title 1">
            <a:extLst>
              <a:ext uri="{FF2B5EF4-FFF2-40B4-BE49-F238E27FC236}">
                <a16:creationId xmlns:a16="http://schemas.microsoft.com/office/drawing/2014/main" id="{FAA300DC-78B4-42A4-AEB5-8F180BD7ED54}"/>
              </a:ext>
            </a:extLst>
          </p:cNvPr>
          <p:cNvSpPr txBox="1">
            <a:spLocks/>
          </p:cNvSpPr>
          <p:nvPr/>
        </p:nvSpPr>
        <p:spPr>
          <a:xfrm>
            <a:off x="4745327" y="4200002"/>
            <a:ext cx="4837571" cy="1630269"/>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a:solidFill>
                  <a:srgbClr val="404040"/>
                </a:solidFill>
                <a:latin typeface="Bodoni MT" panose="02070603080606020203" pitchFamily="18" charset="0"/>
              </a:rPr>
              <a:t>Dale</a:t>
            </a:r>
            <a:endParaRPr lang="en-US" sz="4800" dirty="0">
              <a:solidFill>
                <a:srgbClr val="404040"/>
              </a:solidFill>
              <a:latin typeface="Bodoni MT" panose="02070603080606020203" pitchFamily="18" charset="0"/>
            </a:endParaRPr>
          </a:p>
        </p:txBody>
      </p:sp>
    </p:spTree>
    <p:extLst>
      <p:ext uri="{BB962C8B-B14F-4D97-AF65-F5344CB8AC3E}">
        <p14:creationId xmlns:p14="http://schemas.microsoft.com/office/powerpoint/2010/main" val="3890872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3478837"/>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A71B86"/>
                    </a:solidFill>
                    <a:latin typeface="Corbel" panose="020B0503020204020204" pitchFamily="34" charset="0"/>
                  </a:rPr>
                  <a:t>Mean</a:t>
                </a:r>
                <a:r>
                  <a:rPr lang="en-US" sz="2000" dirty="0">
                    <a:solidFill>
                      <a:srgbClr val="404040"/>
                    </a:solidFill>
                    <a:latin typeface="Corbel" panose="020B0503020204020204" pitchFamily="34" charset="0"/>
                  </a:rPr>
                  <a:t> or </a:t>
                </a:r>
                <a:r>
                  <a:rPr lang="en-US" sz="2000" dirty="0">
                    <a:solidFill>
                      <a:srgbClr val="A71B86"/>
                    </a:solidFill>
                    <a:latin typeface="Corbel" panose="020B0503020204020204" pitchFamily="34" charset="0"/>
                  </a:rPr>
                  <a:t>expected value</a:t>
                </a:r>
                <a:r>
                  <a:rPr lang="en-US" sz="2000" dirty="0">
                    <a:solidFill>
                      <a:srgbClr val="404040"/>
                    </a:solidFill>
                    <a:latin typeface="Corbel" panose="020B0503020204020204" pitchFamily="34" charset="0"/>
                  </a:rPr>
                  <a:t> of a discrete random variable </a:t>
                </a:r>
                <a14:m>
                  <m:oMath xmlns:m="http://schemas.openxmlformats.org/officeDocument/2006/math">
                    <m:r>
                      <m:rPr>
                        <m:sty m:val="p"/>
                      </m:rPr>
                      <a:rPr lang="en-US" sz="2000" b="0" i="0" smtClean="0">
                        <a:solidFill>
                          <a:srgbClr val="404040"/>
                        </a:solidFill>
                        <a:latin typeface="Cambria Math" panose="02040503050406030204" pitchFamily="18" charset="0"/>
                      </a:rPr>
                      <m:t>X</m:t>
                    </m:r>
                  </m:oMath>
                </a14:m>
                <a:r>
                  <a:rPr lang="en-US" sz="2000" dirty="0">
                    <a:solidFill>
                      <a:srgbClr val="404040"/>
                    </a:solidFill>
                    <a:latin typeface="Corbel" panose="020B0503020204020204" pitchFamily="34" charset="0"/>
                  </a:rPr>
                  <a:t>, denoted </a:t>
                </a:r>
                <a14:m>
                  <m:oMath xmlns:m="http://schemas.openxmlformats.org/officeDocument/2006/math">
                    <m:r>
                      <m:rPr>
                        <m:sty m:val="p"/>
                      </m:rPr>
                      <a:rPr lang="en-US" sz="2000" b="0" i="0" smtClean="0">
                        <a:solidFill>
                          <a:srgbClr val="404040"/>
                        </a:solidFill>
                        <a:latin typeface="Cambria Math" panose="02040503050406030204" pitchFamily="18" charset="0"/>
                      </a:rPr>
                      <m:t>E</m:t>
                    </m:r>
                    <m:r>
                      <a:rPr lang="en-US" sz="2000" b="0" i="0" smtClean="0">
                        <a:solidFill>
                          <a:srgbClr val="404040"/>
                        </a:solidFill>
                        <a:latin typeface="Cambria Math" panose="02040503050406030204" pitchFamily="18" charset="0"/>
                      </a:rPr>
                      <m:t>[</m:t>
                    </m:r>
                    <m:r>
                      <m:rPr>
                        <m:sty m:val="p"/>
                      </m:rPr>
                      <a:rPr lang="en-US" sz="2000">
                        <a:solidFill>
                          <a:srgbClr val="404040"/>
                        </a:solidFill>
                        <a:latin typeface="Cambria Math" panose="02040503050406030204" pitchFamily="18" charset="0"/>
                      </a:rPr>
                      <m:t>X</m:t>
                    </m:r>
                    <m:r>
                      <a:rPr lang="en-US" sz="2000" b="0" i="0" smtClean="0">
                        <a:solidFill>
                          <a:srgbClr val="404040"/>
                        </a:solidFill>
                        <a:latin typeface="Cambria Math" panose="02040503050406030204" pitchFamily="18" charset="0"/>
                      </a:rPr>
                      <m:t>]</m:t>
                    </m:r>
                  </m:oMath>
                </a14:m>
                <a:r>
                  <a:rPr lang="en-US" sz="2000" dirty="0">
                    <a:solidFill>
                      <a:srgbClr val="404040"/>
                    </a:solidFill>
                    <a:latin typeface="Corbel" panose="020B0503020204020204" pitchFamily="34" charset="0"/>
                  </a:rPr>
                  <a:t>, is given by</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Properties of the mean</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 </a:t>
                </a:r>
                <a14:m>
                  <m:oMath xmlns:m="http://schemas.openxmlformats.org/officeDocument/2006/math">
                    <m:r>
                      <a:rPr lang="en-US" sz="2000" i="1">
                        <a:solidFill>
                          <a:srgbClr val="404040"/>
                        </a:solidFill>
                        <a:latin typeface="Cambria Math" panose="02040503050406030204" pitchFamily="18" charset="0"/>
                      </a:rPr>
                      <m:t>𝐸</m:t>
                    </m:r>
                    <m:d>
                      <m:dPr>
                        <m:begChr m:val="["/>
                        <m:endChr m:val="]"/>
                        <m:ctrlPr>
                          <a:rPr lang="en-US" sz="2000" i="1">
                            <a:solidFill>
                              <a:srgbClr val="404040"/>
                            </a:solidFill>
                            <a:latin typeface="Cambria Math" panose="02040503050406030204" pitchFamily="18" charset="0"/>
                          </a:rPr>
                        </m:ctrlPr>
                      </m:dPr>
                      <m:e>
                        <m:r>
                          <a:rPr lang="en-US" sz="2000" b="0" i="1" smtClean="0">
                            <a:solidFill>
                              <a:srgbClr val="404040"/>
                            </a:solidFill>
                            <a:latin typeface="Cambria Math" panose="02040503050406030204" pitchFamily="18" charset="0"/>
                          </a:rPr>
                          <m:t>𝑐</m:t>
                        </m:r>
                        <m:r>
                          <a:rPr lang="en-US" sz="2000" i="1">
                            <a:solidFill>
                              <a:srgbClr val="404040"/>
                            </a:solidFill>
                            <a:latin typeface="Cambria Math" panose="02040503050406030204" pitchFamily="18" charset="0"/>
                          </a:rPr>
                          <m:t>𝑋</m:t>
                        </m:r>
                      </m:e>
                    </m:d>
                    <m:r>
                      <a:rPr lang="en-US" sz="2000" i="1">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𝑐</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𝐸</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𝑋</m:t>
                    </m:r>
                    <m:r>
                      <a:rPr lang="en-US" sz="2000" b="0" i="1" smtClean="0">
                        <a:solidFill>
                          <a:srgbClr val="404040"/>
                        </a:solidFill>
                        <a:latin typeface="Cambria Math" panose="02040503050406030204" pitchFamily="18" charset="0"/>
                      </a:rPr>
                      <m:t>]</m:t>
                    </m:r>
                  </m:oMath>
                </a14:m>
                <a:r>
                  <a:rPr lang="en-US" sz="2000" dirty="0">
                    <a:solidFill>
                      <a:srgbClr val="404040"/>
                    </a:solidFill>
                    <a:latin typeface="Corbel" panose="020B0503020204020204" pitchFamily="34" charset="0"/>
                  </a:rPr>
                  <a:t> for any scalar </a:t>
                </a:r>
                <a14:m>
                  <m:oMath xmlns:m="http://schemas.openxmlformats.org/officeDocument/2006/math">
                    <m:r>
                      <a:rPr lang="en-US" sz="2000" i="1">
                        <a:solidFill>
                          <a:srgbClr val="404040"/>
                        </a:solidFill>
                        <a:latin typeface="Cambria Math" panose="02040503050406030204" pitchFamily="18" charset="0"/>
                      </a:rPr>
                      <m:t>𝑐</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ea typeface="Cambria Math" panose="02040503050406030204" pitchFamily="18" charset="0"/>
                      </a:rPr>
                      <m:t>ℝ</m:t>
                    </m:r>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14:m>
                  <m:oMath xmlns:m="http://schemas.openxmlformats.org/officeDocument/2006/math">
                    <m:r>
                      <a:rPr lang="en-US" sz="2000" i="1">
                        <a:solidFill>
                          <a:srgbClr val="404040"/>
                        </a:solidFill>
                        <a:latin typeface="Cambria Math" panose="02040503050406030204" pitchFamily="18" charset="0"/>
                      </a:rPr>
                      <m:t>𝐸</m:t>
                    </m:r>
                    <m:d>
                      <m:dPr>
                        <m:begChr m:val="["/>
                        <m:endChr m:val="]"/>
                        <m:ctrlPr>
                          <a:rPr lang="en-US" sz="2000" b="0" i="1" smtClean="0">
                            <a:solidFill>
                              <a:srgbClr val="404040"/>
                            </a:solidFill>
                            <a:latin typeface="Cambria Math" panose="02040503050406030204" pitchFamily="18" charset="0"/>
                          </a:rPr>
                        </m:ctrlPr>
                      </m:dPr>
                      <m:e>
                        <m:nary>
                          <m:naryPr>
                            <m:chr m:val="∑"/>
                            <m:ctrlPr>
                              <a:rPr lang="en-US" sz="2000" i="1">
                                <a:solidFill>
                                  <a:srgbClr val="404040"/>
                                </a:solidFill>
                                <a:latin typeface="Cambria Math" panose="02040503050406030204" pitchFamily="18" charset="0"/>
                              </a:rPr>
                            </m:ctrlPr>
                          </m:naryPr>
                          <m:sub>
                            <m:r>
                              <a:rPr lang="en-US" sz="2000" i="1">
                                <a:solidFill>
                                  <a:srgbClr val="404040"/>
                                </a:solidFill>
                                <a:latin typeface="Cambria Math" panose="02040503050406030204" pitchFamily="18" charset="0"/>
                              </a:rPr>
                              <m:t>𝑖</m:t>
                            </m:r>
                            <m:r>
                              <a:rPr lang="en-US" sz="2000" i="1">
                                <a:solidFill>
                                  <a:srgbClr val="404040"/>
                                </a:solidFill>
                                <a:latin typeface="Cambria Math" panose="02040503050406030204" pitchFamily="18" charset="0"/>
                              </a:rPr>
                              <m:t>=1</m:t>
                            </m:r>
                          </m:sub>
                          <m:sup>
                            <m:r>
                              <a:rPr lang="en-US" sz="2000" b="0" i="1" smtClean="0">
                                <a:solidFill>
                                  <a:srgbClr val="404040"/>
                                </a:solidFill>
                                <a:latin typeface="Cambria Math" panose="02040503050406030204" pitchFamily="18" charset="0"/>
                              </a:rPr>
                              <m:t>𝑛</m:t>
                            </m:r>
                          </m:sup>
                          <m:e>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𝑐</m:t>
                                </m:r>
                              </m:e>
                              <m:sub>
                                <m:r>
                                  <a:rPr lang="en-US" sz="2000" b="0" i="1" smtClean="0">
                                    <a:solidFill>
                                      <a:srgbClr val="404040"/>
                                    </a:solidFill>
                                    <a:latin typeface="Cambria Math" panose="02040503050406030204" pitchFamily="18" charset="0"/>
                                  </a:rPr>
                                  <m:t>𝑖</m:t>
                                </m:r>
                              </m:sub>
                            </m:sSub>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𝑋</m:t>
                                </m:r>
                              </m:e>
                              <m:sub>
                                <m:r>
                                  <a:rPr lang="en-US" sz="2000" b="0" i="1" smtClean="0">
                                    <a:solidFill>
                                      <a:srgbClr val="404040"/>
                                    </a:solidFill>
                                    <a:latin typeface="Cambria Math" panose="02040503050406030204" pitchFamily="18" charset="0"/>
                                  </a:rPr>
                                  <m:t>𝑖</m:t>
                                </m:r>
                              </m:sub>
                            </m:sSub>
                          </m:e>
                        </m:nary>
                      </m:e>
                    </m:d>
                    <m:r>
                      <a:rPr lang="en-US" sz="2000" b="0" i="1" smtClean="0">
                        <a:solidFill>
                          <a:srgbClr val="404040"/>
                        </a:solidFill>
                        <a:latin typeface="Cambria Math" panose="02040503050406030204" pitchFamily="18" charset="0"/>
                      </a:rPr>
                      <m:t>=</m:t>
                    </m:r>
                  </m:oMath>
                </a14:m>
                <a:r>
                  <a:rPr lang="en-US" sz="2000" dirty="0">
                    <a:solidFill>
                      <a:srgbClr val="404040"/>
                    </a:solidFill>
                  </a:rPr>
                  <a:t> </a:t>
                </a:r>
                <a14:m>
                  <m:oMath xmlns:m="http://schemas.openxmlformats.org/officeDocument/2006/math">
                    <m:nary>
                      <m:naryPr>
                        <m:chr m:val="∑"/>
                        <m:ctrlPr>
                          <a:rPr lang="en-US" sz="2000" i="1">
                            <a:solidFill>
                              <a:srgbClr val="404040"/>
                            </a:solidFill>
                            <a:latin typeface="Cambria Math" panose="02040503050406030204" pitchFamily="18" charset="0"/>
                          </a:rPr>
                        </m:ctrlPr>
                      </m:naryPr>
                      <m:sub>
                        <m:r>
                          <a:rPr lang="en-US" sz="2000" i="1">
                            <a:solidFill>
                              <a:srgbClr val="404040"/>
                            </a:solidFill>
                            <a:latin typeface="Cambria Math" panose="02040503050406030204" pitchFamily="18" charset="0"/>
                          </a:rPr>
                          <m:t>𝑖</m:t>
                        </m:r>
                        <m:r>
                          <a:rPr lang="en-US" sz="2000" i="1">
                            <a:solidFill>
                              <a:srgbClr val="404040"/>
                            </a:solidFill>
                            <a:latin typeface="Cambria Math" panose="02040503050406030204" pitchFamily="18" charset="0"/>
                          </a:rPr>
                          <m:t>=1</m:t>
                        </m:r>
                      </m:sub>
                      <m:sup>
                        <m:r>
                          <a:rPr lang="en-US" sz="2000" i="1">
                            <a:solidFill>
                              <a:srgbClr val="404040"/>
                            </a:solidFill>
                            <a:latin typeface="Cambria Math" panose="02040503050406030204" pitchFamily="18" charset="0"/>
                          </a:rPr>
                          <m:t>𝑛</m:t>
                        </m:r>
                      </m:sup>
                      <m:e>
                        <m:sSub>
                          <m:sSubPr>
                            <m:ctrlPr>
                              <a:rPr lang="en-US" sz="2000" i="1">
                                <a:solidFill>
                                  <a:srgbClr val="404040"/>
                                </a:solidFill>
                                <a:latin typeface="Cambria Math" panose="02040503050406030204" pitchFamily="18" charset="0"/>
                              </a:rPr>
                            </m:ctrlPr>
                          </m:sSubPr>
                          <m:e>
                            <m:r>
                              <a:rPr lang="en-US" sz="2000" i="1">
                                <a:solidFill>
                                  <a:srgbClr val="404040"/>
                                </a:solidFill>
                                <a:latin typeface="Cambria Math" panose="02040503050406030204" pitchFamily="18" charset="0"/>
                              </a:rPr>
                              <m:t>𝑐</m:t>
                            </m:r>
                          </m:e>
                          <m:sub>
                            <m:r>
                              <a:rPr lang="en-US" sz="2000" i="1">
                                <a:solidFill>
                                  <a:srgbClr val="404040"/>
                                </a:solidFill>
                                <a:latin typeface="Cambria Math" panose="02040503050406030204" pitchFamily="18" charset="0"/>
                              </a:rPr>
                              <m:t>𝑖</m:t>
                            </m:r>
                          </m:sub>
                        </m:sSub>
                        <m:sSub>
                          <m:sSubPr>
                            <m:ctrlPr>
                              <a:rPr lang="en-US" sz="2000" i="1">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𝐸</m:t>
                            </m:r>
                            <m:r>
                              <a:rPr lang="en-US" sz="2000" b="0" i="1" smtClean="0">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𝑋</m:t>
                            </m:r>
                          </m:e>
                          <m:sub>
                            <m:r>
                              <a:rPr lang="en-US" sz="2000" i="1">
                                <a:solidFill>
                                  <a:srgbClr val="404040"/>
                                </a:solidFill>
                                <a:latin typeface="Cambria Math" panose="02040503050406030204" pitchFamily="18" charset="0"/>
                              </a:rPr>
                              <m:t>𝑖</m:t>
                            </m:r>
                          </m:sub>
                        </m:sSub>
                        <m:r>
                          <a:rPr lang="en-US" sz="2000" b="0" i="1" smtClean="0">
                            <a:solidFill>
                              <a:srgbClr val="404040"/>
                            </a:solidFill>
                            <a:latin typeface="Cambria Math" panose="02040503050406030204" pitchFamily="18" charset="0"/>
                          </a:rPr>
                          <m:t>]</m:t>
                        </m:r>
                      </m:e>
                    </m:nary>
                  </m:oMath>
                </a14:m>
                <a:r>
                  <a:rPr lang="en-US" sz="2000" dirty="0">
                    <a:solidFill>
                      <a:srgbClr val="404040"/>
                    </a:solidFill>
                    <a:latin typeface="Corbel" panose="020B0503020204020204" pitchFamily="34" charset="0"/>
                  </a:rPr>
                  <a:t>  for any scalars </a:t>
                </a:r>
                <a14:m>
                  <m:oMath xmlns:m="http://schemas.openxmlformats.org/officeDocument/2006/math">
                    <m:sSub>
                      <m:sSubPr>
                        <m:ctrlPr>
                          <a:rPr lang="en-US" sz="2000" b="0" i="1" smtClean="0">
                            <a:solidFill>
                              <a:srgbClr val="404040"/>
                            </a:solidFill>
                            <a:latin typeface="Cambria Math" panose="02040503050406030204" pitchFamily="18" charset="0"/>
                          </a:rPr>
                        </m:ctrlPr>
                      </m:sSubPr>
                      <m:e>
                        <m:r>
                          <a:rPr lang="en-US" sz="2000" i="1">
                            <a:solidFill>
                              <a:srgbClr val="404040"/>
                            </a:solidFill>
                            <a:latin typeface="Cambria Math" panose="02040503050406030204" pitchFamily="18" charset="0"/>
                          </a:rPr>
                          <m:t>𝑐</m:t>
                        </m:r>
                      </m:e>
                      <m:sub>
                        <m:r>
                          <a:rPr lang="en-US" sz="2000" b="0" i="1" smtClean="0">
                            <a:solidFill>
                              <a:srgbClr val="404040"/>
                            </a:solidFill>
                            <a:latin typeface="Cambria Math" panose="02040503050406030204" pitchFamily="18" charset="0"/>
                          </a:rPr>
                          <m:t>1</m:t>
                        </m:r>
                      </m:sub>
                    </m:sSub>
                    <m:r>
                      <a:rPr lang="en-US" sz="2000" b="0" i="1" smtClean="0">
                        <a:solidFill>
                          <a:srgbClr val="404040"/>
                        </a:solidFill>
                        <a:latin typeface="Cambria Math" panose="02040503050406030204" pitchFamily="18" charset="0"/>
                      </a:rPr>
                      <m:t>,</m:t>
                    </m:r>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𝑐</m:t>
                        </m:r>
                      </m:e>
                      <m:sub>
                        <m:r>
                          <a:rPr lang="en-US" sz="2000" b="0" i="1" smtClean="0">
                            <a:solidFill>
                              <a:srgbClr val="404040"/>
                            </a:solidFill>
                            <a:latin typeface="Cambria Math" panose="02040503050406030204" pitchFamily="18" charset="0"/>
                          </a:rPr>
                          <m:t>2</m:t>
                        </m:r>
                      </m:sub>
                    </m:sSub>
                    <m:r>
                      <a:rPr lang="en-US" sz="2000" b="0" i="1" smtClean="0">
                        <a:solidFill>
                          <a:srgbClr val="404040"/>
                        </a:solidFill>
                        <a:latin typeface="Cambria Math" panose="02040503050406030204" pitchFamily="18" charset="0"/>
                      </a:rPr>
                      <m:t>, ⋯,</m:t>
                    </m:r>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𝑐</m:t>
                        </m:r>
                      </m:e>
                      <m:sub>
                        <m:r>
                          <a:rPr lang="en-US" sz="2000" b="0" i="1" smtClean="0">
                            <a:solidFill>
                              <a:srgbClr val="404040"/>
                            </a:solidFill>
                            <a:latin typeface="Cambria Math" panose="02040503050406030204" pitchFamily="18" charset="0"/>
                          </a:rPr>
                          <m:t>𝑛</m:t>
                        </m:r>
                      </m:sub>
                    </m:sSub>
                    <m:r>
                      <a:rPr lang="en-US" sz="2000" b="0" i="1" smtClean="0">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ea typeface="Cambria Math" panose="02040503050406030204" pitchFamily="18" charset="0"/>
                      </a:rPr>
                      <m:t>ℝ</m:t>
                    </m:r>
                  </m:oMath>
                </a14:m>
                <a:endParaRPr lang="en-US" sz="2000" b="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b="0" dirty="0">
                    <a:solidFill>
                      <a:srgbClr val="404040"/>
                    </a:solidFill>
                    <a:latin typeface="Corbel" panose="020B0503020204020204" pitchFamily="34" charset="0"/>
                  </a:rPr>
                  <a:t>The second property hold</a:t>
                </a:r>
                <a:r>
                  <a:rPr lang="en-US" sz="2000" dirty="0">
                    <a:solidFill>
                      <a:srgbClr val="404040"/>
                    </a:solidFill>
                    <a:latin typeface="Corbel" panose="020B0503020204020204" pitchFamily="34" charset="0"/>
                  </a:rPr>
                  <a:t>s always, even if the </a:t>
                </a:r>
                <a14:m>
                  <m:oMath xmlns:m="http://schemas.openxmlformats.org/officeDocument/2006/math">
                    <m:sSub>
                      <m:sSubPr>
                        <m:ctrlPr>
                          <a:rPr lang="en-US" sz="2000" b="0" i="1" smtClean="0">
                            <a:solidFill>
                              <a:srgbClr val="404040"/>
                            </a:solidFill>
                            <a:latin typeface="Cambria Math" panose="02040503050406030204" pitchFamily="18" charset="0"/>
                          </a:rPr>
                        </m:ctrlPr>
                      </m:sSubPr>
                      <m:e>
                        <m:r>
                          <a:rPr lang="en-US" sz="2000" i="1">
                            <a:solidFill>
                              <a:srgbClr val="404040"/>
                            </a:solidFill>
                            <a:latin typeface="Cambria Math" panose="02040503050406030204" pitchFamily="18" charset="0"/>
                          </a:rPr>
                          <m:t>𝑋</m:t>
                        </m:r>
                      </m:e>
                      <m:sub>
                        <m:r>
                          <a:rPr lang="en-US" sz="2000" b="0" i="1" smtClean="0">
                            <a:solidFill>
                              <a:srgbClr val="404040"/>
                            </a:solidFill>
                            <a:latin typeface="Cambria Math" panose="02040503050406030204" pitchFamily="18" charset="0"/>
                          </a:rPr>
                          <m:t>𝑖</m:t>
                        </m:r>
                      </m:sub>
                    </m:sSub>
                  </m:oMath>
                </a14:m>
                <a:r>
                  <a:rPr lang="en-US" sz="2000" b="0" dirty="0">
                    <a:solidFill>
                      <a:srgbClr val="404040"/>
                    </a:solidFill>
                    <a:latin typeface="Corbel" panose="020B0503020204020204" pitchFamily="34" charset="0"/>
                  </a:rPr>
                  <a:t>’s  are not independent</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4" y="1947592"/>
                <a:ext cx="9018070" cy="3478837"/>
              </a:xfrm>
              <a:prstGeom prst="rect">
                <a:avLst/>
              </a:prstGeom>
              <a:blipFill>
                <a:blip r:embed="rId3"/>
                <a:stretch>
                  <a:fillRect l="-609" t="-876" r="-338"/>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Discrete Random Variable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44184FD-009D-443A-B90B-89A1CAE16C3B}"/>
                  </a:ext>
                </a:extLst>
              </p:cNvPr>
              <p:cNvSpPr txBox="1"/>
              <p:nvPr/>
            </p:nvSpPr>
            <p:spPr>
              <a:xfrm>
                <a:off x="-1230614" y="2302231"/>
                <a:ext cx="6787043" cy="9299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404040"/>
                          </a:solidFill>
                          <a:latin typeface="Cambria Math" panose="02040503050406030204" pitchFamily="18" charset="0"/>
                        </a:rPr>
                        <m:t>𝐸</m:t>
                      </m:r>
                      <m:d>
                        <m:dPr>
                          <m:begChr m:val="["/>
                          <m:endChr m:val="]"/>
                          <m:ctrlPr>
                            <a:rPr lang="en-US" sz="2000" b="0" i="1" smtClean="0">
                              <a:solidFill>
                                <a:srgbClr val="404040"/>
                              </a:solidFill>
                              <a:latin typeface="Cambria Math" panose="02040503050406030204" pitchFamily="18" charset="0"/>
                            </a:rPr>
                          </m:ctrlPr>
                        </m:dPr>
                        <m:e>
                          <m:r>
                            <a:rPr lang="en-US" sz="2000" b="0" i="1" smtClean="0">
                              <a:solidFill>
                                <a:srgbClr val="404040"/>
                              </a:solidFill>
                              <a:latin typeface="Cambria Math" panose="02040503050406030204" pitchFamily="18" charset="0"/>
                            </a:rPr>
                            <m:t>𝑋</m:t>
                          </m:r>
                        </m:e>
                      </m:d>
                      <m:r>
                        <a:rPr lang="en-US" sz="2000" b="0" i="1" smtClean="0">
                          <a:solidFill>
                            <a:srgbClr val="404040"/>
                          </a:solidFill>
                          <a:latin typeface="Cambria Math" panose="02040503050406030204" pitchFamily="18" charset="0"/>
                        </a:rPr>
                        <m:t>=</m:t>
                      </m:r>
                      <m:nary>
                        <m:naryPr>
                          <m:chr m:val="∑"/>
                          <m:ctrlPr>
                            <a:rPr lang="en-US" sz="2000" b="0" i="1" smtClean="0">
                              <a:solidFill>
                                <a:srgbClr val="404040"/>
                              </a:solidFill>
                              <a:latin typeface="Cambria Math" panose="02040503050406030204" pitchFamily="18" charset="0"/>
                            </a:rPr>
                          </m:ctrlPr>
                        </m:naryPr>
                        <m:sub>
                          <m:r>
                            <a:rPr lang="en-US" sz="2000" b="0" i="1" smtClean="0">
                              <a:solidFill>
                                <a:srgbClr val="404040"/>
                              </a:solidFill>
                              <a:latin typeface="Cambria Math" panose="02040503050406030204" pitchFamily="18" charset="0"/>
                            </a:rPr>
                            <m:t>𝑖</m:t>
                          </m:r>
                          <m:r>
                            <a:rPr lang="en-US" sz="2000" b="0" i="1" smtClean="0">
                              <a:solidFill>
                                <a:srgbClr val="404040"/>
                              </a:solidFill>
                              <a:latin typeface="Cambria Math" panose="02040503050406030204" pitchFamily="18" charset="0"/>
                            </a:rPr>
                            <m:t>=1</m:t>
                          </m:r>
                        </m:sub>
                        <m:sup>
                          <m:r>
                            <a:rPr lang="en-US" sz="2000" b="0" i="1" smtClean="0">
                              <a:solidFill>
                                <a:srgbClr val="404040"/>
                              </a:solidFill>
                              <a:latin typeface="Cambria Math" panose="02040503050406030204" pitchFamily="18" charset="0"/>
                            </a:rPr>
                            <m:t>∞</m:t>
                          </m:r>
                        </m:sup>
                        <m:e>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𝑥</m:t>
                              </m:r>
                            </m:e>
                            <m:sub>
                              <m:r>
                                <a:rPr lang="en-US" sz="2000" b="0" i="1" smtClean="0">
                                  <a:solidFill>
                                    <a:srgbClr val="404040"/>
                                  </a:solidFill>
                                  <a:latin typeface="Cambria Math" panose="02040503050406030204" pitchFamily="18" charset="0"/>
                                </a:rPr>
                                <m:t>𝑖</m:t>
                              </m:r>
                            </m:sub>
                          </m:sSub>
                          <m:r>
                            <a:rPr lang="en-US" sz="2000" b="0" i="1" smtClean="0">
                              <a:solidFill>
                                <a:srgbClr val="404040"/>
                              </a:solidFill>
                              <a:latin typeface="Cambria Math" panose="02040503050406030204" pitchFamily="18" charset="0"/>
                            </a:rPr>
                            <m:t>𝑝</m:t>
                          </m:r>
                          <m:d>
                            <m:dPr>
                              <m:ctrlPr>
                                <a:rPr lang="en-US" sz="2000" b="0" i="1" smtClean="0">
                                  <a:solidFill>
                                    <a:srgbClr val="404040"/>
                                  </a:solidFill>
                                  <a:latin typeface="Cambria Math" panose="02040503050406030204" pitchFamily="18" charset="0"/>
                                </a:rPr>
                              </m:ctrlPr>
                            </m:dPr>
                            <m:e>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𝑥</m:t>
                                  </m:r>
                                </m:e>
                                <m:sub>
                                  <m:r>
                                    <a:rPr lang="en-US" sz="2000" b="0" i="1" smtClean="0">
                                      <a:solidFill>
                                        <a:srgbClr val="404040"/>
                                      </a:solidFill>
                                      <a:latin typeface="Cambria Math" panose="02040503050406030204" pitchFamily="18" charset="0"/>
                                    </a:rPr>
                                    <m:t>𝑖</m:t>
                                  </m:r>
                                </m:sub>
                              </m:sSub>
                            </m:e>
                          </m:d>
                        </m:e>
                      </m:nary>
                    </m:oMath>
                  </m:oMathPara>
                </a14:m>
                <a:endParaRPr lang="en-US" sz="2000" dirty="0">
                  <a:solidFill>
                    <a:srgbClr val="404040"/>
                  </a:solidFill>
                  <a:latin typeface="Corbel" panose="020B0503020204020204" pitchFamily="34" charset="0"/>
                </a:endParaRPr>
              </a:p>
            </p:txBody>
          </p:sp>
        </mc:Choice>
        <mc:Fallback xmlns="">
          <p:sp>
            <p:nvSpPr>
              <p:cNvPr id="23" name="TextBox 22">
                <a:extLst>
                  <a:ext uri="{FF2B5EF4-FFF2-40B4-BE49-F238E27FC236}">
                    <a16:creationId xmlns:a16="http://schemas.microsoft.com/office/drawing/2014/main" id="{744184FD-009D-443A-B90B-89A1CAE16C3B}"/>
                  </a:ext>
                </a:extLst>
              </p:cNvPr>
              <p:cNvSpPr txBox="1">
                <a:spLocks noRot="1" noChangeAspect="1" noMove="1" noResize="1" noEditPoints="1" noAdjustHandles="1" noChangeArrowheads="1" noChangeShapeType="1" noTextEdit="1"/>
              </p:cNvSpPr>
              <p:nvPr/>
            </p:nvSpPr>
            <p:spPr>
              <a:xfrm>
                <a:off x="-1230614" y="2302231"/>
                <a:ext cx="6787043" cy="929935"/>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9991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417582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A71B86"/>
                    </a:solidFill>
                    <a:latin typeface="Corbel" panose="020B0503020204020204" pitchFamily="34" charset="0"/>
                  </a:rPr>
                  <a:t>Variance</a:t>
                </a:r>
                <a:r>
                  <a:rPr lang="en-US" sz="2000" dirty="0">
                    <a:solidFill>
                      <a:srgbClr val="404040"/>
                    </a:solidFill>
                    <a:latin typeface="Corbel" panose="020B0503020204020204" pitchFamily="34" charset="0"/>
                  </a:rPr>
                  <a:t> of a discrete random variable </a:t>
                </a:r>
                <a14:m>
                  <m:oMath xmlns:m="http://schemas.openxmlformats.org/officeDocument/2006/math">
                    <m:r>
                      <m:rPr>
                        <m:sty m:val="p"/>
                      </m:rPr>
                      <a:rPr lang="en-US" sz="2000" b="0" i="0" smtClean="0">
                        <a:solidFill>
                          <a:srgbClr val="404040"/>
                        </a:solidFill>
                        <a:latin typeface="Cambria Math" panose="02040503050406030204" pitchFamily="18" charset="0"/>
                      </a:rPr>
                      <m:t>X</m:t>
                    </m:r>
                  </m:oMath>
                </a14:m>
                <a:r>
                  <a:rPr lang="en-US" sz="2000" dirty="0">
                    <a:solidFill>
                      <a:srgbClr val="404040"/>
                    </a:solidFill>
                    <a:latin typeface="Corbel" panose="020B0503020204020204" pitchFamily="34" charset="0"/>
                  </a:rPr>
                  <a:t>, denoted </a:t>
                </a:r>
                <a14:m>
                  <m:oMath xmlns:m="http://schemas.openxmlformats.org/officeDocument/2006/math">
                    <m:r>
                      <m:rPr>
                        <m:sty m:val="p"/>
                      </m:rPr>
                      <a:rPr lang="en-US" sz="2000" dirty="0">
                        <a:solidFill>
                          <a:srgbClr val="404040"/>
                        </a:solidFill>
                        <a:latin typeface="Cambria Math" panose="02040503050406030204" pitchFamily="18" charset="0"/>
                      </a:rPr>
                      <m:t>V</m:t>
                    </m:r>
                    <m:r>
                      <m:rPr>
                        <m:sty m:val="p"/>
                      </m:rPr>
                      <a:rPr lang="en-US" sz="2000" b="0" i="0" dirty="0" smtClean="0">
                        <a:solidFill>
                          <a:srgbClr val="404040"/>
                        </a:solidFill>
                        <a:latin typeface="Cambria Math" panose="02040503050406030204" pitchFamily="18" charset="0"/>
                      </a:rPr>
                      <m:t>ar</m:t>
                    </m:r>
                    <m:d>
                      <m:dPr>
                        <m:begChr m:val="["/>
                        <m:endChr m:val="]"/>
                        <m:ctrlPr>
                          <a:rPr lang="en-US" sz="2000" b="0" i="1" smtClean="0">
                            <a:solidFill>
                              <a:srgbClr val="404040"/>
                            </a:solidFill>
                            <a:latin typeface="Cambria Math" panose="02040503050406030204" pitchFamily="18" charset="0"/>
                          </a:rPr>
                        </m:ctrlPr>
                      </m:dPr>
                      <m:e>
                        <m:r>
                          <m:rPr>
                            <m:sty m:val="p"/>
                          </m:rPr>
                          <a:rPr lang="en-US" sz="2000">
                            <a:solidFill>
                              <a:srgbClr val="404040"/>
                            </a:solidFill>
                            <a:latin typeface="Cambria Math" panose="02040503050406030204" pitchFamily="18" charset="0"/>
                          </a:rPr>
                          <m:t>X</m:t>
                        </m:r>
                      </m:e>
                    </m:d>
                  </m:oMath>
                </a14:m>
                <a:r>
                  <a:rPr lang="en-US" sz="2000" dirty="0">
                    <a:solidFill>
                      <a:srgbClr val="404040"/>
                    </a:solidFill>
                    <a:latin typeface="Corbel" panose="020B0503020204020204" pitchFamily="34" charset="0"/>
                  </a:rPr>
                  <a:t>, is given by</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Properties of the variance</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 </a:t>
                </a:r>
                <a14:m>
                  <m:oMath xmlns:m="http://schemas.openxmlformats.org/officeDocument/2006/math">
                    <m:r>
                      <m:rPr>
                        <m:sty m:val="p"/>
                      </m:rPr>
                      <a:rPr lang="en-US" sz="2000" b="0" i="0" smtClean="0">
                        <a:solidFill>
                          <a:srgbClr val="404040"/>
                        </a:solidFill>
                        <a:latin typeface="Cambria Math" panose="02040503050406030204" pitchFamily="18" charset="0"/>
                      </a:rPr>
                      <m:t>Var</m:t>
                    </m:r>
                    <m:d>
                      <m:dPr>
                        <m:begChr m:val="["/>
                        <m:endChr m:val="]"/>
                        <m:ctrlPr>
                          <a:rPr lang="en-US" sz="2000" i="1">
                            <a:solidFill>
                              <a:srgbClr val="404040"/>
                            </a:solidFill>
                            <a:latin typeface="Cambria Math" panose="02040503050406030204" pitchFamily="18" charset="0"/>
                          </a:rPr>
                        </m:ctrlPr>
                      </m:dPr>
                      <m:e>
                        <m:r>
                          <a:rPr lang="en-US" sz="2000" i="1">
                            <a:solidFill>
                              <a:srgbClr val="404040"/>
                            </a:solidFill>
                            <a:latin typeface="Cambria Math" panose="02040503050406030204" pitchFamily="18" charset="0"/>
                          </a:rPr>
                          <m:t>𝑋</m:t>
                        </m:r>
                      </m:e>
                    </m:d>
                    <m:r>
                      <a:rPr lang="en-US" sz="200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0</m:t>
                    </m:r>
                  </m:oMath>
                </a14:m>
                <a:r>
                  <a:rPr lang="en-US" sz="2000" dirty="0">
                    <a:solidFill>
                      <a:srgbClr val="404040"/>
                    </a:solidFill>
                    <a:latin typeface="Corbel" panose="020B0503020204020204" pitchFamily="34" charset="0"/>
                  </a:rPr>
                  <a:t> for all random variable </a:t>
                </a:r>
                <a14:m>
                  <m:oMath xmlns:m="http://schemas.openxmlformats.org/officeDocument/2006/math">
                    <m:r>
                      <m:rPr>
                        <m:sty m:val="p"/>
                      </m:rPr>
                      <a:rPr lang="en-US" sz="2000">
                        <a:solidFill>
                          <a:srgbClr val="404040"/>
                        </a:solidFill>
                        <a:latin typeface="Cambria Math" panose="02040503050406030204" pitchFamily="18" charset="0"/>
                      </a:rPr>
                      <m:t>X</m:t>
                    </m:r>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14:m>
                  <m:oMath xmlns:m="http://schemas.openxmlformats.org/officeDocument/2006/math">
                    <m:r>
                      <a:rPr lang="en-US" sz="2000" b="0" i="1" smtClean="0">
                        <a:solidFill>
                          <a:srgbClr val="404040"/>
                        </a:solidFill>
                        <a:latin typeface="Cambria Math" panose="02040503050406030204" pitchFamily="18" charset="0"/>
                      </a:rPr>
                      <m:t>𝑉𝑎𝑟</m:t>
                    </m:r>
                    <m:d>
                      <m:dPr>
                        <m:begChr m:val="["/>
                        <m:endChr m:val="]"/>
                        <m:ctrlPr>
                          <a:rPr lang="en-US" sz="2000" i="1">
                            <a:solidFill>
                              <a:srgbClr val="404040"/>
                            </a:solidFill>
                            <a:latin typeface="Cambria Math" panose="02040503050406030204" pitchFamily="18" charset="0"/>
                          </a:rPr>
                        </m:ctrlPr>
                      </m:dPr>
                      <m:e>
                        <m:r>
                          <a:rPr lang="en-US" sz="2000" i="1">
                            <a:solidFill>
                              <a:srgbClr val="404040"/>
                            </a:solidFill>
                            <a:latin typeface="Cambria Math" panose="02040503050406030204" pitchFamily="18" charset="0"/>
                          </a:rPr>
                          <m:t>𝑐𝑋</m:t>
                        </m:r>
                      </m:e>
                    </m:d>
                    <m:r>
                      <a:rPr lang="en-US" sz="2000" i="1">
                        <a:solidFill>
                          <a:srgbClr val="404040"/>
                        </a:solidFill>
                        <a:latin typeface="Cambria Math" panose="02040503050406030204" pitchFamily="18" charset="0"/>
                      </a:rPr>
                      <m:t>=</m:t>
                    </m:r>
                    <m:sSup>
                      <m:sSupPr>
                        <m:ctrlPr>
                          <a:rPr lang="en-US" sz="2000" b="0" i="1" smtClean="0">
                            <a:solidFill>
                              <a:srgbClr val="404040"/>
                            </a:solidFill>
                            <a:latin typeface="Cambria Math" panose="02040503050406030204" pitchFamily="18" charset="0"/>
                          </a:rPr>
                        </m:ctrlPr>
                      </m:sSupPr>
                      <m:e>
                        <m:r>
                          <a:rPr lang="en-US" sz="2000" i="1">
                            <a:solidFill>
                              <a:srgbClr val="404040"/>
                            </a:solidFill>
                            <a:latin typeface="Cambria Math" panose="02040503050406030204" pitchFamily="18" charset="0"/>
                          </a:rPr>
                          <m:t>𝑐</m:t>
                        </m:r>
                      </m:e>
                      <m:sup>
                        <m:r>
                          <a:rPr lang="en-US" sz="2000" b="0" i="1" smtClean="0">
                            <a:solidFill>
                              <a:srgbClr val="404040"/>
                            </a:solidFill>
                            <a:latin typeface="Cambria Math" panose="02040503050406030204" pitchFamily="18" charset="0"/>
                          </a:rPr>
                          <m:t>2</m:t>
                        </m:r>
                      </m:sup>
                    </m:sSup>
                    <m:r>
                      <a:rPr lang="en-US" sz="2000" i="1">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𝑉𝑎𝑟</m:t>
                    </m:r>
                    <m:r>
                      <a:rPr lang="en-US" sz="2000" i="1">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𝑋</m:t>
                    </m:r>
                    <m:r>
                      <a:rPr lang="en-US" sz="2000" i="1">
                        <a:solidFill>
                          <a:srgbClr val="404040"/>
                        </a:solidFill>
                        <a:latin typeface="Cambria Math" panose="02040503050406030204" pitchFamily="18" charset="0"/>
                      </a:rPr>
                      <m:t>]</m:t>
                    </m:r>
                  </m:oMath>
                </a14:m>
                <a:r>
                  <a:rPr lang="en-US" sz="2000" dirty="0">
                    <a:solidFill>
                      <a:srgbClr val="404040"/>
                    </a:solidFill>
                    <a:latin typeface="Corbel" panose="020B0503020204020204" pitchFamily="34" charset="0"/>
                  </a:rPr>
                  <a:t> for any scalar </a:t>
                </a:r>
                <a14:m>
                  <m:oMath xmlns:m="http://schemas.openxmlformats.org/officeDocument/2006/math">
                    <m:r>
                      <a:rPr lang="en-US" sz="2000" i="1">
                        <a:solidFill>
                          <a:srgbClr val="404040"/>
                        </a:solidFill>
                        <a:latin typeface="Cambria Math" panose="02040503050406030204" pitchFamily="18" charset="0"/>
                      </a:rPr>
                      <m:t>𝑐</m:t>
                    </m:r>
                    <m:r>
                      <a:rPr lang="en-US" sz="2000" i="1">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ea typeface="Cambria Math" panose="02040503050406030204" pitchFamily="18" charset="0"/>
                      </a:rPr>
                      <m:t>ℝ</m:t>
                    </m:r>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14:m>
                  <m:oMath xmlns:m="http://schemas.openxmlformats.org/officeDocument/2006/math">
                    <m:r>
                      <a:rPr lang="en-US" sz="2000" b="0" i="1" smtClean="0">
                        <a:solidFill>
                          <a:srgbClr val="404040"/>
                        </a:solidFill>
                        <a:latin typeface="Cambria Math" panose="02040503050406030204" pitchFamily="18" charset="0"/>
                      </a:rPr>
                      <m:t>𝑉𝑎𝑟</m:t>
                    </m:r>
                    <m:d>
                      <m:dPr>
                        <m:begChr m:val="["/>
                        <m:endChr m:val="]"/>
                        <m:ctrlPr>
                          <a:rPr lang="en-US" sz="2000" b="0" i="1" smtClean="0">
                            <a:solidFill>
                              <a:srgbClr val="404040"/>
                            </a:solidFill>
                            <a:latin typeface="Cambria Math" panose="02040503050406030204" pitchFamily="18" charset="0"/>
                          </a:rPr>
                        </m:ctrlPr>
                      </m:dPr>
                      <m:e>
                        <m:nary>
                          <m:naryPr>
                            <m:chr m:val="∑"/>
                            <m:ctrlPr>
                              <a:rPr lang="en-US" sz="2000" i="1">
                                <a:solidFill>
                                  <a:srgbClr val="404040"/>
                                </a:solidFill>
                                <a:latin typeface="Cambria Math" panose="02040503050406030204" pitchFamily="18" charset="0"/>
                              </a:rPr>
                            </m:ctrlPr>
                          </m:naryPr>
                          <m:sub>
                            <m:r>
                              <a:rPr lang="en-US" sz="2000" i="1">
                                <a:solidFill>
                                  <a:srgbClr val="404040"/>
                                </a:solidFill>
                                <a:latin typeface="Cambria Math" panose="02040503050406030204" pitchFamily="18" charset="0"/>
                              </a:rPr>
                              <m:t>𝑖</m:t>
                            </m:r>
                            <m:r>
                              <a:rPr lang="en-US" sz="2000" i="1">
                                <a:solidFill>
                                  <a:srgbClr val="404040"/>
                                </a:solidFill>
                                <a:latin typeface="Cambria Math" panose="02040503050406030204" pitchFamily="18" charset="0"/>
                              </a:rPr>
                              <m:t>=1</m:t>
                            </m:r>
                          </m:sub>
                          <m:sup>
                            <m:r>
                              <a:rPr lang="en-US" sz="2000" b="0" i="1" smtClean="0">
                                <a:solidFill>
                                  <a:srgbClr val="404040"/>
                                </a:solidFill>
                                <a:latin typeface="Cambria Math" panose="02040503050406030204" pitchFamily="18" charset="0"/>
                              </a:rPr>
                              <m:t>𝑛</m:t>
                            </m:r>
                          </m:sup>
                          <m:e>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𝑐</m:t>
                                </m:r>
                              </m:e>
                              <m:sub>
                                <m:r>
                                  <a:rPr lang="en-US" sz="2000" b="0" i="1" smtClean="0">
                                    <a:solidFill>
                                      <a:srgbClr val="404040"/>
                                    </a:solidFill>
                                    <a:latin typeface="Cambria Math" panose="02040503050406030204" pitchFamily="18" charset="0"/>
                                  </a:rPr>
                                  <m:t>𝑖</m:t>
                                </m:r>
                              </m:sub>
                            </m:sSub>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𝑋</m:t>
                                </m:r>
                              </m:e>
                              <m:sub>
                                <m:r>
                                  <a:rPr lang="en-US" sz="2000" b="0" i="1" smtClean="0">
                                    <a:solidFill>
                                      <a:srgbClr val="404040"/>
                                    </a:solidFill>
                                    <a:latin typeface="Cambria Math" panose="02040503050406030204" pitchFamily="18" charset="0"/>
                                  </a:rPr>
                                  <m:t>𝑖</m:t>
                                </m:r>
                              </m:sub>
                            </m:sSub>
                          </m:e>
                        </m:nary>
                      </m:e>
                    </m:d>
                    <m:r>
                      <a:rPr lang="en-US" sz="2000" b="0" i="1" smtClean="0">
                        <a:solidFill>
                          <a:srgbClr val="404040"/>
                        </a:solidFill>
                        <a:latin typeface="Cambria Math" panose="02040503050406030204" pitchFamily="18" charset="0"/>
                      </a:rPr>
                      <m:t>=</m:t>
                    </m:r>
                  </m:oMath>
                </a14:m>
                <a:r>
                  <a:rPr lang="en-US" sz="2000" dirty="0">
                    <a:solidFill>
                      <a:srgbClr val="404040"/>
                    </a:solidFill>
                  </a:rPr>
                  <a:t> </a:t>
                </a:r>
                <a14:m>
                  <m:oMath xmlns:m="http://schemas.openxmlformats.org/officeDocument/2006/math">
                    <m:nary>
                      <m:naryPr>
                        <m:chr m:val="∑"/>
                        <m:ctrlPr>
                          <a:rPr lang="en-US" sz="2000" i="1">
                            <a:solidFill>
                              <a:srgbClr val="404040"/>
                            </a:solidFill>
                            <a:latin typeface="Cambria Math" panose="02040503050406030204" pitchFamily="18" charset="0"/>
                          </a:rPr>
                        </m:ctrlPr>
                      </m:naryPr>
                      <m:sub>
                        <m:r>
                          <a:rPr lang="en-US" sz="2000" i="1">
                            <a:solidFill>
                              <a:srgbClr val="404040"/>
                            </a:solidFill>
                            <a:latin typeface="Cambria Math" panose="02040503050406030204" pitchFamily="18" charset="0"/>
                          </a:rPr>
                          <m:t>𝑖</m:t>
                        </m:r>
                        <m:r>
                          <a:rPr lang="en-US" sz="2000" i="1">
                            <a:solidFill>
                              <a:srgbClr val="404040"/>
                            </a:solidFill>
                            <a:latin typeface="Cambria Math" panose="02040503050406030204" pitchFamily="18" charset="0"/>
                          </a:rPr>
                          <m:t>=1</m:t>
                        </m:r>
                      </m:sub>
                      <m:sup>
                        <m:r>
                          <a:rPr lang="en-US" sz="2000" i="1">
                            <a:solidFill>
                              <a:srgbClr val="404040"/>
                            </a:solidFill>
                            <a:latin typeface="Cambria Math" panose="02040503050406030204" pitchFamily="18" charset="0"/>
                          </a:rPr>
                          <m:t>𝑛</m:t>
                        </m:r>
                      </m:sup>
                      <m:e>
                        <m:sSubSup>
                          <m:sSubSupPr>
                            <m:ctrlPr>
                              <a:rPr lang="en-US" sz="2000" b="0" i="1" smtClean="0">
                                <a:solidFill>
                                  <a:srgbClr val="404040"/>
                                </a:solidFill>
                                <a:latin typeface="Cambria Math" panose="02040503050406030204" pitchFamily="18" charset="0"/>
                              </a:rPr>
                            </m:ctrlPr>
                          </m:sSubSupPr>
                          <m:e>
                            <m:r>
                              <a:rPr lang="en-US" sz="2000" i="1">
                                <a:solidFill>
                                  <a:srgbClr val="404040"/>
                                </a:solidFill>
                                <a:latin typeface="Cambria Math" panose="02040503050406030204" pitchFamily="18" charset="0"/>
                              </a:rPr>
                              <m:t>𝑐</m:t>
                            </m:r>
                          </m:e>
                          <m:sub>
                            <m:r>
                              <a:rPr lang="en-US" sz="2000" i="1">
                                <a:solidFill>
                                  <a:srgbClr val="404040"/>
                                </a:solidFill>
                                <a:latin typeface="Cambria Math" panose="02040503050406030204" pitchFamily="18" charset="0"/>
                              </a:rPr>
                              <m:t>𝑖</m:t>
                            </m:r>
                          </m:sub>
                          <m:sup>
                            <m:r>
                              <a:rPr lang="en-US" sz="2000" b="0" i="1" smtClean="0">
                                <a:solidFill>
                                  <a:srgbClr val="404040"/>
                                </a:solidFill>
                                <a:latin typeface="Cambria Math" panose="02040503050406030204" pitchFamily="18" charset="0"/>
                              </a:rPr>
                              <m:t>2</m:t>
                            </m:r>
                          </m:sup>
                        </m:sSubSup>
                        <m:sSub>
                          <m:sSubPr>
                            <m:ctrlPr>
                              <a:rPr lang="en-US" sz="2000" i="1">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𝑉𝑎𝑟</m:t>
                            </m:r>
                            <m:r>
                              <a:rPr lang="en-US" sz="2000" b="0" i="1" smtClean="0">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𝑋</m:t>
                            </m:r>
                          </m:e>
                          <m:sub>
                            <m:r>
                              <a:rPr lang="en-US" sz="2000" i="1">
                                <a:solidFill>
                                  <a:srgbClr val="404040"/>
                                </a:solidFill>
                                <a:latin typeface="Cambria Math" panose="02040503050406030204" pitchFamily="18" charset="0"/>
                              </a:rPr>
                              <m:t>𝑖</m:t>
                            </m:r>
                          </m:sub>
                        </m:sSub>
                        <m:r>
                          <a:rPr lang="en-US" sz="2000" b="0" i="1" smtClean="0">
                            <a:solidFill>
                              <a:srgbClr val="404040"/>
                            </a:solidFill>
                            <a:latin typeface="Cambria Math" panose="02040503050406030204" pitchFamily="18" charset="0"/>
                          </a:rPr>
                          <m:t>]</m:t>
                        </m:r>
                      </m:e>
                    </m:nary>
                  </m:oMath>
                </a14:m>
                <a:r>
                  <a:rPr lang="en-US" sz="2000" dirty="0">
                    <a:solidFill>
                      <a:srgbClr val="404040"/>
                    </a:solidFill>
                    <a:latin typeface="Corbel" panose="020B0503020204020204" pitchFamily="34" charset="0"/>
                  </a:rPr>
                  <a:t>  for any scalars </a:t>
                </a:r>
                <a14:m>
                  <m:oMath xmlns:m="http://schemas.openxmlformats.org/officeDocument/2006/math">
                    <m:sSub>
                      <m:sSubPr>
                        <m:ctrlPr>
                          <a:rPr lang="en-US" sz="2000" b="0" i="1" smtClean="0">
                            <a:solidFill>
                              <a:srgbClr val="404040"/>
                            </a:solidFill>
                            <a:latin typeface="Cambria Math" panose="02040503050406030204" pitchFamily="18" charset="0"/>
                          </a:rPr>
                        </m:ctrlPr>
                      </m:sSubPr>
                      <m:e>
                        <m:r>
                          <a:rPr lang="en-US" sz="2000" i="1">
                            <a:solidFill>
                              <a:srgbClr val="404040"/>
                            </a:solidFill>
                            <a:latin typeface="Cambria Math" panose="02040503050406030204" pitchFamily="18" charset="0"/>
                          </a:rPr>
                          <m:t>𝑐</m:t>
                        </m:r>
                      </m:e>
                      <m:sub>
                        <m:r>
                          <a:rPr lang="en-US" sz="2000" b="0" i="1" smtClean="0">
                            <a:solidFill>
                              <a:srgbClr val="404040"/>
                            </a:solidFill>
                            <a:latin typeface="Cambria Math" panose="02040503050406030204" pitchFamily="18" charset="0"/>
                          </a:rPr>
                          <m:t>1</m:t>
                        </m:r>
                      </m:sub>
                    </m:sSub>
                    <m:r>
                      <a:rPr lang="en-US" sz="2000" b="0" i="1" smtClean="0">
                        <a:solidFill>
                          <a:srgbClr val="404040"/>
                        </a:solidFill>
                        <a:latin typeface="Cambria Math" panose="02040503050406030204" pitchFamily="18" charset="0"/>
                      </a:rPr>
                      <m:t>,</m:t>
                    </m:r>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𝑐</m:t>
                        </m:r>
                      </m:e>
                      <m:sub>
                        <m:r>
                          <a:rPr lang="en-US" sz="2000" b="0" i="1" smtClean="0">
                            <a:solidFill>
                              <a:srgbClr val="404040"/>
                            </a:solidFill>
                            <a:latin typeface="Cambria Math" panose="02040503050406030204" pitchFamily="18" charset="0"/>
                          </a:rPr>
                          <m:t>2</m:t>
                        </m:r>
                      </m:sub>
                    </m:sSub>
                    <m:r>
                      <a:rPr lang="en-US" sz="2000" b="0" i="1" smtClean="0">
                        <a:solidFill>
                          <a:srgbClr val="404040"/>
                        </a:solidFill>
                        <a:latin typeface="Cambria Math" panose="02040503050406030204" pitchFamily="18" charset="0"/>
                      </a:rPr>
                      <m:t>, ⋯,</m:t>
                    </m:r>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𝑐</m:t>
                        </m:r>
                      </m:e>
                      <m:sub>
                        <m:r>
                          <a:rPr lang="en-US" sz="2000" b="0" i="1" smtClean="0">
                            <a:solidFill>
                              <a:srgbClr val="404040"/>
                            </a:solidFill>
                            <a:latin typeface="Cambria Math" panose="02040503050406030204" pitchFamily="18" charset="0"/>
                          </a:rPr>
                          <m:t>𝑛</m:t>
                        </m:r>
                      </m:sub>
                    </m:sSub>
                    <m:r>
                      <a:rPr lang="en-US" sz="2000" b="0" i="1" smtClean="0">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ea typeface="Cambria Math" panose="02040503050406030204" pitchFamily="18" charset="0"/>
                      </a:rPr>
                      <m:t>ℝ</m:t>
                    </m:r>
                  </m:oMath>
                </a14:m>
                <a:r>
                  <a:rPr lang="en-US" sz="2000" b="0" dirty="0">
                    <a:solidFill>
                      <a:srgbClr val="404040"/>
                    </a:solidFill>
                    <a:latin typeface="Corbel" panose="020B0503020204020204" pitchFamily="34" charset="0"/>
                  </a:rPr>
                  <a:t> </a:t>
                </a:r>
                <a:r>
                  <a:rPr lang="en-US" sz="2000" b="0" dirty="0">
                    <a:solidFill>
                      <a:srgbClr val="A71B86"/>
                    </a:solidFill>
                    <a:latin typeface="Corbel" panose="020B0503020204020204" pitchFamily="34" charset="0"/>
                  </a:rPr>
                  <a:t>only if </a:t>
                </a:r>
                <a:r>
                  <a:rPr lang="en-US" sz="2000" b="0" dirty="0">
                    <a:solidFill>
                      <a:srgbClr val="404040"/>
                    </a:solidFill>
                    <a:latin typeface="Corbel" panose="020B0503020204020204" pitchFamily="34" charset="0"/>
                  </a:rPr>
                  <a:t>the </a:t>
                </a:r>
                <a14:m>
                  <m:oMath xmlns:m="http://schemas.openxmlformats.org/officeDocument/2006/math">
                    <m:sSub>
                      <m:sSubPr>
                        <m:ctrlPr>
                          <a:rPr lang="en-US" sz="2000" i="1">
                            <a:solidFill>
                              <a:srgbClr val="404040"/>
                            </a:solidFill>
                            <a:latin typeface="Cambria Math" panose="02040503050406030204" pitchFamily="18" charset="0"/>
                          </a:rPr>
                        </m:ctrlPr>
                      </m:sSubPr>
                      <m:e>
                        <m:r>
                          <a:rPr lang="en-US" sz="2000" i="1">
                            <a:solidFill>
                              <a:srgbClr val="404040"/>
                            </a:solidFill>
                            <a:latin typeface="Cambria Math" panose="02040503050406030204" pitchFamily="18" charset="0"/>
                          </a:rPr>
                          <m:t>𝑋</m:t>
                        </m:r>
                      </m:e>
                      <m:sub>
                        <m:r>
                          <a:rPr lang="en-US" sz="2000" i="1">
                            <a:solidFill>
                              <a:srgbClr val="404040"/>
                            </a:solidFill>
                            <a:latin typeface="Cambria Math" panose="02040503050406030204" pitchFamily="18" charset="0"/>
                          </a:rPr>
                          <m:t>𝑖</m:t>
                        </m:r>
                      </m:sub>
                    </m:sSub>
                  </m:oMath>
                </a14:m>
                <a:r>
                  <a:rPr lang="en-US" sz="2000" dirty="0">
                    <a:solidFill>
                      <a:srgbClr val="404040"/>
                    </a:solidFill>
                    <a:latin typeface="Corbel" panose="020B0503020204020204" pitchFamily="34" charset="0"/>
                  </a:rPr>
                  <a:t>’s  are independent (uncorrelated)</a:t>
                </a:r>
                <a:endParaRPr lang="en-US" sz="2000" b="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b="0" dirty="0">
                    <a:solidFill>
                      <a:srgbClr val="404040"/>
                    </a:solidFill>
                    <a:latin typeface="Corbel" panose="020B0503020204020204" pitchFamily="34" charset="0"/>
                  </a:rPr>
                  <a:t>Standard deviation of a random variable </a:t>
                </a:r>
                <a14:m>
                  <m:oMath xmlns:m="http://schemas.openxmlformats.org/officeDocument/2006/math">
                    <m:r>
                      <m:rPr>
                        <m:sty m:val="p"/>
                      </m:rPr>
                      <a:rPr lang="en-US" sz="2000">
                        <a:solidFill>
                          <a:srgbClr val="404040"/>
                        </a:solidFill>
                        <a:latin typeface="Cambria Math" panose="02040503050406030204" pitchFamily="18" charset="0"/>
                      </a:rPr>
                      <m:t>X</m:t>
                    </m:r>
                  </m:oMath>
                </a14:m>
                <a:r>
                  <a:rPr lang="en-US" sz="2000" dirty="0">
                    <a:solidFill>
                      <a:srgbClr val="404040"/>
                    </a:solidFill>
                    <a:latin typeface="Corbel" panose="020B0503020204020204" pitchFamily="34" charset="0"/>
                  </a:rPr>
                  <a:t>, denoted </a:t>
                </a:r>
                <a14:m>
                  <m:oMath xmlns:m="http://schemas.openxmlformats.org/officeDocument/2006/math">
                    <m:r>
                      <m:rPr>
                        <m:sty m:val="p"/>
                      </m:rPr>
                      <a:rPr lang="en-US" sz="2000" b="0" i="0" dirty="0" smtClean="0">
                        <a:solidFill>
                          <a:srgbClr val="404040"/>
                        </a:solidFill>
                        <a:latin typeface="Cambria Math" panose="02040503050406030204" pitchFamily="18" charset="0"/>
                      </a:rPr>
                      <m:t>SD</m:t>
                    </m:r>
                    <m:d>
                      <m:dPr>
                        <m:begChr m:val="["/>
                        <m:endChr m:val="]"/>
                        <m:ctrlPr>
                          <a:rPr lang="en-US" sz="2000" i="1">
                            <a:solidFill>
                              <a:srgbClr val="404040"/>
                            </a:solidFill>
                            <a:latin typeface="Cambria Math" panose="02040503050406030204" pitchFamily="18" charset="0"/>
                          </a:rPr>
                        </m:ctrlPr>
                      </m:dPr>
                      <m:e>
                        <m:r>
                          <m:rPr>
                            <m:sty m:val="p"/>
                          </m:rPr>
                          <a:rPr lang="en-US" sz="2000">
                            <a:solidFill>
                              <a:srgbClr val="404040"/>
                            </a:solidFill>
                            <a:latin typeface="Cambria Math" panose="02040503050406030204" pitchFamily="18" charset="0"/>
                          </a:rPr>
                          <m:t>X</m:t>
                        </m:r>
                      </m:e>
                    </m:d>
                  </m:oMath>
                </a14:m>
                <a:r>
                  <a:rPr lang="en-US" sz="2000" dirty="0">
                    <a:solidFill>
                      <a:srgbClr val="404040"/>
                    </a:solidFill>
                    <a:latin typeface="Corbel" panose="020B0503020204020204" pitchFamily="34" charset="0"/>
                  </a:rPr>
                  <a:t>, is given by </a:t>
                </a:r>
                <a14:m>
                  <m:oMath xmlns:m="http://schemas.openxmlformats.org/officeDocument/2006/math">
                    <m:rad>
                      <m:radPr>
                        <m:degHide m:val="on"/>
                        <m:ctrlPr>
                          <a:rPr lang="en-US" sz="2000" i="1" smtClean="0">
                            <a:solidFill>
                              <a:srgbClr val="404040"/>
                            </a:solidFill>
                            <a:latin typeface="Cambria Math" panose="02040503050406030204" pitchFamily="18" charset="0"/>
                          </a:rPr>
                        </m:ctrlPr>
                      </m:radPr>
                      <m:deg/>
                      <m:e>
                        <m:r>
                          <a:rPr lang="en-US" sz="2000" i="1">
                            <a:solidFill>
                              <a:srgbClr val="404040"/>
                            </a:solidFill>
                            <a:latin typeface="Cambria Math" panose="02040503050406030204" pitchFamily="18" charset="0"/>
                          </a:rPr>
                          <m:t>𝑉𝑎𝑟</m:t>
                        </m:r>
                        <m:d>
                          <m:dPr>
                            <m:begChr m:val="["/>
                            <m:endChr m:val="]"/>
                            <m:ctrlPr>
                              <a:rPr lang="en-US" sz="2000" i="1">
                                <a:solidFill>
                                  <a:srgbClr val="404040"/>
                                </a:solidFill>
                                <a:latin typeface="Cambria Math" panose="02040503050406030204" pitchFamily="18" charset="0"/>
                              </a:rPr>
                            </m:ctrlPr>
                          </m:dPr>
                          <m:e>
                            <m:r>
                              <a:rPr lang="en-US" sz="2000" i="1">
                                <a:solidFill>
                                  <a:srgbClr val="404040"/>
                                </a:solidFill>
                                <a:latin typeface="Cambria Math" panose="02040503050406030204" pitchFamily="18" charset="0"/>
                              </a:rPr>
                              <m:t>𝑋</m:t>
                            </m:r>
                          </m:e>
                        </m:d>
                      </m:e>
                    </m:rad>
                  </m:oMath>
                </a14:m>
                <a:endParaRPr lang="en-US" sz="2000" b="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The standard deviation has the same units as the mean and the original variable</a:t>
                </a: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4" y="1947592"/>
                <a:ext cx="9018070" cy="4175823"/>
              </a:xfrm>
              <a:prstGeom prst="rect">
                <a:avLst/>
              </a:prstGeom>
              <a:blipFill>
                <a:blip r:embed="rId3"/>
                <a:stretch>
                  <a:fillRect l="-609" t="-730" b="-1606"/>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Discrete Random Variable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44184FD-009D-443A-B90B-89A1CAE16C3B}"/>
                  </a:ext>
                </a:extLst>
              </p:cNvPr>
              <p:cNvSpPr txBox="1"/>
              <p:nvPr/>
            </p:nvSpPr>
            <p:spPr>
              <a:xfrm>
                <a:off x="209880" y="2370928"/>
                <a:ext cx="67870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404040"/>
                          </a:solidFill>
                          <a:latin typeface="Cambria Math" panose="02040503050406030204" pitchFamily="18" charset="0"/>
                        </a:rPr>
                        <m:t>𝑉𝑎𝑟</m:t>
                      </m:r>
                      <m:d>
                        <m:dPr>
                          <m:begChr m:val="["/>
                          <m:endChr m:val="]"/>
                          <m:ctrlPr>
                            <a:rPr lang="en-US" sz="2000" b="0" i="1" smtClean="0">
                              <a:solidFill>
                                <a:srgbClr val="404040"/>
                              </a:solidFill>
                              <a:latin typeface="Cambria Math" panose="02040503050406030204" pitchFamily="18" charset="0"/>
                            </a:rPr>
                          </m:ctrlPr>
                        </m:dPr>
                        <m:e>
                          <m:r>
                            <a:rPr lang="en-US" sz="2000" b="0" i="1" smtClean="0">
                              <a:solidFill>
                                <a:srgbClr val="404040"/>
                              </a:solidFill>
                              <a:latin typeface="Cambria Math" panose="02040503050406030204" pitchFamily="18" charset="0"/>
                            </a:rPr>
                            <m:t>𝑋</m:t>
                          </m:r>
                        </m:e>
                      </m:d>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𝐸</m:t>
                      </m:r>
                      <m:d>
                        <m:dPr>
                          <m:begChr m:val="["/>
                          <m:endChr m:val="]"/>
                          <m:ctrlPr>
                            <a:rPr lang="en-US" sz="2000" b="0" i="1" smtClean="0">
                              <a:solidFill>
                                <a:srgbClr val="404040"/>
                              </a:solidFill>
                              <a:latin typeface="Cambria Math" panose="02040503050406030204" pitchFamily="18" charset="0"/>
                            </a:rPr>
                          </m:ctrlPr>
                        </m:dPr>
                        <m:e>
                          <m:sSup>
                            <m:sSupPr>
                              <m:ctrlPr>
                                <a:rPr lang="en-US" sz="2000" b="0" i="1" smtClean="0">
                                  <a:solidFill>
                                    <a:srgbClr val="404040"/>
                                  </a:solidFill>
                                  <a:latin typeface="Cambria Math" panose="02040503050406030204" pitchFamily="18" charset="0"/>
                                </a:rPr>
                              </m:ctrlPr>
                            </m:sSupPr>
                            <m:e>
                              <m:d>
                                <m:dPr>
                                  <m:ctrlPr>
                                    <a:rPr lang="en-US" sz="2000" b="0" i="1" smtClean="0">
                                      <a:solidFill>
                                        <a:srgbClr val="404040"/>
                                      </a:solidFill>
                                      <a:latin typeface="Cambria Math" panose="02040503050406030204" pitchFamily="18" charset="0"/>
                                    </a:rPr>
                                  </m:ctrlPr>
                                </m:dPr>
                                <m:e>
                                  <m:r>
                                    <a:rPr lang="en-US" sz="2000" b="0" i="1" smtClean="0">
                                      <a:solidFill>
                                        <a:srgbClr val="404040"/>
                                      </a:solidFill>
                                      <a:latin typeface="Cambria Math" panose="02040503050406030204" pitchFamily="18" charset="0"/>
                                    </a:rPr>
                                    <m:t>𝑋</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𝐸</m:t>
                                  </m:r>
                                  <m:d>
                                    <m:dPr>
                                      <m:begChr m:val="["/>
                                      <m:endChr m:val="]"/>
                                      <m:ctrlPr>
                                        <a:rPr lang="en-US" sz="2000" b="0" i="1" smtClean="0">
                                          <a:solidFill>
                                            <a:srgbClr val="404040"/>
                                          </a:solidFill>
                                          <a:latin typeface="Cambria Math" panose="02040503050406030204" pitchFamily="18" charset="0"/>
                                        </a:rPr>
                                      </m:ctrlPr>
                                    </m:dPr>
                                    <m:e>
                                      <m:r>
                                        <a:rPr lang="en-US" sz="2000" b="0" i="1" smtClean="0">
                                          <a:solidFill>
                                            <a:srgbClr val="404040"/>
                                          </a:solidFill>
                                          <a:latin typeface="Cambria Math" panose="02040503050406030204" pitchFamily="18" charset="0"/>
                                        </a:rPr>
                                        <m:t>𝑋</m:t>
                                      </m:r>
                                    </m:e>
                                  </m:d>
                                </m:e>
                              </m:d>
                            </m:e>
                            <m:sup>
                              <m:r>
                                <a:rPr lang="en-US" sz="2000" b="0" i="1" smtClean="0">
                                  <a:solidFill>
                                    <a:srgbClr val="404040"/>
                                  </a:solidFill>
                                  <a:latin typeface="Cambria Math" panose="02040503050406030204" pitchFamily="18" charset="0"/>
                                </a:rPr>
                                <m:t>2</m:t>
                              </m:r>
                            </m:sup>
                          </m:sSup>
                        </m:e>
                      </m:d>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𝐸</m:t>
                      </m:r>
                      <m:d>
                        <m:dPr>
                          <m:begChr m:val="["/>
                          <m:endChr m:val="]"/>
                          <m:ctrlPr>
                            <a:rPr lang="en-US" sz="2000" b="0" i="1" smtClean="0">
                              <a:solidFill>
                                <a:srgbClr val="404040"/>
                              </a:solidFill>
                              <a:latin typeface="Cambria Math" panose="02040503050406030204" pitchFamily="18" charset="0"/>
                            </a:rPr>
                          </m:ctrlPr>
                        </m:dPr>
                        <m:e>
                          <m:sSup>
                            <m:sSupPr>
                              <m:ctrlPr>
                                <a:rPr lang="en-US" sz="2000" b="0" i="1" smtClean="0">
                                  <a:solidFill>
                                    <a:srgbClr val="404040"/>
                                  </a:solidFill>
                                  <a:latin typeface="Cambria Math" panose="02040503050406030204" pitchFamily="18" charset="0"/>
                                </a:rPr>
                              </m:ctrlPr>
                            </m:sSupPr>
                            <m:e>
                              <m:r>
                                <a:rPr lang="en-US" sz="2000" b="0" i="1" smtClean="0">
                                  <a:solidFill>
                                    <a:srgbClr val="404040"/>
                                  </a:solidFill>
                                  <a:latin typeface="Cambria Math" panose="02040503050406030204" pitchFamily="18" charset="0"/>
                                </a:rPr>
                                <m:t>𝑋</m:t>
                              </m:r>
                            </m:e>
                            <m:sup>
                              <m:r>
                                <a:rPr lang="en-US" sz="2000" b="0" i="1" smtClean="0">
                                  <a:solidFill>
                                    <a:srgbClr val="404040"/>
                                  </a:solidFill>
                                  <a:latin typeface="Cambria Math" panose="02040503050406030204" pitchFamily="18" charset="0"/>
                                </a:rPr>
                                <m:t>2</m:t>
                              </m:r>
                            </m:sup>
                          </m:sSup>
                        </m:e>
                      </m:d>
                      <m:r>
                        <a:rPr lang="en-US" sz="2000" b="0" i="1" smtClean="0">
                          <a:solidFill>
                            <a:srgbClr val="404040"/>
                          </a:solidFill>
                          <a:latin typeface="Cambria Math" panose="02040503050406030204" pitchFamily="18" charset="0"/>
                        </a:rPr>
                        <m:t>−</m:t>
                      </m:r>
                      <m:sSup>
                        <m:sSupPr>
                          <m:ctrlPr>
                            <a:rPr lang="en-US" sz="2000" b="0" i="1" smtClean="0">
                              <a:solidFill>
                                <a:srgbClr val="404040"/>
                              </a:solidFill>
                              <a:latin typeface="Cambria Math" panose="02040503050406030204" pitchFamily="18" charset="0"/>
                            </a:rPr>
                          </m:ctrlPr>
                        </m:sSupPr>
                        <m:e>
                          <m:d>
                            <m:dPr>
                              <m:ctrlPr>
                                <a:rPr lang="en-US" sz="2000" b="0" i="1" smtClean="0">
                                  <a:solidFill>
                                    <a:srgbClr val="404040"/>
                                  </a:solidFill>
                                  <a:latin typeface="Cambria Math" panose="02040503050406030204" pitchFamily="18" charset="0"/>
                                </a:rPr>
                              </m:ctrlPr>
                            </m:dPr>
                            <m:e>
                              <m:r>
                                <a:rPr lang="en-US" sz="2000" b="0" i="1" smtClean="0">
                                  <a:solidFill>
                                    <a:srgbClr val="404040"/>
                                  </a:solidFill>
                                  <a:latin typeface="Cambria Math" panose="02040503050406030204" pitchFamily="18" charset="0"/>
                                </a:rPr>
                                <m:t>𝐸</m:t>
                              </m:r>
                              <m:d>
                                <m:dPr>
                                  <m:begChr m:val="["/>
                                  <m:endChr m:val="]"/>
                                  <m:ctrlPr>
                                    <a:rPr lang="en-US" sz="2000" b="0" i="1" smtClean="0">
                                      <a:solidFill>
                                        <a:srgbClr val="404040"/>
                                      </a:solidFill>
                                      <a:latin typeface="Cambria Math" panose="02040503050406030204" pitchFamily="18" charset="0"/>
                                    </a:rPr>
                                  </m:ctrlPr>
                                </m:dPr>
                                <m:e>
                                  <m:r>
                                    <a:rPr lang="en-US" sz="2000" b="0" i="1" smtClean="0">
                                      <a:solidFill>
                                        <a:srgbClr val="404040"/>
                                      </a:solidFill>
                                      <a:latin typeface="Cambria Math" panose="02040503050406030204" pitchFamily="18" charset="0"/>
                                    </a:rPr>
                                    <m:t>𝑋</m:t>
                                  </m:r>
                                </m:e>
                              </m:d>
                            </m:e>
                          </m:d>
                        </m:e>
                        <m:sup>
                          <m:r>
                            <a:rPr lang="en-US" sz="2000" b="0" i="1" smtClean="0">
                              <a:solidFill>
                                <a:srgbClr val="404040"/>
                              </a:solidFill>
                              <a:latin typeface="Cambria Math" panose="02040503050406030204" pitchFamily="18" charset="0"/>
                            </a:rPr>
                            <m:t>2</m:t>
                          </m:r>
                        </m:sup>
                      </m:sSup>
                    </m:oMath>
                  </m:oMathPara>
                </a14:m>
                <a:endParaRPr lang="en-US" sz="2000" dirty="0">
                  <a:solidFill>
                    <a:srgbClr val="404040"/>
                  </a:solidFill>
                  <a:latin typeface="Corbel" panose="020B0503020204020204" pitchFamily="34" charset="0"/>
                </a:endParaRPr>
              </a:p>
            </p:txBody>
          </p:sp>
        </mc:Choice>
        <mc:Fallback xmlns="">
          <p:sp>
            <p:nvSpPr>
              <p:cNvPr id="23" name="TextBox 22">
                <a:extLst>
                  <a:ext uri="{FF2B5EF4-FFF2-40B4-BE49-F238E27FC236}">
                    <a16:creationId xmlns:a16="http://schemas.microsoft.com/office/drawing/2014/main" id="{744184FD-009D-443A-B90B-89A1CAE16C3B}"/>
                  </a:ext>
                </a:extLst>
              </p:cNvPr>
              <p:cNvSpPr txBox="1">
                <a:spLocks noRot="1" noChangeAspect="1" noMove="1" noResize="1" noEditPoints="1" noAdjustHandles="1" noChangeArrowheads="1" noChangeShapeType="1" noTextEdit="1"/>
              </p:cNvSpPr>
              <p:nvPr/>
            </p:nvSpPr>
            <p:spPr>
              <a:xfrm>
                <a:off x="209880" y="2370928"/>
                <a:ext cx="6787043" cy="400110"/>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51895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Greek notation for the three parameters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Mean = </a:t>
                </a:r>
                <a14:m>
                  <m:oMath xmlns:m="http://schemas.openxmlformats.org/officeDocument/2006/math">
                    <m:r>
                      <a:rPr lang="en-US" sz="2000" b="0" i="1" smtClean="0">
                        <a:solidFill>
                          <a:srgbClr val="404040"/>
                        </a:solidFill>
                        <a:latin typeface="Cambria Math" panose="02040503050406030204" pitchFamily="18" charset="0"/>
                      </a:rPr>
                      <m:t>𝜇</m:t>
                    </m:r>
                  </m:oMath>
                </a14:m>
                <a:endParaRPr lang="en-US" sz="2000" b="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Variance = </a:t>
                </a:r>
                <a14:m>
                  <m:oMath xmlns:m="http://schemas.openxmlformats.org/officeDocument/2006/math">
                    <m:sSup>
                      <m:sSupPr>
                        <m:ctrlPr>
                          <a:rPr lang="en-US" sz="2000" b="0" i="1" smtClean="0">
                            <a:solidFill>
                              <a:srgbClr val="404040"/>
                            </a:solidFill>
                            <a:latin typeface="Cambria Math" panose="02040503050406030204" pitchFamily="18" charset="0"/>
                          </a:rPr>
                        </m:ctrlPr>
                      </m:sSupPr>
                      <m:e>
                        <m:r>
                          <a:rPr lang="en-US" sz="2000" b="0" i="1" smtClean="0">
                            <a:solidFill>
                              <a:srgbClr val="404040"/>
                            </a:solidFill>
                            <a:latin typeface="Cambria Math" panose="02040503050406030204" pitchFamily="18" charset="0"/>
                          </a:rPr>
                          <m:t>𝜎</m:t>
                        </m:r>
                      </m:e>
                      <m:sup>
                        <m:r>
                          <a:rPr lang="en-US" sz="2000" b="0" i="1" smtClean="0">
                            <a:solidFill>
                              <a:srgbClr val="404040"/>
                            </a:solidFill>
                            <a:latin typeface="Cambria Math" panose="02040503050406030204" pitchFamily="18" charset="0"/>
                          </a:rPr>
                          <m:t>2</m:t>
                        </m:r>
                      </m:sup>
                    </m:sSup>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Standard deviation = </a:t>
                </a:r>
                <a14:m>
                  <m:oMath xmlns:m="http://schemas.openxmlformats.org/officeDocument/2006/math">
                    <m:r>
                      <a:rPr lang="en-US" sz="2000" b="0" i="1" smtClean="0">
                        <a:solidFill>
                          <a:srgbClr val="404040"/>
                        </a:solidFill>
                        <a:latin typeface="Cambria Math" panose="02040503050406030204" pitchFamily="18" charset="0"/>
                      </a:rPr>
                      <m:t>𝜎</m:t>
                    </m:r>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A </a:t>
                </a:r>
                <a:r>
                  <a:rPr lang="en-US" sz="2000" dirty="0">
                    <a:solidFill>
                      <a:srgbClr val="A71B86"/>
                    </a:solidFill>
                    <a:latin typeface="Corbel" panose="020B0503020204020204" pitchFamily="34" charset="0"/>
                  </a:rPr>
                  <a:t>parameter</a:t>
                </a:r>
                <a:r>
                  <a:rPr lang="en-US" sz="2000" dirty="0">
                    <a:solidFill>
                      <a:srgbClr val="404040"/>
                    </a:solidFill>
                    <a:latin typeface="Corbel" panose="020B0503020204020204" pitchFamily="34" charset="0"/>
                  </a:rPr>
                  <a:t> is any numerical quantity that characterizes a population</a:t>
                </a: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4" y="1947592"/>
                <a:ext cx="9018070" cy="1938992"/>
              </a:xfrm>
              <a:prstGeom prst="rect">
                <a:avLst/>
              </a:prstGeom>
              <a:blipFill>
                <a:blip r:embed="rId3"/>
                <a:stretch>
                  <a:fillRect l="-609" t="-1567" b="-4389"/>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Discrete Random Variable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202699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p:txBody>
      </p:sp>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Tossing Coin</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5F5CB3D-6453-46B9-8DF5-7036A9F76E62}"/>
                  </a:ext>
                </a:extLst>
              </p:cNvPr>
              <p:cNvSpPr txBox="1"/>
              <p:nvPr/>
            </p:nvSpPr>
            <p:spPr>
              <a:xfrm>
                <a:off x="773934" y="1947592"/>
                <a:ext cx="9018070"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Suppose </a:t>
                </a:r>
                <a14:m>
                  <m:oMath xmlns:m="http://schemas.openxmlformats.org/officeDocument/2006/math">
                    <m:r>
                      <a:rPr lang="en-US" sz="2000" b="0" i="1" smtClean="0">
                        <a:solidFill>
                          <a:srgbClr val="404040"/>
                        </a:solidFill>
                        <a:latin typeface="Cambria Math" panose="02040503050406030204" pitchFamily="18" charset="0"/>
                      </a:rPr>
                      <m:t>𝑋</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𝑁𝑢𝑚𝑏𝑒𝑟</m:t>
                    </m:r>
                    <m:r>
                      <a:rPr lang="en-US" sz="2000" b="0" i="1" smtClean="0">
                        <a:solidFill>
                          <a:srgbClr val="404040"/>
                        </a:solidFill>
                        <a:latin typeface="Cambria Math" panose="02040503050406030204" pitchFamily="18" charset="0"/>
                      </a:rPr>
                      <m:t> </m:t>
                    </m:r>
                    <m:r>
                      <a:rPr lang="en-US" sz="2000" b="0" i="1" smtClean="0">
                        <a:solidFill>
                          <a:srgbClr val="404040"/>
                        </a:solidFill>
                        <a:latin typeface="Cambria Math" panose="02040503050406030204" pitchFamily="18" charset="0"/>
                      </a:rPr>
                      <m:t>𝑜𝑓</m:t>
                    </m:r>
                    <m:r>
                      <a:rPr lang="en-US" sz="2000" b="0" i="1" smtClean="0">
                        <a:solidFill>
                          <a:srgbClr val="404040"/>
                        </a:solidFill>
                        <a:latin typeface="Cambria Math" panose="02040503050406030204" pitchFamily="18" charset="0"/>
                      </a:rPr>
                      <m:t> </m:t>
                    </m:r>
                    <m:r>
                      <a:rPr lang="en-US" sz="2000" b="0" i="1" smtClean="0">
                        <a:solidFill>
                          <a:srgbClr val="404040"/>
                        </a:solidFill>
                        <a:latin typeface="Cambria Math" panose="02040503050406030204" pitchFamily="18" charset="0"/>
                      </a:rPr>
                      <m:t>𝐻𝑒𝑎𝑑𝑠</m:t>
                    </m:r>
                    <m:r>
                      <a:rPr lang="en-US" sz="2000" b="0" i="1" smtClean="0">
                        <a:solidFill>
                          <a:srgbClr val="404040"/>
                        </a:solidFill>
                        <a:latin typeface="Cambria Math" panose="02040503050406030204" pitchFamily="18" charset="0"/>
                      </a:rPr>
                      <m:t> </m:t>
                    </m:r>
                    <m:r>
                      <a:rPr lang="en-US" sz="2000" b="0" i="1" smtClean="0">
                        <a:solidFill>
                          <a:srgbClr val="404040"/>
                        </a:solidFill>
                        <a:latin typeface="Cambria Math" panose="02040503050406030204" pitchFamily="18" charset="0"/>
                      </a:rPr>
                      <m:t>𝑖𝑛</m:t>
                    </m:r>
                    <m:r>
                      <a:rPr lang="en-US" sz="2000" b="0" i="1" smtClean="0">
                        <a:solidFill>
                          <a:srgbClr val="404040"/>
                        </a:solidFill>
                        <a:latin typeface="Cambria Math" panose="02040503050406030204" pitchFamily="18" charset="0"/>
                      </a:rPr>
                      <m:t> 5 </m:t>
                    </m:r>
                    <m:r>
                      <a:rPr lang="en-US" sz="2000" b="0" i="1" smtClean="0">
                        <a:solidFill>
                          <a:srgbClr val="404040"/>
                        </a:solidFill>
                        <a:latin typeface="Cambria Math" panose="02040503050406030204" pitchFamily="18" charset="0"/>
                      </a:rPr>
                      <m:t>𝐶𝑜𝑖𝑛</m:t>
                    </m:r>
                    <m:r>
                      <a:rPr lang="en-US" sz="2000" b="0" i="1" smtClean="0">
                        <a:solidFill>
                          <a:srgbClr val="404040"/>
                        </a:solidFill>
                        <a:latin typeface="Cambria Math" panose="02040503050406030204" pitchFamily="18" charset="0"/>
                      </a:rPr>
                      <m:t> </m:t>
                    </m:r>
                    <m:r>
                      <a:rPr lang="en-US" sz="2000" b="0" i="1" smtClean="0">
                        <a:solidFill>
                          <a:srgbClr val="404040"/>
                        </a:solidFill>
                        <a:latin typeface="Cambria Math" panose="02040503050406030204" pitchFamily="18" charset="0"/>
                      </a:rPr>
                      <m:t>𝑇𝑜𝑠𝑠𝑒𝑠</m:t>
                    </m:r>
                  </m:oMath>
                </a14:m>
                <a:endParaRPr lang="en-US" sz="2000" b="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b="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The </a:t>
                </a:r>
                <a:r>
                  <a:rPr lang="en-US" sz="2000" dirty="0" err="1">
                    <a:solidFill>
                      <a:srgbClr val="404040"/>
                    </a:solidFill>
                    <a:latin typeface="Corbel" panose="020B0503020204020204" pitchFamily="34" charset="0"/>
                  </a:rPr>
                  <a:t>pmf</a:t>
                </a:r>
                <a:r>
                  <a:rPr lang="en-US" sz="2000" dirty="0">
                    <a:solidFill>
                      <a:srgbClr val="404040"/>
                    </a:solidFill>
                    <a:latin typeface="Corbel" panose="020B0503020204020204" pitchFamily="34" charset="0"/>
                  </a:rPr>
                  <a:t> </a:t>
                </a:r>
                <a14:m>
                  <m:oMath xmlns:m="http://schemas.openxmlformats.org/officeDocument/2006/math">
                    <m:r>
                      <m:rPr>
                        <m:sty m:val="p"/>
                      </m:rPr>
                      <a:rPr lang="en-US" sz="2000" b="0" i="0" smtClean="0">
                        <a:solidFill>
                          <a:srgbClr val="404040"/>
                        </a:solidFill>
                        <a:latin typeface="Cambria Math" panose="02040503050406030204" pitchFamily="18" charset="0"/>
                      </a:rPr>
                      <m:t>p</m:t>
                    </m:r>
                    <m:r>
                      <a:rPr lang="en-US" sz="2000" b="0" i="0" smtClean="0">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𝑋</m:t>
                    </m:r>
                    <m:r>
                      <a:rPr lang="en-US" sz="2000" b="0" i="1" smtClean="0">
                        <a:solidFill>
                          <a:srgbClr val="404040"/>
                        </a:solidFill>
                        <a:latin typeface="Cambria Math" panose="02040503050406030204" pitchFamily="18" charset="0"/>
                      </a:rPr>
                      <m:t>)</m:t>
                    </m:r>
                  </m:oMath>
                </a14:m>
                <a:r>
                  <a:rPr lang="en-US" sz="2000" dirty="0">
                    <a:solidFill>
                      <a:srgbClr val="404040"/>
                    </a:solidFill>
                    <a:latin typeface="Corbel" panose="020B0503020204020204" pitchFamily="34" charset="0"/>
                  </a:rPr>
                  <a:t> can be calculated according to the binomial distribution</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Q: What is the mean </a:t>
                </a:r>
                <a14:m>
                  <m:oMath xmlns:m="http://schemas.openxmlformats.org/officeDocument/2006/math">
                    <m:sSub>
                      <m:sSubPr>
                        <m:ctrlPr>
                          <a:rPr lang="en-US" sz="2000" i="1">
                            <a:solidFill>
                              <a:srgbClr val="404040"/>
                            </a:solidFill>
                            <a:latin typeface="Cambria Math" panose="02040503050406030204" pitchFamily="18" charset="0"/>
                          </a:rPr>
                        </m:ctrlPr>
                      </m:sSubPr>
                      <m:e>
                        <m:r>
                          <a:rPr lang="en-US" sz="2000" i="1">
                            <a:solidFill>
                              <a:srgbClr val="404040"/>
                            </a:solidFill>
                            <a:latin typeface="Cambria Math" panose="02040503050406030204" pitchFamily="18" charset="0"/>
                          </a:rPr>
                          <m:t>𝜇</m:t>
                        </m:r>
                      </m:e>
                      <m:sub>
                        <m:r>
                          <m:rPr>
                            <m:sty m:val="p"/>
                          </m:rPr>
                          <a:rPr lang="en-US" sz="2000">
                            <a:solidFill>
                              <a:srgbClr val="404040"/>
                            </a:solidFill>
                            <a:latin typeface="Cambria Math" panose="02040503050406030204" pitchFamily="18" charset="0"/>
                          </a:rPr>
                          <m:t>x</m:t>
                        </m:r>
                      </m:sub>
                    </m:sSub>
                  </m:oMath>
                </a14:m>
                <a:r>
                  <a:rPr lang="en-US" sz="2000" dirty="0">
                    <a:solidFill>
                      <a:srgbClr val="404040"/>
                    </a:solidFill>
                    <a:latin typeface="Corbel" panose="020B0503020204020204" pitchFamily="34" charset="0"/>
                  </a:rPr>
                  <a:t>, variance </a:t>
                </a:r>
                <a14:m>
                  <m:oMath xmlns:m="http://schemas.openxmlformats.org/officeDocument/2006/math">
                    <m:sSubSup>
                      <m:sSubSupPr>
                        <m:ctrlPr>
                          <a:rPr lang="en-US" sz="2000" b="0" i="1" smtClean="0">
                            <a:solidFill>
                              <a:srgbClr val="404040"/>
                            </a:solidFill>
                            <a:latin typeface="Cambria Math" panose="02040503050406030204" pitchFamily="18" charset="0"/>
                          </a:rPr>
                        </m:ctrlPr>
                      </m:sSubSupPr>
                      <m:e>
                        <m:r>
                          <a:rPr lang="en-US" sz="2000" b="0" i="1" smtClean="0">
                            <a:solidFill>
                              <a:srgbClr val="404040"/>
                            </a:solidFill>
                            <a:latin typeface="Cambria Math" panose="02040503050406030204" pitchFamily="18" charset="0"/>
                          </a:rPr>
                          <m:t>𝜎</m:t>
                        </m:r>
                      </m:e>
                      <m:sub>
                        <m:r>
                          <m:rPr>
                            <m:sty m:val="p"/>
                          </m:rPr>
                          <a:rPr lang="en-US" sz="2000">
                            <a:solidFill>
                              <a:srgbClr val="404040"/>
                            </a:solidFill>
                            <a:latin typeface="Cambria Math" panose="02040503050406030204" pitchFamily="18" charset="0"/>
                          </a:rPr>
                          <m:t>x</m:t>
                        </m:r>
                      </m:sub>
                      <m:sup>
                        <m:r>
                          <a:rPr lang="en-US" sz="2000" b="0" i="1" smtClean="0">
                            <a:solidFill>
                              <a:srgbClr val="404040"/>
                            </a:solidFill>
                            <a:latin typeface="Cambria Math" panose="02040503050406030204" pitchFamily="18" charset="0"/>
                          </a:rPr>
                          <m:t>2</m:t>
                        </m:r>
                      </m:sup>
                    </m:sSubSup>
                  </m:oMath>
                </a14:m>
                <a:r>
                  <a:rPr lang="en-US" sz="2000" dirty="0">
                    <a:solidFill>
                      <a:srgbClr val="404040"/>
                    </a:solidFill>
                    <a:latin typeface="Corbel" panose="020B0503020204020204" pitchFamily="34" charset="0"/>
                  </a:rPr>
                  <a:t>, and standard deviation </a:t>
                </a:r>
                <a14:m>
                  <m:oMath xmlns:m="http://schemas.openxmlformats.org/officeDocument/2006/math">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𝜎</m:t>
                        </m:r>
                      </m:e>
                      <m:sub>
                        <m:r>
                          <a:rPr lang="en-US" sz="2000" b="0" i="1" smtClean="0">
                            <a:solidFill>
                              <a:srgbClr val="404040"/>
                            </a:solidFill>
                            <a:latin typeface="Cambria Math" panose="02040503050406030204" pitchFamily="18" charset="0"/>
                          </a:rPr>
                          <m:t>𝑥</m:t>
                        </m:r>
                      </m:sub>
                    </m:sSub>
                  </m:oMath>
                </a14:m>
                <a:r>
                  <a:rPr lang="en-US" sz="2000" dirty="0">
                    <a:solidFill>
                      <a:srgbClr val="404040"/>
                    </a:solidFill>
                    <a:latin typeface="Corbel" panose="020B0503020204020204" pitchFamily="34" charset="0"/>
                  </a:rPr>
                  <a:t> of </a:t>
                </a:r>
                <a14:m>
                  <m:oMath xmlns:m="http://schemas.openxmlformats.org/officeDocument/2006/math">
                    <m:r>
                      <a:rPr lang="en-US" sz="2000" i="1">
                        <a:solidFill>
                          <a:srgbClr val="404040"/>
                        </a:solidFill>
                        <a:latin typeface="Cambria Math" panose="02040503050406030204" pitchFamily="18" charset="0"/>
                      </a:rPr>
                      <m:t>𝑋</m:t>
                    </m:r>
                  </m:oMath>
                </a14:m>
                <a:r>
                  <a:rPr lang="en-US" sz="2000" dirty="0">
                    <a:solidFill>
                      <a:srgbClr val="404040"/>
                    </a:solidFill>
                    <a:latin typeface="Corbel" panose="020B0503020204020204" pitchFamily="34" charset="0"/>
                  </a:rPr>
                  <a:t>?</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Calculation of </a:t>
                </a:r>
                <a14:m>
                  <m:oMath xmlns:m="http://schemas.openxmlformats.org/officeDocument/2006/math">
                    <m:sSub>
                      <m:sSubPr>
                        <m:ctrlPr>
                          <a:rPr lang="en-US" sz="2000" i="1">
                            <a:solidFill>
                              <a:srgbClr val="404040"/>
                            </a:solidFill>
                            <a:latin typeface="Cambria Math" panose="02040503050406030204" pitchFamily="18" charset="0"/>
                          </a:rPr>
                        </m:ctrlPr>
                      </m:sSubPr>
                      <m:e>
                        <m:r>
                          <a:rPr lang="en-US" sz="2000" i="1">
                            <a:solidFill>
                              <a:srgbClr val="404040"/>
                            </a:solidFill>
                            <a:latin typeface="Cambria Math" panose="02040503050406030204" pitchFamily="18" charset="0"/>
                          </a:rPr>
                          <m:t>𝜇</m:t>
                        </m:r>
                      </m:e>
                      <m:sub>
                        <m:r>
                          <m:rPr>
                            <m:sty m:val="p"/>
                          </m:rPr>
                          <a:rPr lang="en-US" sz="2000">
                            <a:solidFill>
                              <a:srgbClr val="404040"/>
                            </a:solidFill>
                            <a:latin typeface="Cambria Math" panose="02040503050406030204" pitchFamily="18" charset="0"/>
                          </a:rPr>
                          <m:t>x</m:t>
                        </m:r>
                      </m:sub>
                    </m:sSub>
                  </m:oMath>
                </a14:m>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p:txBody>
          </p:sp>
        </mc:Choice>
        <mc:Fallback xmlns="">
          <p:sp>
            <p:nvSpPr>
              <p:cNvPr id="23" name="TextBox 22">
                <a:extLst>
                  <a:ext uri="{FF2B5EF4-FFF2-40B4-BE49-F238E27FC236}">
                    <a16:creationId xmlns:a16="http://schemas.microsoft.com/office/drawing/2014/main" id="{15F5CB3D-6453-46B9-8DF5-7036A9F76E62}"/>
                  </a:ext>
                </a:extLst>
              </p:cNvPr>
              <p:cNvSpPr txBox="1">
                <a:spLocks noRot="1" noChangeAspect="1" noMove="1" noResize="1" noEditPoints="1" noAdjustHandles="1" noChangeArrowheads="1" noChangeShapeType="1" noTextEdit="1"/>
              </p:cNvSpPr>
              <p:nvPr/>
            </p:nvSpPr>
            <p:spPr>
              <a:xfrm>
                <a:off x="773934" y="1947592"/>
                <a:ext cx="9018070" cy="4401205"/>
              </a:xfrm>
              <a:prstGeom prst="rect">
                <a:avLst/>
              </a:prstGeom>
              <a:blipFill>
                <a:blip r:embed="rId7"/>
                <a:stretch>
                  <a:fillRect l="-609" t="-693"/>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F8009773-9088-4258-9F37-664EBB530EBB}"/>
              </a:ext>
            </a:extLst>
          </p:cNvPr>
          <p:cNvPicPr>
            <a:picLocks noChangeAspect="1"/>
          </p:cNvPicPr>
          <p:nvPr/>
        </p:nvPicPr>
        <p:blipFill>
          <a:blip r:embed="rId8"/>
          <a:stretch>
            <a:fillRect/>
          </a:stretch>
        </p:blipFill>
        <p:spPr>
          <a:xfrm>
            <a:off x="1224408" y="2990383"/>
            <a:ext cx="7886700" cy="723900"/>
          </a:xfrm>
          <a:prstGeom prst="rect">
            <a:avLst/>
          </a:prstGeom>
        </p:spPr>
      </p:pic>
      <p:pic>
        <p:nvPicPr>
          <p:cNvPr id="4" name="Picture 3">
            <a:extLst>
              <a:ext uri="{FF2B5EF4-FFF2-40B4-BE49-F238E27FC236}">
                <a16:creationId xmlns:a16="http://schemas.microsoft.com/office/drawing/2014/main" id="{00D18C3B-820A-4F3B-8E5A-ACEB20E8991B}"/>
              </a:ext>
            </a:extLst>
          </p:cNvPr>
          <p:cNvPicPr>
            <a:picLocks noChangeAspect="1"/>
          </p:cNvPicPr>
          <p:nvPr/>
        </p:nvPicPr>
        <p:blipFill>
          <a:blip r:embed="rId9"/>
          <a:stretch>
            <a:fillRect/>
          </a:stretch>
        </p:blipFill>
        <p:spPr>
          <a:xfrm>
            <a:off x="1169693" y="5172044"/>
            <a:ext cx="7648775" cy="1441838"/>
          </a:xfrm>
          <a:prstGeom prst="rect">
            <a:avLst/>
          </a:prstGeom>
        </p:spPr>
      </p:pic>
    </p:spTree>
    <p:extLst>
      <p:ext uri="{BB962C8B-B14F-4D97-AF65-F5344CB8AC3E}">
        <p14:creationId xmlns:p14="http://schemas.microsoft.com/office/powerpoint/2010/main" val="207093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p:txBody>
      </p:sp>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Tossing Coin</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5F5CB3D-6453-46B9-8DF5-7036A9F76E62}"/>
                  </a:ext>
                </a:extLst>
              </p:cNvPr>
              <p:cNvSpPr txBox="1"/>
              <p:nvPr/>
            </p:nvSpPr>
            <p:spPr>
              <a:xfrm>
                <a:off x="773934" y="1947592"/>
                <a:ext cx="9018070"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For variance, we first calculate </a:t>
                </a:r>
                <a14:m>
                  <m:oMath xmlns:m="http://schemas.openxmlformats.org/officeDocument/2006/math">
                    <m:r>
                      <m:rPr>
                        <m:sty m:val="p"/>
                      </m:rPr>
                      <a:rPr lang="en-US" sz="2000" b="0" i="0" smtClean="0">
                        <a:solidFill>
                          <a:srgbClr val="404040"/>
                        </a:solidFill>
                        <a:latin typeface="Cambria Math" panose="02040503050406030204" pitchFamily="18" charset="0"/>
                      </a:rPr>
                      <m:t>E</m:t>
                    </m:r>
                    <m:d>
                      <m:dPr>
                        <m:begChr m:val="["/>
                        <m:endChr m:val="]"/>
                        <m:ctrlPr>
                          <a:rPr lang="en-US" sz="2000" b="0" i="1" smtClean="0">
                            <a:solidFill>
                              <a:srgbClr val="404040"/>
                            </a:solidFill>
                            <a:latin typeface="Cambria Math" panose="02040503050406030204" pitchFamily="18" charset="0"/>
                          </a:rPr>
                        </m:ctrlPr>
                      </m:dPr>
                      <m:e>
                        <m:sSup>
                          <m:sSupPr>
                            <m:ctrlPr>
                              <a:rPr lang="en-US" sz="2000" b="0" i="1" smtClean="0">
                                <a:solidFill>
                                  <a:srgbClr val="404040"/>
                                </a:solidFill>
                                <a:latin typeface="Cambria Math" panose="02040503050406030204" pitchFamily="18" charset="0"/>
                              </a:rPr>
                            </m:ctrlPr>
                          </m:sSupPr>
                          <m:e>
                            <m:r>
                              <a:rPr lang="en-US" sz="2000" i="1">
                                <a:solidFill>
                                  <a:srgbClr val="404040"/>
                                </a:solidFill>
                                <a:latin typeface="Cambria Math" panose="02040503050406030204" pitchFamily="18" charset="0"/>
                              </a:rPr>
                              <m:t>𝑋</m:t>
                            </m:r>
                          </m:e>
                          <m:sup>
                            <m:r>
                              <a:rPr lang="en-US" sz="2000" b="0" i="1" smtClean="0">
                                <a:solidFill>
                                  <a:srgbClr val="404040"/>
                                </a:solidFill>
                                <a:latin typeface="Cambria Math" panose="02040503050406030204" pitchFamily="18" charset="0"/>
                              </a:rPr>
                              <m:t>2</m:t>
                            </m:r>
                          </m:sup>
                        </m:sSup>
                      </m:e>
                    </m:d>
                  </m:oMath>
                </a14:m>
                <a:endParaRPr lang="en-US" sz="2000" b="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Then, we calculate  </a:t>
                </a:r>
                <a14:m>
                  <m:oMath xmlns:m="http://schemas.openxmlformats.org/officeDocument/2006/math">
                    <m:sSubSup>
                      <m:sSubSupPr>
                        <m:ctrlPr>
                          <a:rPr lang="en-US" sz="2000" b="0" i="1" smtClean="0">
                            <a:solidFill>
                              <a:srgbClr val="404040"/>
                            </a:solidFill>
                            <a:latin typeface="Cambria Math" panose="02040503050406030204" pitchFamily="18" charset="0"/>
                          </a:rPr>
                        </m:ctrlPr>
                      </m:sSubSupPr>
                      <m:e>
                        <m:r>
                          <a:rPr lang="en-US" sz="2000" b="0" i="1" smtClean="0">
                            <a:solidFill>
                              <a:srgbClr val="404040"/>
                            </a:solidFill>
                            <a:latin typeface="Cambria Math" panose="02040503050406030204" pitchFamily="18" charset="0"/>
                          </a:rPr>
                          <m:t>𝜎</m:t>
                        </m:r>
                      </m:e>
                      <m:sub>
                        <m:r>
                          <m:rPr>
                            <m:sty m:val="p"/>
                          </m:rPr>
                          <a:rPr lang="en-US" sz="2000" b="0" i="0" smtClean="0">
                            <a:solidFill>
                              <a:srgbClr val="404040"/>
                            </a:solidFill>
                            <a:latin typeface="Cambria Math" panose="02040503050406030204" pitchFamily="18" charset="0"/>
                          </a:rPr>
                          <m:t>x</m:t>
                        </m:r>
                      </m:sub>
                      <m:sup>
                        <m:r>
                          <a:rPr lang="en-US" sz="2000" b="0" i="0" smtClean="0">
                            <a:solidFill>
                              <a:srgbClr val="404040"/>
                            </a:solidFill>
                            <a:latin typeface="Cambria Math" panose="02040503050406030204" pitchFamily="18" charset="0"/>
                          </a:rPr>
                          <m:t>2</m:t>
                        </m:r>
                      </m:sup>
                    </m:sSubSup>
                    <m:r>
                      <a:rPr lang="en-US" sz="2000" b="0" i="0" smtClean="0">
                        <a:solidFill>
                          <a:srgbClr val="404040"/>
                        </a:solidFill>
                        <a:latin typeface="Cambria Math" panose="02040503050406030204" pitchFamily="18" charset="0"/>
                      </a:rPr>
                      <m:t>=</m:t>
                    </m:r>
                    <m:r>
                      <m:rPr>
                        <m:sty m:val="p"/>
                      </m:rPr>
                      <a:rPr lang="en-US" sz="2000" b="0" i="0" smtClean="0">
                        <a:solidFill>
                          <a:srgbClr val="404040"/>
                        </a:solidFill>
                        <a:latin typeface="Cambria Math" panose="02040503050406030204" pitchFamily="18" charset="0"/>
                      </a:rPr>
                      <m:t>Var</m:t>
                    </m:r>
                    <m:d>
                      <m:dPr>
                        <m:begChr m:val="["/>
                        <m:endChr m:val="]"/>
                        <m:ctrlPr>
                          <a:rPr lang="en-US" sz="2000" b="0" i="1" smtClean="0">
                            <a:solidFill>
                              <a:srgbClr val="404040"/>
                            </a:solidFill>
                            <a:latin typeface="Cambria Math" panose="02040503050406030204" pitchFamily="18" charset="0"/>
                          </a:rPr>
                        </m:ctrlPr>
                      </m:dPr>
                      <m:e>
                        <m:r>
                          <m:rPr>
                            <m:sty m:val="p"/>
                          </m:rPr>
                          <a:rPr lang="en-US" sz="2000" b="0" i="0" smtClean="0">
                            <a:solidFill>
                              <a:srgbClr val="404040"/>
                            </a:solidFill>
                            <a:latin typeface="Cambria Math" panose="02040503050406030204" pitchFamily="18" charset="0"/>
                          </a:rPr>
                          <m:t>X</m:t>
                        </m:r>
                      </m:e>
                    </m:d>
                    <m:r>
                      <a:rPr lang="en-US" sz="2000" b="0" i="0" smtClean="0">
                        <a:solidFill>
                          <a:srgbClr val="404040"/>
                        </a:solidFill>
                        <a:latin typeface="Cambria Math" panose="02040503050406030204" pitchFamily="18" charset="0"/>
                      </a:rPr>
                      <m:t>=</m:t>
                    </m:r>
                    <m:r>
                      <m:rPr>
                        <m:sty m:val="p"/>
                      </m:rPr>
                      <a:rPr lang="en-US" sz="2000">
                        <a:solidFill>
                          <a:srgbClr val="404040"/>
                        </a:solidFill>
                        <a:latin typeface="Cambria Math" panose="02040503050406030204" pitchFamily="18" charset="0"/>
                      </a:rPr>
                      <m:t>E</m:t>
                    </m:r>
                    <m:d>
                      <m:dPr>
                        <m:begChr m:val="["/>
                        <m:endChr m:val="]"/>
                        <m:ctrlPr>
                          <a:rPr lang="en-US" sz="2000" i="1">
                            <a:solidFill>
                              <a:srgbClr val="404040"/>
                            </a:solidFill>
                            <a:latin typeface="Cambria Math" panose="02040503050406030204" pitchFamily="18" charset="0"/>
                          </a:rPr>
                        </m:ctrlPr>
                      </m:dPr>
                      <m:e>
                        <m:sSup>
                          <m:sSupPr>
                            <m:ctrlPr>
                              <a:rPr lang="en-US" sz="2000" i="1">
                                <a:solidFill>
                                  <a:srgbClr val="404040"/>
                                </a:solidFill>
                                <a:latin typeface="Cambria Math" panose="02040503050406030204" pitchFamily="18" charset="0"/>
                              </a:rPr>
                            </m:ctrlPr>
                          </m:sSupPr>
                          <m:e>
                            <m:r>
                              <a:rPr lang="en-US" sz="2000" i="1">
                                <a:solidFill>
                                  <a:srgbClr val="404040"/>
                                </a:solidFill>
                                <a:latin typeface="Cambria Math" panose="02040503050406030204" pitchFamily="18" charset="0"/>
                              </a:rPr>
                              <m:t>𝑋</m:t>
                            </m:r>
                          </m:e>
                          <m:sup>
                            <m:r>
                              <a:rPr lang="en-US" sz="2000" i="1">
                                <a:solidFill>
                                  <a:srgbClr val="404040"/>
                                </a:solidFill>
                                <a:latin typeface="Cambria Math" panose="02040503050406030204" pitchFamily="18" charset="0"/>
                              </a:rPr>
                              <m:t>2</m:t>
                            </m:r>
                          </m:sup>
                        </m:sSup>
                      </m:e>
                    </m:d>
                    <m:r>
                      <a:rPr lang="en-US" sz="2000" b="0" i="1" smtClean="0">
                        <a:solidFill>
                          <a:srgbClr val="404040"/>
                        </a:solidFill>
                        <a:latin typeface="Cambria Math" panose="02040503050406030204" pitchFamily="18" charset="0"/>
                      </a:rPr>
                      <m:t>−</m:t>
                    </m:r>
                    <m:sSup>
                      <m:sSupPr>
                        <m:ctrlPr>
                          <a:rPr lang="en-US" sz="2000" b="0" i="1" smtClean="0">
                            <a:solidFill>
                              <a:srgbClr val="404040"/>
                            </a:solidFill>
                            <a:latin typeface="Cambria Math" panose="02040503050406030204" pitchFamily="18" charset="0"/>
                          </a:rPr>
                        </m:ctrlPr>
                      </m:sSupPr>
                      <m:e>
                        <m:d>
                          <m:dPr>
                            <m:ctrlPr>
                              <a:rPr lang="en-US" sz="2000" b="0" i="1" smtClean="0">
                                <a:solidFill>
                                  <a:srgbClr val="404040"/>
                                </a:solidFill>
                                <a:latin typeface="Cambria Math" panose="02040503050406030204" pitchFamily="18" charset="0"/>
                              </a:rPr>
                            </m:ctrlPr>
                          </m:dPr>
                          <m:e>
                            <m:r>
                              <a:rPr lang="en-US" sz="2000" b="0" i="1" smtClean="0">
                                <a:solidFill>
                                  <a:srgbClr val="404040"/>
                                </a:solidFill>
                                <a:latin typeface="Cambria Math" panose="02040503050406030204" pitchFamily="18" charset="0"/>
                              </a:rPr>
                              <m:t>𝐸</m:t>
                            </m:r>
                            <m:d>
                              <m:dPr>
                                <m:begChr m:val="["/>
                                <m:endChr m:val="]"/>
                                <m:ctrlPr>
                                  <a:rPr lang="en-US" sz="2000" b="0" i="1" smtClean="0">
                                    <a:solidFill>
                                      <a:srgbClr val="404040"/>
                                    </a:solidFill>
                                    <a:latin typeface="Cambria Math" panose="02040503050406030204" pitchFamily="18" charset="0"/>
                                  </a:rPr>
                                </m:ctrlPr>
                              </m:dPr>
                              <m:e>
                                <m:r>
                                  <a:rPr lang="en-US" sz="2000" b="0" i="1" smtClean="0">
                                    <a:solidFill>
                                      <a:srgbClr val="404040"/>
                                    </a:solidFill>
                                    <a:latin typeface="Cambria Math" panose="02040503050406030204" pitchFamily="18" charset="0"/>
                                  </a:rPr>
                                  <m:t>𝑋</m:t>
                                </m:r>
                              </m:e>
                            </m:d>
                          </m:e>
                        </m:d>
                      </m:e>
                      <m:sup>
                        <m:r>
                          <a:rPr lang="en-US" sz="2000" b="0" i="1" smtClean="0">
                            <a:solidFill>
                              <a:srgbClr val="404040"/>
                            </a:solidFill>
                            <a:latin typeface="Cambria Math" panose="02040503050406030204" pitchFamily="18" charset="0"/>
                          </a:rPr>
                          <m:t>2</m:t>
                        </m:r>
                      </m:sup>
                    </m:sSup>
                  </m:oMath>
                </a14:m>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Download </a:t>
                </a:r>
                <a:r>
                  <a:rPr lang="en-US" sz="2000" dirty="0">
                    <a:solidFill>
                      <a:srgbClr val="A71B86"/>
                    </a:solidFill>
                    <a:latin typeface="Corbel" panose="020B0503020204020204" pitchFamily="34" charset="0"/>
                  </a:rPr>
                  <a:t>TossingCoin.xlsx  </a:t>
                </a:r>
                <a:r>
                  <a:rPr lang="en-US" sz="2000" dirty="0">
                    <a:solidFill>
                      <a:srgbClr val="404040"/>
                    </a:solidFill>
                    <a:latin typeface="Corbel" panose="020B0503020204020204" pitchFamily="34" charset="0"/>
                  </a:rPr>
                  <a:t>from link </a:t>
                </a:r>
                <a:r>
                  <a:rPr lang="en-US" sz="2000" dirty="0">
                    <a:solidFill>
                      <a:srgbClr val="A71B86"/>
                    </a:solidFill>
                    <a:latin typeface="Corbel" panose="020B0503020204020204" pitchFamily="34" charset="0"/>
                  </a:rPr>
                  <a:t>Sheet 1</a:t>
                </a:r>
                <a:r>
                  <a:rPr lang="en-US" sz="2000" dirty="0">
                    <a:solidFill>
                      <a:srgbClr val="404040"/>
                    </a:solidFill>
                    <a:latin typeface="Corbel" panose="020B0503020204020204" pitchFamily="34" charset="0"/>
                  </a:rPr>
                  <a:t> on course website</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Calculation of mean, variance, and standard deviation in Excel</a:t>
                </a:r>
              </a:p>
            </p:txBody>
          </p:sp>
        </mc:Choice>
        <mc:Fallback xmlns="">
          <p:sp>
            <p:nvSpPr>
              <p:cNvPr id="23" name="TextBox 22">
                <a:extLst>
                  <a:ext uri="{FF2B5EF4-FFF2-40B4-BE49-F238E27FC236}">
                    <a16:creationId xmlns:a16="http://schemas.microsoft.com/office/drawing/2014/main" id="{15F5CB3D-6453-46B9-8DF5-7036A9F76E62}"/>
                  </a:ext>
                </a:extLst>
              </p:cNvPr>
              <p:cNvSpPr txBox="1">
                <a:spLocks noRot="1" noChangeAspect="1" noMove="1" noResize="1" noEditPoints="1" noAdjustHandles="1" noChangeArrowheads="1" noChangeShapeType="1" noTextEdit="1"/>
              </p:cNvSpPr>
              <p:nvPr/>
            </p:nvSpPr>
            <p:spPr>
              <a:xfrm>
                <a:off x="773934" y="1947592"/>
                <a:ext cx="9018070" cy="4708981"/>
              </a:xfrm>
              <a:prstGeom prst="rect">
                <a:avLst/>
              </a:prstGeom>
              <a:blipFill>
                <a:blip r:embed="rId7"/>
                <a:stretch>
                  <a:fillRect l="-609" t="-647" b="-129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0F35C79F-C1BB-4B6E-917C-1D6C81755609}"/>
              </a:ext>
            </a:extLst>
          </p:cNvPr>
          <p:cNvPicPr>
            <a:picLocks noChangeAspect="1"/>
          </p:cNvPicPr>
          <p:nvPr/>
        </p:nvPicPr>
        <p:blipFill>
          <a:blip r:embed="rId8"/>
          <a:stretch>
            <a:fillRect/>
          </a:stretch>
        </p:blipFill>
        <p:spPr>
          <a:xfrm>
            <a:off x="1116508" y="2392949"/>
            <a:ext cx="8667750" cy="1571625"/>
          </a:xfrm>
          <a:prstGeom prst="rect">
            <a:avLst/>
          </a:prstGeom>
        </p:spPr>
      </p:pic>
      <p:pic>
        <p:nvPicPr>
          <p:cNvPr id="7" name="Picture 6">
            <a:extLst>
              <a:ext uri="{FF2B5EF4-FFF2-40B4-BE49-F238E27FC236}">
                <a16:creationId xmlns:a16="http://schemas.microsoft.com/office/drawing/2014/main" id="{0258EA2F-2DCD-4AE5-BB15-39E233AF3935}"/>
              </a:ext>
            </a:extLst>
          </p:cNvPr>
          <p:cNvPicPr>
            <a:picLocks noChangeAspect="1"/>
          </p:cNvPicPr>
          <p:nvPr/>
        </p:nvPicPr>
        <p:blipFill>
          <a:blip r:embed="rId9"/>
          <a:stretch>
            <a:fillRect/>
          </a:stretch>
        </p:blipFill>
        <p:spPr>
          <a:xfrm>
            <a:off x="1199948" y="4461164"/>
            <a:ext cx="5715000" cy="847725"/>
          </a:xfrm>
          <a:prstGeom prst="rect">
            <a:avLst/>
          </a:prstGeom>
        </p:spPr>
      </p:pic>
    </p:spTree>
    <p:extLst>
      <p:ext uri="{BB962C8B-B14F-4D97-AF65-F5344CB8AC3E}">
        <p14:creationId xmlns:p14="http://schemas.microsoft.com/office/powerpoint/2010/main" val="3763996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p:txBody>
      </p:sp>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Tossing Coin</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5F5CB3D-6453-46B9-8DF5-7036A9F76E62}"/>
                  </a:ext>
                </a:extLst>
              </p:cNvPr>
              <p:cNvSpPr txBox="1"/>
              <p:nvPr/>
            </p:nvSpPr>
            <p:spPr>
              <a:xfrm>
                <a:off x="773934" y="1947592"/>
                <a:ext cx="3706211"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Use </a:t>
                </a:r>
                <a:r>
                  <a:rPr lang="en-US" sz="2000" dirty="0">
                    <a:solidFill>
                      <a:srgbClr val="A71B86"/>
                    </a:solidFill>
                    <a:latin typeface="Corbel" panose="020B0503020204020204" pitchFamily="34" charset="0"/>
                  </a:rPr>
                  <a:t>BINOM.DIST()</a:t>
                </a:r>
                <a:r>
                  <a:rPr lang="en-US" sz="2000" dirty="0">
                    <a:solidFill>
                      <a:srgbClr val="404040"/>
                    </a:solidFill>
                    <a:latin typeface="Corbel" panose="020B0503020204020204" pitchFamily="34" charset="0"/>
                  </a:rPr>
                  <a:t> to find individual probabilities for each value of </a:t>
                </a:r>
                <a:r>
                  <a:rPr lang="en-US" sz="2000" i="1" dirty="0">
                    <a:solidFill>
                      <a:srgbClr val="404040"/>
                    </a:solidFill>
                    <a:latin typeface="Corbel" panose="020B0503020204020204" pitchFamily="34" charset="0"/>
                  </a:rPr>
                  <a:t>X</a:t>
                </a: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Check sum of probabilities</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Notice equivalent ways to calculate variance </a:t>
                </a:r>
                <a14:m>
                  <m:oMath xmlns:m="http://schemas.openxmlformats.org/officeDocument/2006/math">
                    <m:sSubSup>
                      <m:sSubSupPr>
                        <m:ctrlPr>
                          <a:rPr lang="en-US" sz="2000" b="0" i="1" smtClean="0">
                            <a:solidFill>
                              <a:srgbClr val="404040"/>
                            </a:solidFill>
                            <a:latin typeface="Cambria Math" panose="02040503050406030204" pitchFamily="18" charset="0"/>
                          </a:rPr>
                        </m:ctrlPr>
                      </m:sSubSupPr>
                      <m:e>
                        <m:r>
                          <a:rPr lang="en-US" sz="2000" b="0" i="1" smtClean="0">
                            <a:solidFill>
                              <a:srgbClr val="404040"/>
                            </a:solidFill>
                            <a:latin typeface="Cambria Math" panose="02040503050406030204" pitchFamily="18" charset="0"/>
                          </a:rPr>
                          <m:t>𝜎</m:t>
                        </m:r>
                      </m:e>
                      <m:sub>
                        <m:r>
                          <a:rPr lang="en-US" sz="2000" b="0" i="1" smtClean="0">
                            <a:solidFill>
                              <a:srgbClr val="404040"/>
                            </a:solidFill>
                            <a:latin typeface="Cambria Math" panose="02040503050406030204" pitchFamily="18" charset="0"/>
                          </a:rPr>
                          <m:t>𝑥</m:t>
                        </m:r>
                      </m:sub>
                      <m:sup>
                        <m:r>
                          <a:rPr lang="en-US" sz="2000" b="0" i="1" smtClean="0">
                            <a:solidFill>
                              <a:srgbClr val="404040"/>
                            </a:solidFill>
                            <a:latin typeface="Cambria Math" panose="02040503050406030204" pitchFamily="18" charset="0"/>
                          </a:rPr>
                          <m:t>2</m:t>
                        </m:r>
                      </m:sup>
                    </m:sSubSup>
                  </m:oMath>
                </a14:m>
                <a:endParaRPr lang="en-US" sz="2000" dirty="0">
                  <a:solidFill>
                    <a:srgbClr val="A71B86"/>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p:txBody>
          </p:sp>
        </mc:Choice>
        <mc:Fallback xmlns="">
          <p:sp>
            <p:nvSpPr>
              <p:cNvPr id="23" name="TextBox 22">
                <a:extLst>
                  <a:ext uri="{FF2B5EF4-FFF2-40B4-BE49-F238E27FC236}">
                    <a16:creationId xmlns:a16="http://schemas.microsoft.com/office/drawing/2014/main" id="{15F5CB3D-6453-46B9-8DF5-7036A9F76E62}"/>
                  </a:ext>
                </a:extLst>
              </p:cNvPr>
              <p:cNvSpPr txBox="1">
                <a:spLocks noRot="1" noChangeAspect="1" noMove="1" noResize="1" noEditPoints="1" noAdjustHandles="1" noChangeArrowheads="1" noChangeShapeType="1" noTextEdit="1"/>
              </p:cNvSpPr>
              <p:nvPr/>
            </p:nvSpPr>
            <p:spPr>
              <a:xfrm>
                <a:off x="773934" y="1947592"/>
                <a:ext cx="3706211" cy="3170099"/>
              </a:xfrm>
              <a:prstGeom prst="rect">
                <a:avLst/>
              </a:prstGeom>
              <a:blipFill>
                <a:blip r:embed="rId7"/>
                <a:stretch>
                  <a:fillRect l="-1480" t="-960"/>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51CC1106-32EB-41CA-8056-3523BC9F5006}"/>
              </a:ext>
            </a:extLst>
          </p:cNvPr>
          <p:cNvPicPr>
            <a:picLocks noChangeAspect="1"/>
          </p:cNvPicPr>
          <p:nvPr/>
        </p:nvPicPr>
        <p:blipFill>
          <a:blip r:embed="rId8"/>
          <a:stretch>
            <a:fillRect/>
          </a:stretch>
        </p:blipFill>
        <p:spPr>
          <a:xfrm>
            <a:off x="4640372" y="2027867"/>
            <a:ext cx="5143804" cy="4722309"/>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2146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The </a:t>
                </a:r>
                <a:r>
                  <a:rPr lang="en-US" sz="2000" dirty="0">
                    <a:solidFill>
                      <a:srgbClr val="A71B86"/>
                    </a:solidFill>
                    <a:latin typeface="Corbel" panose="020B0503020204020204" pitchFamily="34" charset="0"/>
                  </a:rPr>
                  <a:t>probability density function </a:t>
                </a:r>
                <a:r>
                  <a:rPr lang="en-US" sz="2000" dirty="0">
                    <a:solidFill>
                      <a:srgbClr val="404040"/>
                    </a:solidFill>
                    <a:latin typeface="Corbel" panose="020B0503020204020204" pitchFamily="34" charset="0"/>
                  </a:rPr>
                  <a:t>f</a:t>
                </a:r>
                <a14:m>
                  <m:oMath xmlns:m="http://schemas.openxmlformats.org/officeDocument/2006/math">
                    <m:r>
                      <a:rPr lang="en-US" sz="2000" i="1">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𝑥</m:t>
                    </m:r>
                    <m:r>
                      <a:rPr lang="en-US" sz="2000" i="1">
                        <a:solidFill>
                          <a:srgbClr val="404040"/>
                        </a:solidFill>
                        <a:latin typeface="Cambria Math" panose="02040503050406030204" pitchFamily="18" charset="0"/>
                      </a:rPr>
                      <m:t>)</m:t>
                    </m:r>
                  </m:oMath>
                </a14:m>
                <a:r>
                  <a:rPr lang="en-US" sz="2000" dirty="0">
                    <a:solidFill>
                      <a:srgbClr val="404040"/>
                    </a:solidFill>
                    <a:latin typeface="Corbel" panose="020B0503020204020204" pitchFamily="34" charset="0"/>
                  </a:rPr>
                  <a:t> (</a:t>
                </a:r>
                <a:r>
                  <a:rPr lang="en-US" sz="2000" dirty="0">
                    <a:solidFill>
                      <a:srgbClr val="A71B86"/>
                    </a:solidFill>
                    <a:latin typeface="Corbel" panose="020B0503020204020204" pitchFamily="34" charset="0"/>
                  </a:rPr>
                  <a:t>pdf</a:t>
                </a:r>
                <a:r>
                  <a:rPr lang="en-US" sz="2000" dirty="0">
                    <a:solidFill>
                      <a:srgbClr val="404040"/>
                    </a:solidFill>
                    <a:latin typeface="Corbel" panose="020B0503020204020204" pitchFamily="34" charset="0"/>
                  </a:rPr>
                  <a:t>) is a function that assigns a weight to every possible value  of a continuous random variable such that </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It is important to note that </a:t>
                </a:r>
                <a:r>
                  <a:rPr lang="en-US" sz="2000" i="1" dirty="0">
                    <a:solidFill>
                      <a:srgbClr val="404040"/>
                    </a:solidFill>
                    <a:latin typeface="Corbel" panose="020B0503020204020204" pitchFamily="34" charset="0"/>
                  </a:rPr>
                  <a:t>f</a:t>
                </a:r>
                <a14:m>
                  <m:oMath xmlns:m="http://schemas.openxmlformats.org/officeDocument/2006/math">
                    <m:r>
                      <a:rPr lang="en-US" sz="2000" i="1">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𝑥</m:t>
                    </m:r>
                    <m:r>
                      <a:rPr lang="en-US" sz="2000" i="1">
                        <a:solidFill>
                          <a:srgbClr val="404040"/>
                        </a:solidFill>
                        <a:latin typeface="Cambria Math" panose="02040503050406030204" pitchFamily="18" charset="0"/>
                      </a:rPr>
                      <m:t>)</m:t>
                    </m:r>
                  </m:oMath>
                </a14:m>
                <a:r>
                  <a:rPr lang="en-US" sz="2000" i="1" dirty="0">
                    <a:solidFill>
                      <a:srgbClr val="404040"/>
                    </a:solidFill>
                    <a:latin typeface="Corbel" panose="020B0503020204020204" pitchFamily="34" charset="0"/>
                  </a:rPr>
                  <a:t>  </a:t>
                </a:r>
                <a:r>
                  <a:rPr lang="en-US" sz="2000" dirty="0">
                    <a:solidFill>
                      <a:srgbClr val="404040"/>
                    </a:solidFill>
                    <a:latin typeface="Corbel" panose="020B0503020204020204" pitchFamily="34" charset="0"/>
                  </a:rPr>
                  <a:t>is not a probability and can take values greater than 1</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To find probability </a:t>
                </a:r>
                <a14:m>
                  <m:oMath xmlns:m="http://schemas.openxmlformats.org/officeDocument/2006/math">
                    <m:r>
                      <m:rPr>
                        <m:sty m:val="p"/>
                      </m:rPr>
                      <a:rPr lang="en-US" sz="2000" b="0" i="0" smtClean="0">
                        <a:solidFill>
                          <a:srgbClr val="404040"/>
                        </a:solidFill>
                        <a:latin typeface="Cambria Math" panose="02040503050406030204" pitchFamily="18" charset="0"/>
                      </a:rPr>
                      <m:t>P</m:t>
                    </m:r>
                    <m:d>
                      <m:dPr>
                        <m:ctrlPr>
                          <a:rPr lang="en-US" sz="2000" b="0" i="1" smtClean="0">
                            <a:solidFill>
                              <a:srgbClr val="404040"/>
                            </a:solidFill>
                            <a:latin typeface="Cambria Math" panose="02040503050406030204" pitchFamily="18" charset="0"/>
                          </a:rPr>
                        </m:ctrlPr>
                      </m:dPr>
                      <m:e>
                        <m:r>
                          <m:rPr>
                            <m:sty m:val="p"/>
                          </m:rPr>
                          <a:rPr lang="en-US" sz="2000" b="0" i="0" smtClean="0">
                            <a:solidFill>
                              <a:srgbClr val="404040"/>
                            </a:solidFill>
                            <a:latin typeface="Cambria Math" panose="02040503050406030204" pitchFamily="18" charset="0"/>
                          </a:rPr>
                          <m:t>X</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𝐵</m:t>
                        </m:r>
                      </m:e>
                    </m:d>
                  </m:oMath>
                </a14:m>
                <a:r>
                  <a:rPr lang="en-US" sz="2000" dirty="0">
                    <a:solidFill>
                      <a:srgbClr val="404040"/>
                    </a:solidFill>
                    <a:latin typeface="Corbel" panose="020B0503020204020204" pitchFamily="34" charset="0"/>
                  </a:rPr>
                  <a:t>, we calculate the following integral</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Since there are an uncountable number of possible values, </a:t>
                </a:r>
                <a14:m>
                  <m:oMath xmlns:m="http://schemas.openxmlformats.org/officeDocument/2006/math">
                    <m:r>
                      <m:rPr>
                        <m:sty m:val="p"/>
                      </m:rPr>
                      <a:rPr lang="en-US" sz="2000">
                        <a:solidFill>
                          <a:srgbClr val="404040"/>
                        </a:solidFill>
                        <a:latin typeface="Cambria Math" panose="02040503050406030204" pitchFamily="18" charset="0"/>
                      </a:rPr>
                      <m:t>P</m:t>
                    </m:r>
                    <m:d>
                      <m:dPr>
                        <m:ctrlPr>
                          <a:rPr lang="en-US" sz="2000" i="1">
                            <a:solidFill>
                              <a:srgbClr val="404040"/>
                            </a:solidFill>
                            <a:latin typeface="Cambria Math" panose="02040503050406030204" pitchFamily="18" charset="0"/>
                          </a:rPr>
                        </m:ctrlPr>
                      </m:dPr>
                      <m:e>
                        <m:r>
                          <m:rPr>
                            <m:sty m:val="p"/>
                          </m:rPr>
                          <a:rPr lang="en-US" sz="2000">
                            <a:solidFill>
                              <a:srgbClr val="404040"/>
                            </a:solidFill>
                            <a:latin typeface="Cambria Math" panose="02040503050406030204" pitchFamily="18" charset="0"/>
                          </a:rPr>
                          <m:t>X</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𝑥</m:t>
                        </m:r>
                      </m:e>
                    </m:d>
                    <m:r>
                      <a:rPr lang="en-US" sz="2000" b="0" i="1" smtClean="0">
                        <a:solidFill>
                          <a:srgbClr val="404040"/>
                        </a:solidFill>
                        <a:latin typeface="Cambria Math" panose="02040503050406030204" pitchFamily="18" charset="0"/>
                      </a:rPr>
                      <m:t>=0  ∀</m:t>
                    </m:r>
                    <m:r>
                      <a:rPr lang="en-US" sz="2000" b="0" i="1" smtClean="0">
                        <a:solidFill>
                          <a:srgbClr val="404040"/>
                        </a:solidFill>
                        <a:latin typeface="Cambria Math" panose="02040503050406030204" pitchFamily="18" charset="0"/>
                      </a:rPr>
                      <m:t>𝑥</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ea typeface="Cambria Math" panose="02040503050406030204" pitchFamily="18" charset="0"/>
                      </a:rPr>
                      <m:t>ℝ</m:t>
                    </m:r>
                  </m:oMath>
                </a14:m>
                <a:endParaRPr lang="en-US" sz="2000" dirty="0">
                  <a:solidFill>
                    <a:srgbClr val="404040"/>
                  </a:solidFill>
                  <a:latin typeface="Corbel" panose="020B0503020204020204" pitchFamily="34" charset="0"/>
                </a:endParaRP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4" y="1947592"/>
                <a:ext cx="9018070" cy="4401205"/>
              </a:xfrm>
              <a:prstGeom prst="rect">
                <a:avLst/>
              </a:prstGeom>
              <a:blipFill>
                <a:blip r:embed="rId3"/>
                <a:stretch>
                  <a:fillRect l="-609" t="-693" b="-1524"/>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Continuous Random Variable</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87675" y="1277468"/>
            <a:ext cx="404329" cy="404329"/>
          </a:xfrm>
          <a:prstGeom prst="rect">
            <a:avLst/>
          </a:prstGeom>
        </p:spPr>
      </p:pic>
      <p:pic>
        <p:nvPicPr>
          <p:cNvPr id="3" name="Picture 2">
            <a:extLst>
              <a:ext uri="{FF2B5EF4-FFF2-40B4-BE49-F238E27FC236}">
                <a16:creationId xmlns:a16="http://schemas.microsoft.com/office/drawing/2014/main" id="{DA8934A9-D276-4859-B8A3-05604E6F0135}"/>
              </a:ext>
            </a:extLst>
          </p:cNvPr>
          <p:cNvPicPr>
            <a:picLocks noChangeAspect="1"/>
          </p:cNvPicPr>
          <p:nvPr/>
        </p:nvPicPr>
        <p:blipFill>
          <a:blip r:embed="rId8"/>
          <a:stretch>
            <a:fillRect/>
          </a:stretch>
        </p:blipFill>
        <p:spPr>
          <a:xfrm>
            <a:off x="1160083" y="2670334"/>
            <a:ext cx="2066925" cy="790575"/>
          </a:xfrm>
          <a:prstGeom prst="rect">
            <a:avLst/>
          </a:prstGeom>
        </p:spPr>
      </p:pic>
      <p:pic>
        <p:nvPicPr>
          <p:cNvPr id="4" name="Picture 3">
            <a:extLst>
              <a:ext uri="{FF2B5EF4-FFF2-40B4-BE49-F238E27FC236}">
                <a16:creationId xmlns:a16="http://schemas.microsoft.com/office/drawing/2014/main" id="{05493650-ADAF-4BA5-96C6-F2E5E7928D49}"/>
              </a:ext>
            </a:extLst>
          </p:cNvPr>
          <p:cNvPicPr>
            <a:picLocks noChangeAspect="1"/>
          </p:cNvPicPr>
          <p:nvPr/>
        </p:nvPicPr>
        <p:blipFill>
          <a:blip r:embed="rId9"/>
          <a:stretch>
            <a:fillRect/>
          </a:stretch>
        </p:blipFill>
        <p:spPr>
          <a:xfrm>
            <a:off x="1160083" y="5011758"/>
            <a:ext cx="3000375" cy="828675"/>
          </a:xfrm>
          <a:prstGeom prst="rect">
            <a:avLst/>
          </a:prstGeom>
        </p:spPr>
      </p:pic>
    </p:spTree>
    <p:extLst>
      <p:ext uri="{BB962C8B-B14F-4D97-AF65-F5344CB8AC3E}">
        <p14:creationId xmlns:p14="http://schemas.microsoft.com/office/powerpoint/2010/main" val="3588909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4" y="1947592"/>
                <a:ext cx="9018070"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Lifetime of a light bulb ( measured in years) is a continuous random variable having density </a:t>
                </a:r>
                <a14:m>
                  <m:oMath xmlns:m="http://schemas.openxmlformats.org/officeDocument/2006/math">
                    <m:r>
                      <a:rPr lang="en-US" sz="2000" b="0" i="1" smtClean="0">
                        <a:solidFill>
                          <a:srgbClr val="404040"/>
                        </a:solidFill>
                        <a:latin typeface="Cambria Math" panose="02040503050406030204" pitchFamily="18" charset="0"/>
                      </a:rPr>
                      <m:t>𝑓</m:t>
                    </m:r>
                    <m:d>
                      <m:dPr>
                        <m:ctrlPr>
                          <a:rPr lang="en-US" sz="2000" i="1">
                            <a:solidFill>
                              <a:srgbClr val="404040"/>
                            </a:solidFill>
                            <a:latin typeface="Cambria Math" panose="02040503050406030204" pitchFamily="18" charset="0"/>
                          </a:rPr>
                        </m:ctrlPr>
                      </m:dPr>
                      <m:e>
                        <m:r>
                          <a:rPr lang="en-US" sz="2000" i="1">
                            <a:solidFill>
                              <a:srgbClr val="404040"/>
                            </a:solidFill>
                            <a:latin typeface="Cambria Math" panose="02040503050406030204" pitchFamily="18" charset="0"/>
                          </a:rPr>
                          <m:t>𝑥</m:t>
                        </m:r>
                      </m:e>
                    </m:d>
                    <m:r>
                      <a:rPr lang="en-US" sz="2000" b="0" i="1" smtClean="0">
                        <a:solidFill>
                          <a:srgbClr val="404040"/>
                        </a:solidFill>
                        <a:latin typeface="Cambria Math" panose="02040503050406030204" pitchFamily="18" charset="0"/>
                      </a:rPr>
                      <m:t>=</m:t>
                    </m:r>
                    <m:sSup>
                      <m:sSupPr>
                        <m:ctrlPr>
                          <a:rPr lang="en-US" sz="2000" b="0" i="1" smtClean="0">
                            <a:solidFill>
                              <a:srgbClr val="404040"/>
                            </a:solidFill>
                            <a:latin typeface="Cambria Math" panose="02040503050406030204" pitchFamily="18" charset="0"/>
                          </a:rPr>
                        </m:ctrlPr>
                      </m:sSupPr>
                      <m:e>
                        <m:r>
                          <a:rPr lang="en-US" sz="2000" b="0" i="1" smtClean="0">
                            <a:solidFill>
                              <a:srgbClr val="404040"/>
                            </a:solidFill>
                            <a:latin typeface="Cambria Math" panose="02040503050406030204" pitchFamily="18" charset="0"/>
                          </a:rPr>
                          <m:t>𝑒</m:t>
                        </m:r>
                      </m:e>
                      <m:sup>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𝑥</m:t>
                        </m:r>
                      </m:sup>
                    </m:sSup>
                  </m:oMath>
                </a14:m>
                <a:r>
                  <a:rPr lang="en-US" sz="2000" dirty="0">
                    <a:solidFill>
                      <a:srgbClr val="404040"/>
                    </a:solidFill>
                    <a:latin typeface="Corbel" panose="020B0503020204020204" pitchFamily="34" charset="0"/>
                  </a:rPr>
                  <a:t>  for </a:t>
                </a:r>
                <a14:m>
                  <m:oMath xmlns:m="http://schemas.openxmlformats.org/officeDocument/2006/math">
                    <m:r>
                      <a:rPr lang="en-US" sz="2000" b="0" i="1" smtClean="0">
                        <a:solidFill>
                          <a:srgbClr val="404040"/>
                        </a:solidFill>
                        <a:latin typeface="Cambria Math" panose="02040503050406030204" pitchFamily="18" charset="0"/>
                      </a:rPr>
                      <m:t>𝑥</m:t>
                    </m:r>
                    <m:r>
                      <a:rPr lang="en-US" sz="2000" b="0" i="1" smtClean="0">
                        <a:solidFill>
                          <a:srgbClr val="404040"/>
                        </a:solidFill>
                        <a:latin typeface="Cambria Math" panose="02040503050406030204" pitchFamily="18" charset="0"/>
                      </a:rPr>
                      <m:t>≥0</m:t>
                    </m:r>
                  </m:oMath>
                </a14:m>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Q: What is the probability a random light bulb will burn out during the first month of use?</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Let </a:t>
                </a:r>
                <a14:m>
                  <m:oMath xmlns:m="http://schemas.openxmlformats.org/officeDocument/2006/math">
                    <m:r>
                      <a:rPr lang="en-US" sz="2000" b="0" i="1" smtClean="0">
                        <a:solidFill>
                          <a:srgbClr val="404040"/>
                        </a:solidFill>
                        <a:latin typeface="Cambria Math" panose="02040503050406030204" pitchFamily="18" charset="0"/>
                      </a:rPr>
                      <m:t>𝑋</m:t>
                    </m:r>
                    <m:r>
                      <a:rPr lang="en-US" sz="2000" b="0" i="1" smtClean="0">
                        <a:solidFill>
                          <a:srgbClr val="404040"/>
                        </a:solidFill>
                        <a:latin typeface="Cambria Math" panose="02040503050406030204" pitchFamily="18" charset="0"/>
                      </a:rPr>
                      <m:t>=</m:t>
                    </m:r>
                    <m:r>
                      <a:rPr lang="en-US" sz="2000" b="0" i="1" smtClean="0">
                        <a:solidFill>
                          <a:srgbClr val="404040"/>
                        </a:solidFill>
                        <a:latin typeface="Cambria Math" panose="02040503050406030204" pitchFamily="18" charset="0"/>
                      </a:rPr>
                      <m:t>𝑙𝑖𝑓𝑒</m:t>
                    </m:r>
                    <m:r>
                      <a:rPr lang="en-US" sz="2000" b="0" i="1" smtClean="0">
                        <a:solidFill>
                          <a:srgbClr val="404040"/>
                        </a:solidFill>
                        <a:latin typeface="Cambria Math" panose="02040503050406030204" pitchFamily="18" charset="0"/>
                      </a:rPr>
                      <m:t> </m:t>
                    </m:r>
                    <m:r>
                      <a:rPr lang="en-US" sz="2000" b="0" i="1" smtClean="0">
                        <a:solidFill>
                          <a:srgbClr val="404040"/>
                        </a:solidFill>
                        <a:latin typeface="Cambria Math" panose="02040503050406030204" pitchFamily="18" charset="0"/>
                      </a:rPr>
                      <m:t>𝑜𝑓</m:t>
                    </m:r>
                    <m:r>
                      <a:rPr lang="en-US" sz="2000" b="0" i="1" smtClean="0">
                        <a:solidFill>
                          <a:srgbClr val="404040"/>
                        </a:solidFill>
                        <a:latin typeface="Cambria Math" panose="02040503050406030204" pitchFamily="18" charset="0"/>
                      </a:rPr>
                      <m:t> </m:t>
                    </m:r>
                    <m:r>
                      <a:rPr lang="en-US" sz="2000" b="0" i="1" smtClean="0">
                        <a:solidFill>
                          <a:srgbClr val="404040"/>
                        </a:solidFill>
                        <a:latin typeface="Cambria Math" panose="02040503050406030204" pitchFamily="18" charset="0"/>
                      </a:rPr>
                      <m:t>𝑙𝑖𝑔h𝑡</m:t>
                    </m:r>
                    <m:r>
                      <a:rPr lang="en-US" sz="2000" b="0" i="1" smtClean="0">
                        <a:solidFill>
                          <a:srgbClr val="404040"/>
                        </a:solidFill>
                        <a:latin typeface="Cambria Math" panose="02040503050406030204" pitchFamily="18" charset="0"/>
                      </a:rPr>
                      <m:t> </m:t>
                    </m:r>
                    <m:r>
                      <a:rPr lang="en-US" sz="2000" b="0" i="1" smtClean="0">
                        <a:solidFill>
                          <a:srgbClr val="404040"/>
                        </a:solidFill>
                        <a:latin typeface="Cambria Math" panose="02040503050406030204" pitchFamily="18" charset="0"/>
                      </a:rPr>
                      <m:t>𝑏𝑢𝑙𝑏</m:t>
                    </m:r>
                  </m:oMath>
                </a14:m>
                <a:r>
                  <a:rPr lang="en-US" sz="2000" dirty="0">
                    <a:solidFill>
                      <a:srgbClr val="404040"/>
                    </a:solidFill>
                    <a:latin typeface="Corbel" panose="020B0503020204020204" pitchFamily="34" charset="0"/>
                  </a:rPr>
                  <a:t> and </a:t>
                </a:r>
                <a14:m>
                  <m:oMath xmlns:m="http://schemas.openxmlformats.org/officeDocument/2006/math">
                    <m:r>
                      <a:rPr lang="en-US" sz="2000" i="1">
                        <a:solidFill>
                          <a:srgbClr val="404040"/>
                        </a:solidFill>
                        <a:latin typeface="Cambria Math" panose="02040503050406030204" pitchFamily="18" charset="0"/>
                      </a:rPr>
                      <m:t>𝑋</m:t>
                    </m:r>
                    <m:r>
                      <a:rPr lang="en-US" sz="2000" b="0" i="1" smtClean="0">
                        <a:solidFill>
                          <a:srgbClr val="404040"/>
                        </a:solidFill>
                        <a:latin typeface="Cambria Math" panose="02040503050406030204" pitchFamily="18" charset="0"/>
                      </a:rPr>
                      <m:t>∈[0,∞)</m:t>
                    </m:r>
                  </m:oMath>
                </a14:m>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Calculation of probability</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4" y="1947592"/>
                <a:ext cx="9018070" cy="3170099"/>
              </a:xfrm>
              <a:prstGeom prst="rect">
                <a:avLst/>
              </a:prstGeom>
              <a:blipFill>
                <a:blip r:embed="rId3"/>
                <a:stretch>
                  <a:fillRect l="-609" t="-960" r="-406"/>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t="34654" b="43573"/>
          <a:stretch/>
        </p:blipFill>
        <p:spPr>
          <a:xfrm>
            <a:off x="766188" y="457321"/>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Light Bulb Lifespan</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87675" y="1277468"/>
            <a:ext cx="404329" cy="404329"/>
          </a:xfrm>
          <a:prstGeom prst="rect">
            <a:avLst/>
          </a:prstGeom>
        </p:spPr>
      </p:pic>
      <p:pic>
        <p:nvPicPr>
          <p:cNvPr id="4" name="Picture 3">
            <a:extLst>
              <a:ext uri="{FF2B5EF4-FFF2-40B4-BE49-F238E27FC236}">
                <a16:creationId xmlns:a16="http://schemas.microsoft.com/office/drawing/2014/main" id="{0CB3442A-040C-4804-B1AC-8575D49D0EF4}"/>
              </a:ext>
            </a:extLst>
          </p:cNvPr>
          <p:cNvPicPr>
            <a:picLocks noChangeAspect="1"/>
          </p:cNvPicPr>
          <p:nvPr/>
        </p:nvPicPr>
        <p:blipFill>
          <a:blip r:embed="rId8"/>
          <a:stretch>
            <a:fillRect/>
          </a:stretch>
        </p:blipFill>
        <p:spPr>
          <a:xfrm>
            <a:off x="1144208" y="4742377"/>
            <a:ext cx="3097592" cy="2115623"/>
          </a:xfrm>
          <a:prstGeom prst="rect">
            <a:avLst/>
          </a:prstGeom>
        </p:spPr>
      </p:pic>
    </p:spTree>
    <p:extLst>
      <p:ext uri="{BB962C8B-B14F-4D97-AF65-F5344CB8AC3E}">
        <p14:creationId xmlns:p14="http://schemas.microsoft.com/office/powerpoint/2010/main" val="212455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20215</TotalTime>
  <Words>1260</Words>
  <Application>Microsoft Office PowerPoint</Application>
  <PresentationFormat>Widescreen</PresentationFormat>
  <Paragraphs>202</Paragraphs>
  <Slides>19</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Bodoni MT</vt:lpstr>
      <vt:lpstr>Calibri</vt:lpstr>
      <vt:lpstr>Calibri Light</vt:lpstr>
      <vt:lpstr>Cambria Math</vt:lpstr>
      <vt:lpstr>Corbel</vt:lpstr>
      <vt:lpstr>Rockwell</vt:lpstr>
      <vt:lpstr>Office Theme</vt:lpstr>
      <vt:lpstr>Lecture 28 </vt:lpstr>
      <vt:lpstr>Discrete Random Variable</vt:lpstr>
      <vt:lpstr>Discrete Random Variable</vt:lpstr>
      <vt:lpstr>Discrete Random Variable</vt:lpstr>
      <vt:lpstr>Ex: Tossing Coin</vt:lpstr>
      <vt:lpstr>Ex: Tossing Coin</vt:lpstr>
      <vt:lpstr>Ex: Tossing Coin</vt:lpstr>
      <vt:lpstr>Continuous Random Variable</vt:lpstr>
      <vt:lpstr>Ex: Light Bulb Lifespan</vt:lpstr>
      <vt:lpstr>Ex: Waiting Time</vt:lpstr>
      <vt:lpstr>Ex: Waiting Time</vt:lpstr>
      <vt:lpstr>Normal Distribution</vt:lpstr>
      <vt:lpstr>Normal Distribution</vt:lpstr>
      <vt:lpstr>Normal Distribution</vt:lpstr>
      <vt:lpstr>Ex: Carpet Store</vt:lpstr>
      <vt:lpstr>Ex: Carpet Store</vt:lpstr>
      <vt:lpstr>Sample Statistics</vt:lpstr>
      <vt:lpstr>Sample Statistics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dc:title>
  <dc:creator>Super Mario</dc:creator>
  <cp:lastModifiedBy>Giacomazzo, Mario</cp:lastModifiedBy>
  <cp:revision>1027</cp:revision>
  <dcterms:created xsi:type="dcterms:W3CDTF">2020-01-09T19:32:24Z</dcterms:created>
  <dcterms:modified xsi:type="dcterms:W3CDTF">2021-04-26T14:04:24Z</dcterms:modified>
</cp:coreProperties>
</file>