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5" r:id="rId3"/>
    <p:sldId id="392" r:id="rId4"/>
    <p:sldId id="393" r:id="rId5"/>
    <p:sldId id="394" r:id="rId6"/>
    <p:sldId id="390" r:id="rId7"/>
    <p:sldId id="395" r:id="rId8"/>
    <p:sldId id="397" r:id="rId9"/>
    <p:sldId id="396" r:id="rId10"/>
    <p:sldId id="398" r:id="rId11"/>
    <p:sldId id="399" r:id="rId12"/>
    <p:sldId id="391" r:id="rId13"/>
    <p:sldId id="400" r:id="rId14"/>
    <p:sldId id="402" r:id="rId15"/>
    <p:sldId id="401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404040"/>
    <a:srgbClr val="A71B86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4" autoAdjust="0"/>
  </p:normalViewPr>
  <p:slideViewPr>
    <p:cSldViewPr snapToGrid="0">
      <p:cViewPr varScale="1">
        <p:scale>
          <a:sx n="97" d="100"/>
          <a:sy n="97" d="100"/>
        </p:scale>
        <p:origin x="5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jpg"/><Relationship Id="rId7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jpg"/><Relationship Id="rId7" Type="http://schemas.openxmlformats.org/officeDocument/2006/relationships/image" Target="../media/image24.sv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22.gif"/><Relationship Id="rId9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10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876890" cy="45719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0523" y="1585207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 Again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endParaRPr lang="en-US" sz="2000" i="1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this problem, total supply (600) equals total demand (600)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Supply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Demand constraints</a:t>
            </a:r>
            <a:endParaRPr lang="en-US" sz="2000" dirty="0">
              <a:solidFill>
                <a:srgbClr val="404040"/>
              </a:solidFill>
              <a:latin typeface="Cambria Math" panose="02040503050406030204" pitchFamily="18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0E8C4E-AAEB-4416-B987-B1BC187F4F2B}"/>
                  </a:ext>
                </a:extLst>
              </p:cNvPr>
              <p:cNvSpPr txBox="1"/>
              <p:nvPr/>
            </p:nvSpPr>
            <p:spPr>
              <a:xfrm>
                <a:off x="143979" y="2467749"/>
                <a:ext cx="10109535" cy="74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=16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+12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+15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+14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+17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+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38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+7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+11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+11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+12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58</m:t>
                        </m:r>
                      </m:sub>
                    </m:sSub>
                    <m:r>
                      <m:rPr>
                        <m:nor/>
                      </m:rPr>
                      <a:rPr lang="en-US" sz="2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0E8C4E-AAEB-4416-B987-B1BC187F4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79" y="2467749"/>
                <a:ext cx="10109535" cy="745460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C2A628C-61A0-4A9B-BAAA-2B1017F4A7C8}"/>
                  </a:ext>
                </a:extLst>
              </p:cNvPr>
              <p:cNvSpPr/>
              <p:nvPr/>
            </p:nvSpPr>
            <p:spPr>
              <a:xfrm>
                <a:off x="1073805" y="4466182"/>
                <a:ext cx="766002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=300</m:t>
                    </m:r>
                  </m:oMath>
                </a14:m>
                <a:r>
                  <a:rPr lang="en-US" sz="2000" b="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b="0" dirty="0">
                    <a:solidFill>
                      <a:srgbClr val="A71B86"/>
                    </a:solidFill>
                  </a:rPr>
                  <a:t>Nebraska Supply</a:t>
                </a:r>
                <a:r>
                  <a:rPr lang="en-US" sz="2000" b="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Colorado Supply</a:t>
                </a:r>
                <a:r>
                  <a:rPr lang="en-US" sz="2000" dirty="0">
                    <a:solidFill>
                      <a:srgbClr val="40404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C2A628C-61A0-4A9B-BAAA-2B1017F4A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05" y="4466182"/>
                <a:ext cx="7660029" cy="707886"/>
              </a:xfrm>
              <a:prstGeom prst="rect">
                <a:avLst/>
              </a:prstGeom>
              <a:blipFill>
                <a:blip r:embed="rId7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F3AA792-98C1-4C70-ABF2-1D8881F0C285}"/>
                  </a:ext>
                </a:extLst>
              </p:cNvPr>
              <p:cNvSpPr/>
              <p:nvPr/>
            </p:nvSpPr>
            <p:spPr>
              <a:xfrm>
                <a:off x="1073804" y="5681802"/>
                <a:ext cx="7660029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38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Chicago Demand</a:t>
                </a:r>
                <a:r>
                  <a:rPr lang="en-US" sz="200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48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St. Louis Demand</a:t>
                </a:r>
                <a:r>
                  <a:rPr lang="en-US" sz="200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58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Cincinnati Demand</a:t>
                </a:r>
                <a:r>
                  <a:rPr lang="en-US" sz="2000" dirty="0">
                    <a:solidFill>
                      <a:srgbClr val="40404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F3AA792-98C1-4C70-ABF2-1D8881F0C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04" y="5681802"/>
                <a:ext cx="7660029" cy="1015663"/>
              </a:xfrm>
              <a:prstGeom prst="rect">
                <a:avLst/>
              </a:prstGeom>
              <a:blipFill>
                <a:blip r:embed="rId8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51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 Again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1433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Transshipment points have constraints that express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equality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between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what goes in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what goes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Transshipment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Integer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MillsTransship.xlsx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from course website from link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Try to find the solution using Excel Solver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C2A628C-61A0-4A9B-BAAA-2B1017F4A7C8}"/>
                  </a:ext>
                </a:extLst>
              </p:cNvPr>
              <p:cNvSpPr/>
              <p:nvPr/>
            </p:nvSpPr>
            <p:spPr>
              <a:xfrm>
                <a:off x="1090292" y="3235905"/>
                <a:ext cx="7660029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38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b="0" dirty="0">
                    <a:solidFill>
                      <a:srgbClr val="A71B86"/>
                    </a:solidFill>
                  </a:rPr>
                  <a:t>Kansas City Transshipment</a:t>
                </a:r>
                <a:r>
                  <a:rPr lang="en-US" sz="2000" b="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Omaha Transshipment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</a:rPr>
                  <a:t>		(</a:t>
                </a:r>
                <a:r>
                  <a:rPr lang="en-US" sz="2000" dirty="0">
                    <a:solidFill>
                      <a:srgbClr val="A71B86"/>
                    </a:solidFill>
                  </a:rPr>
                  <a:t>Des Moines Transshipment</a:t>
                </a:r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C2A628C-61A0-4A9B-BAAA-2B1017F4A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92" y="3235905"/>
                <a:ext cx="7660029" cy="1015663"/>
              </a:xfrm>
              <a:prstGeom prst="rect">
                <a:avLst/>
              </a:prstGeom>
              <a:blipFill>
                <a:blip r:embed="rId6"/>
                <a:stretch>
                  <a:fillRect t="-3614" r="-717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08EF9A2-DDCC-40F4-9985-3AAC86E8D66D}"/>
                  </a:ext>
                </a:extLst>
              </p:cNvPr>
              <p:cNvSpPr/>
              <p:nvPr/>
            </p:nvSpPr>
            <p:spPr>
              <a:xfrm>
                <a:off x="1090292" y="4749272"/>
                <a:ext cx="7660029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0,1,2,⋯}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08EF9A2-DDCC-40F4-9985-3AAC86E8D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92" y="4749272"/>
                <a:ext cx="7660029" cy="424796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665706D-AA7E-46F4-B767-8A14F275581E}"/>
                  </a:ext>
                </a:extLst>
              </p:cNvPr>
              <p:cNvSpPr/>
              <p:nvPr/>
            </p:nvSpPr>
            <p:spPr>
              <a:xfrm>
                <a:off x="1107526" y="6261748"/>
                <a:ext cx="952187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=300   &amp; 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=300   &amp;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=300   &amp;  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56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=200   &amp;  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57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665706D-AA7E-46F4-B767-8A14F2755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526" y="6261748"/>
                <a:ext cx="952187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17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Assignment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Similar to the transportation model with slight 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assignment model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, the supply at each source and demand at each destination is exactly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Think of the sources as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unique units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that need to be assigned to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specific recipients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There is cost associated to each pair of source and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1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ACC Officials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Four basketball games in the Atlantic Coast Conference (ACC) on a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Conference wants to assign four teams of officials to the four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Supply is always one team of officials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Demand is always requiring only one team of officials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How should we assign the four teams of officials so that distance is minimized?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D821DD-7AFD-4317-9FCF-C73AB8B10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8556" y="4844504"/>
            <a:ext cx="6697812" cy="181995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074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ACC Officials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48941" cy="442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indicator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whether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official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team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assigned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game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city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1,2,3,4</m:t>
                        </m:r>
                        <m: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Use multiple choice constraints to ensure supply fulfills demand</a:t>
                </a:r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48941" cy="4425892"/>
              </a:xfrm>
              <a:prstGeom prst="rect">
                <a:avLst/>
              </a:prstGeom>
              <a:blipFill>
                <a:blip r:embed="rId4"/>
                <a:stretch>
                  <a:fillRect l="-606" t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F93C9F-92E0-43BE-A03B-C538A8880603}"/>
                  </a:ext>
                </a:extLst>
              </p:cNvPr>
              <p:cNvSpPr txBox="1"/>
              <p:nvPr/>
            </p:nvSpPr>
            <p:spPr>
              <a:xfrm>
                <a:off x="138881" y="4044713"/>
                <a:ext cx="1010953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=200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+90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+180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+160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rgbClr val="404040"/>
                    </a:solidFill>
                  </a:rPr>
                  <a:t>	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175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105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solidFill>
                      <a:srgbClr val="404040"/>
                    </a:solidFill>
                  </a:rPr>
                  <a:t>	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65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05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F93C9F-92E0-43BE-A03B-C538A8880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81" y="4044713"/>
                <a:ext cx="10109535" cy="13234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877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ACC Officials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Constraints</a:t>
            </a:r>
            <a:endParaRPr lang="en-US" sz="2000" b="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5330081-786A-4D7C-8E8A-D3A30DAE6AEF}"/>
                  </a:ext>
                </a:extLst>
              </p:cNvPr>
              <p:cNvSpPr/>
              <p:nvPr/>
            </p:nvSpPr>
            <p:spPr>
              <a:xfrm>
                <a:off x="1113835" y="2382508"/>
                <a:ext cx="7660029" cy="3161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Official Team A</a:t>
                </a:r>
                <a:r>
                  <a:rPr lang="en-US" b="0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Official Team B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Official Team C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Official Team D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City 1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City 2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City 3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		(</a:t>
                </a:r>
                <a:r>
                  <a:rPr lang="en-US" dirty="0">
                    <a:solidFill>
                      <a:srgbClr val="A71B86"/>
                    </a:solidFill>
                  </a:rPr>
                  <a:t>City 4</a:t>
                </a:r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endParaRPr lang="en-US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0,1}</m:t>
                      </m:r>
                    </m:oMath>
                  </m:oMathPara>
                </a14:m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5330081-786A-4D7C-8E8A-D3A30DAE6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835" y="2382508"/>
                <a:ext cx="7660029" cy="3161635"/>
              </a:xfrm>
              <a:prstGeom prst="rect">
                <a:avLst/>
              </a:prstGeom>
              <a:blipFill>
                <a:blip r:embed="rId6"/>
                <a:stretch>
                  <a:fillRect t="-1158" b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30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Special Types of Models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Special linear programming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Transportation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Transshipment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Assignment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Subset of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network flow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problems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4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Transportation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48941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Characteristics of transportation problems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Product is being transported from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finite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set of sources to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finite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set of destinations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Sources supply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fixed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amount of the product and destinations have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fixed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demand for the product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Balanced  when total supply equals total demand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Unbalanced rule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supply smaller than demand, replace equality demand constraints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If supply larger than demand, replace equality supply constraints with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would we modify the linear program to exclude certain routes that are either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prohibited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48941" cy="4401205"/>
              </a:xfrm>
              <a:prstGeom prst="rect">
                <a:avLst/>
              </a:prstGeom>
              <a:blipFill>
                <a:blip r:embed="rId4"/>
                <a:stretch>
                  <a:fillRect l="-606" t="-693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7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Transshipment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Extension of the transportation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Diagram of transshipment problem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is the difference between transportation and transshipment?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AD8F11-1F46-4EB7-9B1A-599954298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217" y="3110814"/>
            <a:ext cx="4566844" cy="288062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640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Transshipment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Transshipment adds intermediate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transshipment points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between the sources and the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Possible routes in transshipment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Sources to transshipment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Transshipment points to destinations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Sources to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Book also states routes can exist between sources and between destinations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Classic example of transshipment points are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warehouses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6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 Again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Farms to grain elevators to flour mills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Table of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Nebraska and Colorado have become the sources of the wheat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Each of the two farms produces 300 tons of wheat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Kansas City, Omaha, and Des Moines have become our transshipment points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6384042-F9C5-40E6-A79C-65A65BC82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525113"/>
              </p:ext>
            </p:extLst>
          </p:nvPr>
        </p:nvGraphicFramePr>
        <p:xfrm>
          <a:off x="1187864" y="2993386"/>
          <a:ext cx="652801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006">
                  <a:extLst>
                    <a:ext uri="{9D8B030D-6E8A-4147-A177-3AD203B41FA5}">
                      <a16:colId xmlns:a16="http://schemas.microsoft.com/office/drawing/2014/main" val="1632876065"/>
                    </a:ext>
                  </a:extLst>
                </a:gridCol>
                <a:gridCol w="2176006">
                  <a:extLst>
                    <a:ext uri="{9D8B030D-6E8A-4147-A177-3AD203B41FA5}">
                      <a16:colId xmlns:a16="http://schemas.microsoft.com/office/drawing/2014/main" val="2657873405"/>
                    </a:ext>
                  </a:extLst>
                </a:gridCol>
                <a:gridCol w="2176006">
                  <a:extLst>
                    <a:ext uri="{9D8B030D-6E8A-4147-A177-3AD203B41FA5}">
                      <a16:colId xmlns:a16="http://schemas.microsoft.com/office/drawing/2014/main" val="397528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Farms</a:t>
                      </a:r>
                    </a:p>
                  </a:txBody>
                  <a:tcPr anchor="ctr"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Grain Elevator</a:t>
                      </a:r>
                    </a:p>
                  </a:txBody>
                  <a:tcPr anchor="ctr"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Flour Mills</a:t>
                      </a:r>
                    </a:p>
                  </a:txBody>
                  <a:tcPr anchor="ctr"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3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1. Nebraska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3. Kansas City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6. Chicago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4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2. Colorado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4. Omaha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7. St. Louis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5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rgbClr val="40404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5. Des Moines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404040"/>
                          </a:solidFill>
                        </a:rPr>
                        <a:t>8. Cincinnati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75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47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 Again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General diagram of transshipment problem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F49868-2C05-405E-9152-8AF4C56DE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088" y="2447247"/>
            <a:ext cx="4823762" cy="4242482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891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 Again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773934" y="1947592"/>
            <a:ext cx="9048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Shipping costs from farms to the grain elevators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Shipping costs from grain elevators to flour mills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C250E4-23C0-439D-BAE3-BFDC85C08B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3166" y="2403426"/>
            <a:ext cx="2386264" cy="209871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0B4563-066F-4556-A22D-0962A138DD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488" y="2401722"/>
            <a:ext cx="6057149" cy="119023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52B7A1-A2A3-4916-B2E2-520507FED2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1488" y="4502137"/>
            <a:ext cx="6057149" cy="149579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28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Transporting Grain Again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47592"/>
                <a:ext cx="9048941" cy="4425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Demand from flour mills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Q: How to transport grain (in tons) from farms to flour mills with minimal costs?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tons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grain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ship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,4,5,6,7,8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and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47592"/>
                <a:ext cx="9048941" cy="4425892"/>
              </a:xfrm>
              <a:prstGeom prst="rect">
                <a:avLst/>
              </a:prstGeom>
              <a:blipFill>
                <a:blip r:embed="rId4"/>
                <a:stretch>
                  <a:fillRect l="-606" t="-688" b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C250E4-23C0-439D-BAE3-BFDC85C08B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3685" y="2328531"/>
            <a:ext cx="2386264" cy="209871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C08413-C07C-46DF-893D-DB48796F73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2673" y="2447247"/>
            <a:ext cx="3000375" cy="17335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576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5467</TotalTime>
  <Words>957</Words>
  <Application>Microsoft Office PowerPoint</Application>
  <PresentationFormat>Widescreen</PresentationFormat>
  <Paragraphs>197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10 </vt:lpstr>
      <vt:lpstr>Special Types of Models</vt:lpstr>
      <vt:lpstr>Transportation</vt:lpstr>
      <vt:lpstr>Transshipment</vt:lpstr>
      <vt:lpstr>Transshipment</vt:lpstr>
      <vt:lpstr>Ex: Transporting Grain Again</vt:lpstr>
      <vt:lpstr>Ex: Transporting Grain Again</vt:lpstr>
      <vt:lpstr>Ex: Transporting Grain Again</vt:lpstr>
      <vt:lpstr>Ex: Transporting Grain Again</vt:lpstr>
      <vt:lpstr>Ex: Transporting Grain Again</vt:lpstr>
      <vt:lpstr>Ex: Transporting Grain Again</vt:lpstr>
      <vt:lpstr>Assignment</vt:lpstr>
      <vt:lpstr>Ex: ACC Officials</vt:lpstr>
      <vt:lpstr>Ex: ACC Officials</vt:lpstr>
      <vt:lpstr>Ex: ACC Officials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406</cp:revision>
  <dcterms:created xsi:type="dcterms:W3CDTF">2020-01-09T19:32:24Z</dcterms:created>
  <dcterms:modified xsi:type="dcterms:W3CDTF">2020-02-04T20:40:49Z</dcterms:modified>
</cp:coreProperties>
</file>