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57" r:id="rId3"/>
    <p:sldId id="448" r:id="rId4"/>
    <p:sldId id="480" r:id="rId5"/>
    <p:sldId id="481" r:id="rId6"/>
    <p:sldId id="482" r:id="rId7"/>
    <p:sldId id="483" r:id="rId8"/>
    <p:sldId id="463" r:id="rId9"/>
    <p:sldId id="436" r:id="rId10"/>
    <p:sldId id="465" r:id="rId11"/>
    <p:sldId id="464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sv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7.gif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Network of 7 nodes with undirected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shortest route from node 1 to all other nodes?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minimal spanning tree of the network?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80" y="2402680"/>
            <a:ext cx="3991177" cy="28349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28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Start with permanent set {1}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node 1 is node 2 along edge (1,2)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2 to permanent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(1,2)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02982"/>
              </p:ext>
            </p:extLst>
          </p:nvPr>
        </p:nvGraphicFramePr>
        <p:xfrm>
          <a:off x="1673530" y="3816290"/>
          <a:ext cx="357019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27616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 permanent set {1,2}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node to node 1, not in permanent set, is node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permanent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(1,3)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81173"/>
              </p:ext>
            </p:extLst>
          </p:nvPr>
        </p:nvGraphicFramePr>
        <p:xfrm>
          <a:off x="1673530" y="3816290"/>
          <a:ext cx="35701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7085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937" y="462579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620581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20904"/>
              </p:ext>
            </p:extLst>
          </p:nvPr>
        </p:nvGraphicFramePr>
        <p:xfrm>
          <a:off x="1673530" y="2337100"/>
          <a:ext cx="35701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937" y="3509681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18136"/>
              </p:ext>
            </p:extLst>
          </p:nvPr>
        </p:nvGraphicFramePr>
        <p:xfrm>
          <a:off x="1673530" y="2337100"/>
          <a:ext cx="357019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515" y="424786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34833" cy="75584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6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06704"/>
              </p:ext>
            </p:extLst>
          </p:nvPr>
        </p:nvGraphicFramePr>
        <p:xfrm>
          <a:off x="1673530" y="2337100"/>
          <a:ext cx="357019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3558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515" y="4624377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26547" y="2823034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7999212" y="2854289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77894"/>
              </p:ext>
            </p:extLst>
          </p:nvPr>
        </p:nvGraphicFramePr>
        <p:xfrm>
          <a:off x="1331260" y="2337100"/>
          <a:ext cx="391246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5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3558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472869" y="5358161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26547" y="2823034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8043785" y="283157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C17E5C-21F3-47AC-9599-A89A32626B25}"/>
              </a:ext>
            </a:extLst>
          </p:cNvPr>
          <p:cNvCxnSpPr>
            <a:cxnSpLocks/>
          </p:cNvCxnSpPr>
          <p:nvPr/>
        </p:nvCxnSpPr>
        <p:spPr>
          <a:xfrm flipH="1">
            <a:off x="7450080" y="4356405"/>
            <a:ext cx="1666583" cy="293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C544B7-99BF-49D7-AF6A-F0F3262EA79D}"/>
              </a:ext>
            </a:extLst>
          </p:cNvPr>
          <p:cNvSpPr/>
          <p:nvPr/>
        </p:nvSpPr>
        <p:spPr>
          <a:xfrm>
            <a:off x="8291224" y="421928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B9E85-D5E8-4DFD-8A48-8A0E735BF99A}"/>
              </a:ext>
            </a:extLst>
          </p:cNvPr>
          <p:cNvCxnSpPr>
            <a:cxnSpLocks/>
          </p:cNvCxnSpPr>
          <p:nvPr/>
        </p:nvCxnSpPr>
        <p:spPr>
          <a:xfrm flipV="1">
            <a:off x="8704468" y="2711564"/>
            <a:ext cx="766769" cy="83273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sum of all the edges from the final spanning tree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83476"/>
              </p:ext>
            </p:extLst>
          </p:nvPr>
        </p:nvGraphicFramePr>
        <p:xfrm>
          <a:off x="1331260" y="2337100"/>
          <a:ext cx="39124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5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Closest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31576" y="2845928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8043785" y="283157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C17E5C-21F3-47AC-9599-A89A32626B25}"/>
              </a:ext>
            </a:extLst>
          </p:cNvPr>
          <p:cNvCxnSpPr>
            <a:cxnSpLocks/>
          </p:cNvCxnSpPr>
          <p:nvPr/>
        </p:nvCxnSpPr>
        <p:spPr>
          <a:xfrm flipH="1">
            <a:off x="7450080" y="4356405"/>
            <a:ext cx="1666583" cy="293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C544B7-99BF-49D7-AF6A-F0F3262EA79D}"/>
              </a:ext>
            </a:extLst>
          </p:cNvPr>
          <p:cNvSpPr/>
          <p:nvPr/>
        </p:nvSpPr>
        <p:spPr>
          <a:xfrm>
            <a:off x="8291224" y="421928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B9E85-D5E8-4DFD-8A48-8A0E735BF99A}"/>
              </a:ext>
            </a:extLst>
          </p:cNvPr>
          <p:cNvCxnSpPr>
            <a:cxnSpLocks/>
          </p:cNvCxnSpPr>
          <p:nvPr/>
        </p:nvCxnSpPr>
        <p:spPr>
          <a:xfrm flipV="1">
            <a:off x="8704468" y="2711564"/>
            <a:ext cx="766769" cy="83273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49CBD4-0848-4FC9-AB81-7BCDFB6F3989}"/>
              </a:ext>
            </a:extLst>
          </p:cNvPr>
          <p:cNvCxnSpPr>
            <a:cxnSpLocks/>
          </p:cNvCxnSpPr>
          <p:nvPr/>
        </p:nvCxnSpPr>
        <p:spPr>
          <a:xfrm flipH="1">
            <a:off x="7684083" y="2555444"/>
            <a:ext cx="1703592" cy="1409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9E5378A-845A-4DBD-8155-60DC55759828}"/>
              </a:ext>
            </a:extLst>
          </p:cNvPr>
          <p:cNvSpPr/>
          <p:nvPr/>
        </p:nvSpPr>
        <p:spPr>
          <a:xfrm>
            <a:off x="8291224" y="2414603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77BD55-3DC3-4D31-9CBB-7D8AF184B475}"/>
              </a:ext>
            </a:extLst>
          </p:cNvPr>
          <p:cNvCxnSpPr>
            <a:cxnSpLocks/>
          </p:cNvCxnSpPr>
          <p:nvPr/>
        </p:nvCxnSpPr>
        <p:spPr>
          <a:xfrm flipH="1">
            <a:off x="9302742" y="2749409"/>
            <a:ext cx="229729" cy="13116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4128ABB-E10E-48E3-9467-0625EFD2AF3A}"/>
              </a:ext>
            </a:extLst>
          </p:cNvPr>
          <p:cNvSpPr/>
          <p:nvPr/>
        </p:nvSpPr>
        <p:spPr>
          <a:xfrm>
            <a:off x="9291548" y="3258820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9D3C9-04AD-40D1-8678-23483B32BD57}"/>
                  </a:ext>
                </a:extLst>
              </p:cNvPr>
              <p:cNvSpPr txBox="1"/>
              <p:nvPr/>
            </p:nvSpPr>
            <p:spPr>
              <a:xfrm>
                <a:off x="1058792" y="5943774"/>
                <a:ext cx="3003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5+7+8+6+3+5=34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9D3C9-04AD-40D1-8678-23483B32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92" y="5943774"/>
                <a:ext cx="3003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6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Start with node 1 in spanning set {1}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2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(1,2)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/>
        </p:nvGraphicFramePr>
        <p:xfrm>
          <a:off x="1673530" y="3816290"/>
          <a:ext cx="357019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27616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spanning set {1,2}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(2,3)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73409"/>
              </p:ext>
            </p:extLst>
          </p:nvPr>
        </p:nvGraphicFramePr>
        <p:xfrm>
          <a:off x="1673530" y="3816290"/>
          <a:ext cx="35701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975424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5207689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solution the minimal spanning tree problem for the cable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Length of the minimal spanning tree is the sum of lengths of chosen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1354E-72A0-4D1F-A142-123168DA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411" y="2460839"/>
            <a:ext cx="5514975" cy="2562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/>
              <p:nvPr/>
            </p:nvSpPr>
            <p:spPr>
              <a:xfrm>
                <a:off x="924606" y="5671663"/>
                <a:ext cx="4060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9+15+12+14+8+14=72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6" y="5671663"/>
                <a:ext cx="40603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CE96D6-618F-4C5B-B152-77EBA306C5CF}"/>
              </a:ext>
            </a:extLst>
          </p:cNvPr>
          <p:cNvCxnSpPr/>
          <p:nvPr/>
        </p:nvCxnSpPr>
        <p:spPr>
          <a:xfrm>
            <a:off x="1763571" y="3923308"/>
            <a:ext cx="1069041" cy="51141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6A7302-F16F-408E-B83C-FA052C4F754E}"/>
              </a:ext>
            </a:extLst>
          </p:cNvPr>
          <p:cNvCxnSpPr>
            <a:cxnSpLocks/>
          </p:cNvCxnSpPr>
          <p:nvPr/>
        </p:nvCxnSpPr>
        <p:spPr>
          <a:xfrm>
            <a:off x="3435487" y="2838205"/>
            <a:ext cx="593911" cy="50689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C0BAB5-5123-4BCD-8359-AAA29E44DAA2}"/>
              </a:ext>
            </a:extLst>
          </p:cNvPr>
          <p:cNvCxnSpPr>
            <a:cxnSpLocks/>
          </p:cNvCxnSpPr>
          <p:nvPr/>
        </p:nvCxnSpPr>
        <p:spPr>
          <a:xfrm flipV="1">
            <a:off x="3148629" y="3600571"/>
            <a:ext cx="955457" cy="78469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DEAABC-341B-4A3C-98A8-BFE1C67A8B1B}"/>
              </a:ext>
            </a:extLst>
          </p:cNvPr>
          <p:cNvCxnSpPr>
            <a:cxnSpLocks/>
          </p:cNvCxnSpPr>
          <p:nvPr/>
        </p:nvCxnSpPr>
        <p:spPr>
          <a:xfrm flipV="1">
            <a:off x="4345415" y="2982402"/>
            <a:ext cx="665620" cy="398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6223C-D1D4-4254-8827-C0CDD6251FCD}"/>
              </a:ext>
            </a:extLst>
          </p:cNvPr>
          <p:cNvCxnSpPr>
            <a:cxnSpLocks/>
          </p:cNvCxnSpPr>
          <p:nvPr/>
        </p:nvCxnSpPr>
        <p:spPr>
          <a:xfrm>
            <a:off x="5319136" y="2941676"/>
            <a:ext cx="981624" cy="6925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4B847-5068-4FBE-9970-1B74864F6D1C}"/>
              </a:ext>
            </a:extLst>
          </p:cNvPr>
          <p:cNvCxnSpPr>
            <a:cxnSpLocks/>
          </p:cNvCxnSpPr>
          <p:nvPr/>
        </p:nvCxnSpPr>
        <p:spPr>
          <a:xfrm flipV="1">
            <a:off x="5461820" y="3883356"/>
            <a:ext cx="865836" cy="74368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spanning set {1,2,3}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5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(3-5)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97653"/>
              </p:ext>
            </p:extLst>
          </p:nvPr>
        </p:nvGraphicFramePr>
        <p:xfrm>
          <a:off x="1673530" y="3816290"/>
          <a:ext cx="35701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8770" y="571448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5207689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5280004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6216421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5958767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61073"/>
              </p:ext>
            </p:extLst>
          </p:nvPr>
        </p:nvGraphicFramePr>
        <p:xfrm>
          <a:off x="1673530" y="2357272"/>
          <a:ext cx="357019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2046" y="537157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89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36054"/>
              </p:ext>
            </p:extLst>
          </p:nvPr>
        </p:nvGraphicFramePr>
        <p:xfrm>
          <a:off x="1673530" y="2357272"/>
          <a:ext cx="35701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8914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86369" y="4409670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3EE3C-4877-4F09-A414-280FF1F09C3B}"/>
              </a:ext>
            </a:extLst>
          </p:cNvPr>
          <p:cNvSpPr/>
          <p:nvPr/>
        </p:nvSpPr>
        <p:spPr>
          <a:xfrm>
            <a:off x="4522046" y="5391748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2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55069"/>
              </p:ext>
            </p:extLst>
          </p:nvPr>
        </p:nvGraphicFramePr>
        <p:xfrm>
          <a:off x="1405218" y="2357272"/>
          <a:ext cx="383850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02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{1,2,3,5,6,7}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074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78007" y="4395433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3EE3C-4877-4F09-A414-280FF1F09C3B}"/>
              </a:ext>
            </a:extLst>
          </p:cNvPr>
          <p:cNvSpPr/>
          <p:nvPr/>
        </p:nvSpPr>
        <p:spPr>
          <a:xfrm>
            <a:off x="4471145" y="4647233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0A2D47-1581-48F5-96DC-50F33CA0DB05}"/>
              </a:ext>
            </a:extLst>
          </p:cNvPr>
          <p:cNvCxnSpPr>
            <a:cxnSpLocks/>
          </p:cNvCxnSpPr>
          <p:nvPr/>
        </p:nvCxnSpPr>
        <p:spPr>
          <a:xfrm flipH="1">
            <a:off x="6142605" y="2810881"/>
            <a:ext cx="1159148" cy="71057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31ED56-4040-4FFF-8C62-EB764D7D108B}"/>
              </a:ext>
            </a:extLst>
          </p:cNvPr>
          <p:cNvCxnSpPr>
            <a:cxnSpLocks/>
          </p:cNvCxnSpPr>
          <p:nvPr/>
        </p:nvCxnSpPr>
        <p:spPr>
          <a:xfrm flipH="1">
            <a:off x="9291548" y="2772968"/>
            <a:ext cx="264499" cy="13112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820CC-51FF-42E2-8917-7927CC3F119F}"/>
              </a:ext>
            </a:extLst>
          </p:cNvPr>
          <p:cNvSpPr/>
          <p:nvPr/>
        </p:nvSpPr>
        <p:spPr>
          <a:xfrm>
            <a:off x="9476118" y="3222416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sum of all the edges from the minimal spanning tree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26147"/>
              </p:ext>
            </p:extLst>
          </p:nvPr>
        </p:nvGraphicFramePr>
        <p:xfrm>
          <a:off x="1405218" y="2357272"/>
          <a:ext cx="38385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02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Added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78007" y="4395433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0A2D47-1581-48F5-96DC-50F33CA0DB05}"/>
              </a:ext>
            </a:extLst>
          </p:cNvPr>
          <p:cNvCxnSpPr>
            <a:cxnSpLocks/>
          </p:cNvCxnSpPr>
          <p:nvPr/>
        </p:nvCxnSpPr>
        <p:spPr>
          <a:xfrm flipH="1">
            <a:off x="6142605" y="2810881"/>
            <a:ext cx="1159148" cy="71057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31ED56-4040-4FFF-8C62-EB764D7D108B}"/>
              </a:ext>
            </a:extLst>
          </p:cNvPr>
          <p:cNvCxnSpPr>
            <a:cxnSpLocks/>
          </p:cNvCxnSpPr>
          <p:nvPr/>
        </p:nvCxnSpPr>
        <p:spPr>
          <a:xfrm flipH="1">
            <a:off x="9291548" y="2772968"/>
            <a:ext cx="264499" cy="13112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820CC-51FF-42E2-8917-7927CC3F119F}"/>
              </a:ext>
            </a:extLst>
          </p:cNvPr>
          <p:cNvSpPr/>
          <p:nvPr/>
        </p:nvSpPr>
        <p:spPr>
          <a:xfrm>
            <a:off x="9476118" y="3222416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6C0C83-6BF8-4700-AC48-3AFE3F4EA632}"/>
              </a:ext>
            </a:extLst>
          </p:cNvPr>
          <p:cNvCxnSpPr>
            <a:cxnSpLocks/>
          </p:cNvCxnSpPr>
          <p:nvPr/>
        </p:nvCxnSpPr>
        <p:spPr>
          <a:xfrm flipH="1">
            <a:off x="7315532" y="2948737"/>
            <a:ext cx="139916" cy="15510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58BC4E7-9F6B-4B92-9FF9-8044A0DBC55B}"/>
              </a:ext>
            </a:extLst>
          </p:cNvPr>
          <p:cNvSpPr/>
          <p:nvPr/>
        </p:nvSpPr>
        <p:spPr>
          <a:xfrm>
            <a:off x="7099484" y="3437091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82D0A7-73E1-47DE-8C01-B909C3DDCB41}"/>
              </a:ext>
            </a:extLst>
          </p:cNvPr>
          <p:cNvCxnSpPr>
            <a:cxnSpLocks/>
          </p:cNvCxnSpPr>
          <p:nvPr/>
        </p:nvCxnSpPr>
        <p:spPr>
          <a:xfrm>
            <a:off x="7646481" y="2849620"/>
            <a:ext cx="797037" cy="7051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3C9BB44-4F08-402F-A048-74889A11DBCF}"/>
              </a:ext>
            </a:extLst>
          </p:cNvPr>
          <p:cNvSpPr/>
          <p:nvPr/>
        </p:nvSpPr>
        <p:spPr>
          <a:xfrm>
            <a:off x="8038788" y="289627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D7E5BF-4AF4-47EC-AAE3-9A11217752D3}"/>
              </a:ext>
            </a:extLst>
          </p:cNvPr>
          <p:cNvCxnSpPr>
            <a:cxnSpLocks/>
          </p:cNvCxnSpPr>
          <p:nvPr/>
        </p:nvCxnSpPr>
        <p:spPr>
          <a:xfrm flipV="1">
            <a:off x="7672047" y="2550652"/>
            <a:ext cx="1687984" cy="1861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709B6B-418C-4031-8116-18F835B6D536}"/>
              </a:ext>
            </a:extLst>
          </p:cNvPr>
          <p:cNvSpPr/>
          <p:nvPr/>
        </p:nvSpPr>
        <p:spPr>
          <a:xfrm>
            <a:off x="8319645" y="2456594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E5588-A2D5-4186-8687-48DC1E64DA74}"/>
                  </a:ext>
                </a:extLst>
              </p:cNvPr>
              <p:cNvSpPr txBox="1"/>
              <p:nvPr/>
            </p:nvSpPr>
            <p:spPr>
              <a:xfrm>
                <a:off x="1078962" y="5925147"/>
                <a:ext cx="3003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5+7+6+6+3+5=32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E5588-A2D5-4186-8687-48DC1E64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62" y="5925147"/>
                <a:ext cx="3003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61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solutions because algorithms target different goals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119C88-4A67-4459-BBF3-C798CA061218}"/>
              </a:ext>
            </a:extLst>
          </p:cNvPr>
          <p:cNvGrpSpPr/>
          <p:nvPr/>
        </p:nvGrpSpPr>
        <p:grpSpPr>
          <a:xfrm>
            <a:off x="1267896" y="2412494"/>
            <a:ext cx="4159226" cy="2954325"/>
            <a:chOff x="5632778" y="2357272"/>
            <a:chExt cx="4159226" cy="2954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0DE533-91E9-4CA1-995B-10194C78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778" y="2357272"/>
              <a:ext cx="4159226" cy="2954325"/>
            </a:xfrm>
            <a:prstGeom prst="rect">
              <a:avLst/>
            </a:prstGeom>
            <a:ln w="38100">
              <a:solidFill>
                <a:srgbClr val="11B29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037C12-CD0C-47A1-807E-6A154DBBA67F}"/>
                </a:ext>
              </a:extLst>
            </p:cNvPr>
            <p:cNvCxnSpPr/>
            <p:nvPr/>
          </p:nvCxnSpPr>
          <p:spPr>
            <a:xfrm flipV="1">
              <a:off x="5889812" y="3814262"/>
              <a:ext cx="67235" cy="106743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ABD64C-1E55-4FAC-9E1F-BFDCE747A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9449" y="3748671"/>
              <a:ext cx="1042952" cy="784698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37DF64-BCEA-49D6-B9B9-0647151A7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5519" y="3820986"/>
              <a:ext cx="1011536" cy="778321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6000BB-616A-4456-B6FA-74128E387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2380" y="4757403"/>
              <a:ext cx="1027074" cy="2231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5C51F1-89FC-49C4-B595-9C69653E449A}"/>
                </a:ext>
              </a:extLst>
            </p:cNvPr>
            <p:cNvSpPr/>
            <p:nvPr/>
          </p:nvSpPr>
          <p:spPr>
            <a:xfrm>
              <a:off x="6441141" y="4499749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A73E2-C5D3-493C-95E5-A1310C46EE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622" y="3772412"/>
              <a:ext cx="451066" cy="40662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4D529-7B34-48CB-8010-EE68E4981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007" y="4395433"/>
              <a:ext cx="1624739" cy="25029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8DCE6C-A0D7-4642-A09C-BEE43FF68E5C}"/>
                </a:ext>
              </a:extLst>
            </p:cNvPr>
            <p:cNvSpPr/>
            <p:nvPr/>
          </p:nvSpPr>
          <p:spPr>
            <a:xfrm>
              <a:off x="8350404" y="4151423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B0E543-F0A5-49F4-AA47-8C1965AC3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624" y="2736343"/>
              <a:ext cx="735978" cy="845349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0A2D47-1581-48F5-96DC-50F33CA0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605" y="2810881"/>
              <a:ext cx="1159148" cy="71057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C31ED56-4040-4FFF-8C62-EB764D7D1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1548" y="2772968"/>
              <a:ext cx="264499" cy="131124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4820CC-51FF-42E2-8917-7927CC3F119F}"/>
                </a:ext>
              </a:extLst>
            </p:cNvPr>
            <p:cNvSpPr/>
            <p:nvPr/>
          </p:nvSpPr>
          <p:spPr>
            <a:xfrm>
              <a:off x="9476118" y="3222416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6C0C83-6BF8-4700-AC48-3AFE3F4EA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533" y="2944909"/>
              <a:ext cx="159323" cy="155484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8BC4E7-9F6B-4B92-9FF9-8044A0DBC55B}"/>
                </a:ext>
              </a:extLst>
            </p:cNvPr>
            <p:cNvSpPr/>
            <p:nvPr/>
          </p:nvSpPr>
          <p:spPr>
            <a:xfrm>
              <a:off x="7119656" y="3437091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82D0A7-73E1-47DE-8C01-B909C3DDCB41}"/>
                </a:ext>
              </a:extLst>
            </p:cNvPr>
            <p:cNvCxnSpPr>
              <a:cxnSpLocks/>
            </p:cNvCxnSpPr>
            <p:nvPr/>
          </p:nvCxnSpPr>
          <p:spPr>
            <a:xfrm>
              <a:off x="7646481" y="2849620"/>
              <a:ext cx="797037" cy="70517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C9BB44-4F08-402F-A048-74889A11DBCF}"/>
                </a:ext>
              </a:extLst>
            </p:cNvPr>
            <p:cNvSpPr/>
            <p:nvPr/>
          </p:nvSpPr>
          <p:spPr>
            <a:xfrm>
              <a:off x="8038788" y="2896279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D7E5BF-4AF4-47EC-AAE3-9A1121775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2047" y="2550652"/>
              <a:ext cx="1687984" cy="1861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709B6B-418C-4031-8116-18F835B6D536}"/>
                </a:ext>
              </a:extLst>
            </p:cNvPr>
            <p:cNvSpPr/>
            <p:nvPr/>
          </p:nvSpPr>
          <p:spPr>
            <a:xfrm>
              <a:off x="8319645" y="2456594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68CAA8-96EF-419D-87EB-01CD08C85BB1}"/>
              </a:ext>
            </a:extLst>
          </p:cNvPr>
          <p:cNvGrpSpPr/>
          <p:nvPr/>
        </p:nvGrpSpPr>
        <p:grpSpPr>
          <a:xfrm>
            <a:off x="5595446" y="2412494"/>
            <a:ext cx="4159226" cy="2954325"/>
            <a:chOff x="5632778" y="2337100"/>
            <a:chExt cx="4159226" cy="2954325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916985-BDD9-4B92-BDCE-D459444C4E16}"/>
                </a:ext>
              </a:extLst>
            </p:cNvPr>
            <p:cNvGrpSpPr/>
            <p:nvPr/>
          </p:nvGrpSpPr>
          <p:grpSpPr>
            <a:xfrm>
              <a:off x="5632778" y="2337100"/>
              <a:ext cx="4159226" cy="2954325"/>
              <a:chOff x="5632778" y="2337100"/>
              <a:chExt cx="4159226" cy="295432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41C106E-B5E7-4B97-8CDE-7FCEBA545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778" y="2337100"/>
                <a:ext cx="4159226" cy="295432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09C772B-67FA-4F0F-8778-F9C7DA974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9812" y="3794090"/>
                <a:ext cx="67235" cy="1067434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0A9BD0B-6F38-4CE1-9B89-B7A77F5C88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6456" y="4726627"/>
                <a:ext cx="1090485" cy="273220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E42CAFC-7A41-417B-B6EF-89451454E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09314" y="3706436"/>
                <a:ext cx="1033536" cy="80676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AF57-85F2-40C4-B532-4CC419813B5D}"/>
                  </a:ext>
                </a:extLst>
              </p:cNvPr>
              <p:cNvSpPr/>
              <p:nvPr/>
            </p:nvSpPr>
            <p:spPr>
              <a:xfrm>
                <a:off x="6645343" y="3908464"/>
                <a:ext cx="196714" cy="156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073F052-2D84-4A1E-8274-417531AF2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860" y="2823033"/>
                <a:ext cx="1172169" cy="691648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168470B-DF91-456A-91BF-DE2045469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012" y="2924737"/>
                <a:ext cx="90527" cy="153466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6DAFCC-AD87-4F16-92BF-26DC07F063AD}"/>
                  </a:ext>
                </a:extLst>
              </p:cNvPr>
              <p:cNvSpPr/>
              <p:nvPr/>
            </p:nvSpPr>
            <p:spPr>
              <a:xfrm>
                <a:off x="7142850" y="3559346"/>
                <a:ext cx="196714" cy="156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5646C6-6E68-494A-B449-5F76C8A2F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0091" y="3794090"/>
                <a:ext cx="1001215" cy="755844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BFB2F9-D846-480A-821F-879590314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31576" y="2845928"/>
                <a:ext cx="804760" cy="6916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C30B29-144A-4541-9048-3D0A041EC61F}"/>
                  </a:ext>
                </a:extLst>
              </p:cNvPr>
              <p:cNvSpPr/>
              <p:nvPr/>
            </p:nvSpPr>
            <p:spPr>
              <a:xfrm>
                <a:off x="8043785" y="2831574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DC27682-4729-4FDA-A76E-B58787C06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4596" y="3761262"/>
                <a:ext cx="418822" cy="387401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475DDD-E446-4C47-A306-F1BDC8245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0080" y="4356405"/>
                <a:ext cx="1666584" cy="293953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E02591E-7F74-46D4-9A0D-747BD7CF0EA4}"/>
                  </a:ext>
                </a:extLst>
              </p:cNvPr>
              <p:cNvSpPr/>
              <p:nvPr/>
            </p:nvSpPr>
            <p:spPr>
              <a:xfrm>
                <a:off x="8291224" y="4219284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B56375B-C21F-4E3E-8868-DBE6D715F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4468" y="2711564"/>
                <a:ext cx="766769" cy="832736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AD2B685-2C29-49B5-978C-23B49CA0B3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2742" y="2749409"/>
                <a:ext cx="229730" cy="13116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ED2B18-65A0-4ECA-9B43-BB0C1D8C3D14}"/>
                  </a:ext>
                </a:extLst>
              </p:cNvPr>
              <p:cNvSpPr/>
              <p:nvPr/>
            </p:nvSpPr>
            <p:spPr>
              <a:xfrm>
                <a:off x="9291548" y="3258820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0C0A78-C0EA-4E4A-844E-79D2C7506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4963" y="2544603"/>
              <a:ext cx="1712712" cy="1532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05005E-C061-4B7F-B7FF-596402613D88}"/>
                </a:ext>
              </a:extLst>
            </p:cNvPr>
            <p:cNvSpPr/>
            <p:nvPr/>
          </p:nvSpPr>
          <p:spPr>
            <a:xfrm>
              <a:off x="8252023" y="2429235"/>
              <a:ext cx="385826" cy="332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2FCC1CB-0EF9-43B8-BDE7-30EA8CAB3B98}"/>
              </a:ext>
            </a:extLst>
          </p:cNvPr>
          <p:cNvSpPr/>
          <p:nvPr/>
        </p:nvSpPr>
        <p:spPr>
          <a:xfrm>
            <a:off x="877987" y="3447666"/>
            <a:ext cx="2296264" cy="1948217"/>
          </a:xfrm>
          <a:prstGeom prst="ellipse">
            <a:avLst/>
          </a:prstGeom>
          <a:noFill/>
          <a:ln w="38100">
            <a:solidFill>
              <a:srgbClr val="11B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80CF86-80D1-4D71-A4D5-24B1FC49969A}"/>
              </a:ext>
            </a:extLst>
          </p:cNvPr>
          <p:cNvSpPr/>
          <p:nvPr/>
        </p:nvSpPr>
        <p:spPr>
          <a:xfrm>
            <a:off x="5198270" y="3447666"/>
            <a:ext cx="2296264" cy="1948217"/>
          </a:xfrm>
          <a:prstGeom prst="ellipse">
            <a:avLst/>
          </a:prstGeom>
          <a:noFill/>
          <a:ln w="38100">
            <a:solidFill>
              <a:srgbClr val="11B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5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29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𝑖𝑛𝑑𝑖𝑐𝑎𝑡𝑜𝑟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𝑠𝑒𝑙𝑒𝑐𝑡𝑒𝑑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2,3,⋯,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total distance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 the distance 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298403"/>
              </a:xfrm>
              <a:prstGeom prst="rect">
                <a:avLst/>
              </a:prstGeom>
              <a:blipFill>
                <a:blip r:embed="rId4"/>
                <a:stretch>
                  <a:fillRect l="-619" t="-923" b="-19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560" y="4935968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80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to ensure each node selected at least once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1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3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6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7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560" y="4935968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8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the following pattern of spanning trees (possibly minimal)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7" y="2398481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3A6DEA-53D5-4F4D-AEBE-9BC3B939B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7" y="3588614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50C41F-61DB-4FCF-8748-7313D272B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6" y="4783726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4C77CC-BF67-46A8-9F4B-4A07BF088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455" y="2398481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F5638D-028B-4A68-8BC4-8BF1A20F6AFD}"/>
              </a:ext>
            </a:extLst>
          </p:cNvPr>
          <p:cNvCxnSpPr>
            <a:cxnSpLocks/>
          </p:cNvCxnSpPr>
          <p:nvPr/>
        </p:nvCxnSpPr>
        <p:spPr>
          <a:xfrm flipV="1">
            <a:off x="1402487" y="2557780"/>
            <a:ext cx="571500" cy="34815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907590-4147-4338-8044-0641865609C2}"/>
              </a:ext>
            </a:extLst>
          </p:cNvPr>
          <p:cNvCxnSpPr>
            <a:cxnSpLocks/>
          </p:cNvCxnSpPr>
          <p:nvPr/>
        </p:nvCxnSpPr>
        <p:spPr>
          <a:xfrm flipV="1">
            <a:off x="1402487" y="3750402"/>
            <a:ext cx="571500" cy="34815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BD1AA8-5BDD-4874-B9DF-8846BC13BC79}"/>
              </a:ext>
            </a:extLst>
          </p:cNvPr>
          <p:cNvCxnSpPr>
            <a:cxnSpLocks/>
          </p:cNvCxnSpPr>
          <p:nvPr/>
        </p:nvCxnSpPr>
        <p:spPr>
          <a:xfrm>
            <a:off x="1412778" y="4166075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2F92D3-6DE3-4F20-978F-34CB9DB05301}"/>
              </a:ext>
            </a:extLst>
          </p:cNvPr>
          <p:cNvCxnSpPr>
            <a:cxnSpLocks/>
          </p:cNvCxnSpPr>
          <p:nvPr/>
        </p:nvCxnSpPr>
        <p:spPr>
          <a:xfrm flipV="1">
            <a:off x="1408837" y="4950794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E6D465-DBDA-40A8-A7F8-DCA1ED2ABFD4}"/>
              </a:ext>
            </a:extLst>
          </p:cNvPr>
          <p:cNvCxnSpPr>
            <a:cxnSpLocks/>
          </p:cNvCxnSpPr>
          <p:nvPr/>
        </p:nvCxnSpPr>
        <p:spPr>
          <a:xfrm>
            <a:off x="1417303" y="5382595"/>
            <a:ext cx="410633" cy="17779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C9031F-874C-4FA2-A32A-CF3CD87B1B44}"/>
              </a:ext>
            </a:extLst>
          </p:cNvPr>
          <p:cNvCxnSpPr>
            <a:cxnSpLocks/>
          </p:cNvCxnSpPr>
          <p:nvPr/>
        </p:nvCxnSpPr>
        <p:spPr>
          <a:xfrm>
            <a:off x="2098870" y="4955028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FB47F-C453-4688-92CA-32AF99AC31B0}"/>
              </a:ext>
            </a:extLst>
          </p:cNvPr>
          <p:cNvCxnSpPr>
            <a:cxnSpLocks/>
          </p:cNvCxnSpPr>
          <p:nvPr/>
        </p:nvCxnSpPr>
        <p:spPr>
          <a:xfrm flipV="1">
            <a:off x="3783737" y="2542028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A48CEA-7773-4A8D-9EA2-099FD9DAF4D4}"/>
              </a:ext>
            </a:extLst>
          </p:cNvPr>
          <p:cNvCxnSpPr>
            <a:cxnSpLocks/>
          </p:cNvCxnSpPr>
          <p:nvPr/>
        </p:nvCxnSpPr>
        <p:spPr>
          <a:xfrm>
            <a:off x="3804611" y="2959575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803EF-4047-410B-B8E9-867C8CD7D265}"/>
              </a:ext>
            </a:extLst>
          </p:cNvPr>
          <p:cNvCxnSpPr>
            <a:cxnSpLocks/>
          </p:cNvCxnSpPr>
          <p:nvPr/>
        </p:nvCxnSpPr>
        <p:spPr>
          <a:xfrm>
            <a:off x="4473770" y="2567428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96B2B-C209-41BA-BED8-8618343061D7}"/>
              </a:ext>
            </a:extLst>
          </p:cNvPr>
          <p:cNvCxnSpPr>
            <a:cxnSpLocks/>
          </p:cNvCxnSpPr>
          <p:nvPr/>
        </p:nvCxnSpPr>
        <p:spPr>
          <a:xfrm flipV="1">
            <a:off x="4825137" y="2613994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17471CD-6A6C-4550-A4CF-D325F0D7E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593" y="3588614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2F86C9-F264-45B6-9F53-EC0A60480F1C}"/>
              </a:ext>
            </a:extLst>
          </p:cNvPr>
          <p:cNvCxnSpPr>
            <a:cxnSpLocks/>
          </p:cNvCxnSpPr>
          <p:nvPr/>
        </p:nvCxnSpPr>
        <p:spPr>
          <a:xfrm flipV="1">
            <a:off x="3783875" y="3732161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D44601-C6AC-4ED5-B88A-A43C98062A44}"/>
              </a:ext>
            </a:extLst>
          </p:cNvPr>
          <p:cNvCxnSpPr>
            <a:cxnSpLocks/>
          </p:cNvCxnSpPr>
          <p:nvPr/>
        </p:nvCxnSpPr>
        <p:spPr>
          <a:xfrm>
            <a:off x="3804749" y="4149708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03EF37-6499-4054-A941-4373BA68AE91}"/>
              </a:ext>
            </a:extLst>
          </p:cNvPr>
          <p:cNvCxnSpPr>
            <a:cxnSpLocks/>
          </p:cNvCxnSpPr>
          <p:nvPr/>
        </p:nvCxnSpPr>
        <p:spPr>
          <a:xfrm>
            <a:off x="4473908" y="3757561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6D9FD6-AEBF-4225-8CFC-C3B89F8552DB}"/>
              </a:ext>
            </a:extLst>
          </p:cNvPr>
          <p:cNvCxnSpPr>
            <a:cxnSpLocks/>
          </p:cNvCxnSpPr>
          <p:nvPr/>
        </p:nvCxnSpPr>
        <p:spPr>
          <a:xfrm flipV="1">
            <a:off x="4825275" y="3804127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821141-83A0-4A53-A35E-F52F6D1E1FFA}"/>
              </a:ext>
            </a:extLst>
          </p:cNvPr>
          <p:cNvCxnSpPr>
            <a:cxnSpLocks/>
          </p:cNvCxnSpPr>
          <p:nvPr/>
        </p:nvCxnSpPr>
        <p:spPr>
          <a:xfrm>
            <a:off x="4809441" y="4029920"/>
            <a:ext cx="360847" cy="4235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DE07CA4-9D14-4D08-B3D0-285E5DB9C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455" y="4783726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2A8CE1-F8FB-4E53-87AD-5B4F013F0FB5}"/>
              </a:ext>
            </a:extLst>
          </p:cNvPr>
          <p:cNvCxnSpPr>
            <a:cxnSpLocks/>
          </p:cNvCxnSpPr>
          <p:nvPr/>
        </p:nvCxnSpPr>
        <p:spPr>
          <a:xfrm flipV="1">
            <a:off x="3783737" y="4927273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21F397-68FC-49B0-AF35-3436345B889D}"/>
              </a:ext>
            </a:extLst>
          </p:cNvPr>
          <p:cNvCxnSpPr>
            <a:cxnSpLocks/>
          </p:cNvCxnSpPr>
          <p:nvPr/>
        </p:nvCxnSpPr>
        <p:spPr>
          <a:xfrm>
            <a:off x="3804611" y="5344820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BC22D9-A537-4A40-99A2-B86F7DCC7D91}"/>
              </a:ext>
            </a:extLst>
          </p:cNvPr>
          <p:cNvCxnSpPr>
            <a:cxnSpLocks/>
          </p:cNvCxnSpPr>
          <p:nvPr/>
        </p:nvCxnSpPr>
        <p:spPr>
          <a:xfrm flipV="1">
            <a:off x="4825137" y="4999239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B7BF92-E86D-4700-A7CB-1AEDF15A9FC4}"/>
              </a:ext>
            </a:extLst>
          </p:cNvPr>
          <p:cNvCxnSpPr>
            <a:cxnSpLocks/>
          </p:cNvCxnSpPr>
          <p:nvPr/>
        </p:nvCxnSpPr>
        <p:spPr>
          <a:xfrm>
            <a:off x="4809303" y="5225032"/>
            <a:ext cx="360847" cy="4235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5C10B8-F638-44E0-82A6-AB993850AD40}"/>
              </a:ext>
            </a:extLst>
          </p:cNvPr>
          <p:cNvCxnSpPr>
            <a:cxnSpLocks/>
          </p:cNvCxnSpPr>
          <p:nvPr/>
        </p:nvCxnSpPr>
        <p:spPr>
          <a:xfrm>
            <a:off x="4478764" y="4934992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E13D38-F9A3-4278-8D1E-9B0980C262C5}"/>
              </a:ext>
            </a:extLst>
          </p:cNvPr>
          <p:cNvCxnSpPr>
            <a:cxnSpLocks/>
          </p:cNvCxnSpPr>
          <p:nvPr/>
        </p:nvCxnSpPr>
        <p:spPr>
          <a:xfrm>
            <a:off x="5215522" y="4991695"/>
            <a:ext cx="400666" cy="26533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Problematic cases that violate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Case 1: Looping spanning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Case 2: Disconnected spanning trees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CAB5541-68E7-4F93-9241-14EC1C377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560" y="2447247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DDE4D6-BAB8-42D8-B781-67E2AF043F2C}"/>
              </a:ext>
            </a:extLst>
          </p:cNvPr>
          <p:cNvCxnSpPr>
            <a:cxnSpLocks/>
          </p:cNvCxnSpPr>
          <p:nvPr/>
        </p:nvCxnSpPr>
        <p:spPr>
          <a:xfrm>
            <a:off x="6218076" y="3480474"/>
            <a:ext cx="787841" cy="35072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EC9BC0-BACF-41B6-84AE-A97C8D38B90D}"/>
              </a:ext>
            </a:extLst>
          </p:cNvPr>
          <p:cNvCxnSpPr>
            <a:cxnSpLocks/>
          </p:cNvCxnSpPr>
          <p:nvPr/>
        </p:nvCxnSpPr>
        <p:spPr>
          <a:xfrm>
            <a:off x="8805330" y="2824608"/>
            <a:ext cx="686568" cy="45239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5D8F6F-DFDE-493E-AE6C-53A33F963178}"/>
              </a:ext>
            </a:extLst>
          </p:cNvPr>
          <p:cNvCxnSpPr>
            <a:cxnSpLocks/>
          </p:cNvCxnSpPr>
          <p:nvPr/>
        </p:nvCxnSpPr>
        <p:spPr>
          <a:xfrm flipV="1">
            <a:off x="8118762" y="2809752"/>
            <a:ext cx="459006" cy="28634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FD8AA5-FCF5-48B5-9E49-E38125E2B53A}"/>
              </a:ext>
            </a:extLst>
          </p:cNvPr>
          <p:cNvCxnSpPr>
            <a:cxnSpLocks/>
          </p:cNvCxnSpPr>
          <p:nvPr/>
        </p:nvCxnSpPr>
        <p:spPr>
          <a:xfrm flipV="1">
            <a:off x="7206434" y="3267049"/>
            <a:ext cx="693713" cy="56051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2A25F2-6847-46DB-A0D8-23FFD4B05387}"/>
              </a:ext>
            </a:extLst>
          </p:cNvPr>
          <p:cNvCxnSpPr>
            <a:cxnSpLocks/>
          </p:cNvCxnSpPr>
          <p:nvPr/>
        </p:nvCxnSpPr>
        <p:spPr>
          <a:xfrm flipV="1">
            <a:off x="8888505" y="3480474"/>
            <a:ext cx="603393" cy="51209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E3C05E-315C-4DE3-9FA9-79C0C8BC283E}"/>
              </a:ext>
            </a:extLst>
          </p:cNvPr>
          <p:cNvCxnSpPr>
            <a:cxnSpLocks/>
          </p:cNvCxnSpPr>
          <p:nvPr/>
        </p:nvCxnSpPr>
        <p:spPr>
          <a:xfrm flipV="1">
            <a:off x="6225204" y="2731725"/>
            <a:ext cx="1042679" cy="6368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8EA001-24ED-4A31-989A-41D310949003}"/>
              </a:ext>
            </a:extLst>
          </p:cNvPr>
          <p:cNvCxnSpPr>
            <a:cxnSpLocks/>
          </p:cNvCxnSpPr>
          <p:nvPr/>
        </p:nvCxnSpPr>
        <p:spPr>
          <a:xfrm flipH="1" flipV="1">
            <a:off x="7466070" y="2731725"/>
            <a:ext cx="456122" cy="37437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24B41BC-CA97-4F09-9268-7D923184C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560" y="4860791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C4BD60-94B1-405C-B86D-94CF24B52D7D}"/>
              </a:ext>
            </a:extLst>
          </p:cNvPr>
          <p:cNvCxnSpPr>
            <a:cxnSpLocks/>
          </p:cNvCxnSpPr>
          <p:nvPr/>
        </p:nvCxnSpPr>
        <p:spPr>
          <a:xfrm>
            <a:off x="6228047" y="5896409"/>
            <a:ext cx="787841" cy="35072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937D93-7DD7-487A-86F4-666330216326}"/>
              </a:ext>
            </a:extLst>
          </p:cNvPr>
          <p:cNvCxnSpPr>
            <a:cxnSpLocks/>
          </p:cNvCxnSpPr>
          <p:nvPr/>
        </p:nvCxnSpPr>
        <p:spPr>
          <a:xfrm>
            <a:off x="8813601" y="5225286"/>
            <a:ext cx="668510" cy="48081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054D6F-607B-489A-AE06-CEE8B35042EF}"/>
              </a:ext>
            </a:extLst>
          </p:cNvPr>
          <p:cNvCxnSpPr>
            <a:cxnSpLocks/>
          </p:cNvCxnSpPr>
          <p:nvPr/>
        </p:nvCxnSpPr>
        <p:spPr>
          <a:xfrm flipV="1">
            <a:off x="8873266" y="5896409"/>
            <a:ext cx="618632" cy="48288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EA8131-D243-4479-9E91-780D020B82C6}"/>
              </a:ext>
            </a:extLst>
          </p:cNvPr>
          <p:cNvCxnSpPr>
            <a:cxnSpLocks/>
          </p:cNvCxnSpPr>
          <p:nvPr/>
        </p:nvCxnSpPr>
        <p:spPr>
          <a:xfrm>
            <a:off x="7455881" y="5121360"/>
            <a:ext cx="466311" cy="41210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76CA2A-EDC6-402B-9CB3-767D6B6F50C1}"/>
              </a:ext>
            </a:extLst>
          </p:cNvPr>
          <p:cNvCxnSpPr>
            <a:cxnSpLocks/>
          </p:cNvCxnSpPr>
          <p:nvPr/>
        </p:nvCxnSpPr>
        <p:spPr>
          <a:xfrm flipV="1">
            <a:off x="7253682" y="5653015"/>
            <a:ext cx="668510" cy="5564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376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to ensure spanning tree identified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Cable company needs to connect a network of 7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Exactly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7-1=6 branches need to be selected for a spanning tree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=6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376082"/>
              </a:xfrm>
              <a:prstGeom prst="rect">
                <a:avLst/>
              </a:prstGeom>
              <a:blipFill>
                <a:blip r:embed="rId4"/>
                <a:stretch>
                  <a:fillRect l="-619" t="-221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6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CableSpanning.xlsx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E0055-3AB8-44E0-B3B8-5B867A968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309" y="2401722"/>
            <a:ext cx="7291313" cy="42612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35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Overview of Network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Three types of problems related to graphs with weighted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Maximal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three problems had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custom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algorithms and linear programming formulations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and minimal spanning tree are similar but give different solutions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1015</Words>
  <Application>Microsoft Office PowerPoint</Application>
  <PresentationFormat>Widescreen</PresentationFormat>
  <Paragraphs>441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14 </vt:lpstr>
      <vt:lpstr>Ex: Cable Company</vt:lpstr>
      <vt:lpstr>Ex: Cable Company</vt:lpstr>
      <vt:lpstr>Ex: Cable Company</vt:lpstr>
      <vt:lpstr>Ex: Cable Company</vt:lpstr>
      <vt:lpstr>Ex: Cable Company</vt:lpstr>
      <vt:lpstr>Ex: Cable Company</vt:lpstr>
      <vt:lpstr>Ex: Cable Company</vt:lpstr>
      <vt:lpstr>Overview of Network Models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554</cp:revision>
  <dcterms:created xsi:type="dcterms:W3CDTF">2020-01-09T19:32:24Z</dcterms:created>
  <dcterms:modified xsi:type="dcterms:W3CDTF">2020-02-11T22:29:14Z</dcterms:modified>
</cp:coreProperties>
</file>