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681" r:id="rId3"/>
    <p:sldId id="682" r:id="rId4"/>
    <p:sldId id="683" r:id="rId5"/>
    <p:sldId id="684" r:id="rId6"/>
    <p:sldId id="685" r:id="rId7"/>
    <p:sldId id="686" r:id="rId8"/>
    <p:sldId id="687" r:id="rId9"/>
    <p:sldId id="688" r:id="rId10"/>
    <p:sldId id="690" r:id="rId11"/>
    <p:sldId id="691" r:id="rId12"/>
    <p:sldId id="692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1B29F"/>
    <a:srgbClr val="A71B86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76270" autoAdjust="0"/>
  </p:normalViewPr>
  <p:slideViewPr>
    <p:cSldViewPr snapToGrid="0">
      <p:cViewPr varScale="1">
        <p:scale>
          <a:sx n="50" d="100"/>
          <a:sy n="50" d="100"/>
        </p:scale>
        <p:origin x="2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4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5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73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6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09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6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5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90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3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4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3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3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5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jpg"/><Relationship Id="rId7" Type="http://schemas.openxmlformats.org/officeDocument/2006/relationships/image" Target="../media/image44.sv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2.gif"/><Relationship Id="rId9" Type="http://schemas.openxmlformats.org/officeDocument/2006/relationships/image" Target="../media/image4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3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30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51590" y="1937211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Process for simulation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1: Simulate a large enough sample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based on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cdf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such that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2: Count the number of number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’s that were able to “fit” into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i.e.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such that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3: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Step 4: Repeat steps 1-3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right now,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[1,5]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ArrivalProcess.xlsx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the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on the course website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0" y="1937211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8" t="-77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Arrival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5BF16A-8789-48B7-913E-66A515428A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3490136"/>
            <a:ext cx="2301644" cy="10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51590" y="1937211"/>
                <a:ext cx="901807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We sample interarrival times according to the formula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𝑅𝐴𝑁𝐷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()+1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get actual arrival time of a customer  adding the amount of time elapsed between this customer and the last customer (A8:A39) to the arrival time of the last customer (B8:B39)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Simulated data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0" y="1937211"/>
                <a:ext cx="9018070" cy="2246769"/>
              </a:xfrm>
              <a:prstGeom prst="rect">
                <a:avLst/>
              </a:prstGeom>
              <a:blipFill>
                <a:blip r:embed="rId3"/>
                <a:stretch>
                  <a:fillRect l="-608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Arrival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4FC6F-C59A-44C1-89B8-B576433E7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591" y="4280136"/>
            <a:ext cx="8375508" cy="22464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84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51590" y="1937211"/>
                <a:ext cx="901807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The cell D10 contains a realization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(60)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which counts the number of customers who arrive within the first 60 minutes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Notice the Excel formula </a:t>
                </a:r>
                <a:r>
                  <a:rPr lang="en-US" sz="2000" dirty="0">
                    <a:solidFill>
                      <a:srgbClr val="A71B86"/>
                    </a:solidFill>
                  </a:rPr>
                  <a:t>COUNTIF(B8:B39,”&lt;60”)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problem with the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[1,5]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distribution for interarrival times?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needed to estimate the mean and standard deviation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Does it matter if we change our Excel formula from </a:t>
                </a:r>
                <a:r>
                  <a:rPr lang="en-US" sz="2000" dirty="0">
                    <a:solidFill>
                      <a:srgbClr val="A71B86"/>
                    </a:solidFill>
                  </a:rPr>
                  <a:t>COUNTIF(B8:B39,”&lt;60”)  </a:t>
                </a:r>
                <a:r>
                  <a:rPr lang="en-US" sz="2000" dirty="0">
                    <a:solidFill>
                      <a:srgbClr val="404040"/>
                    </a:solidFill>
                  </a:rPr>
                  <a:t>to </a:t>
                </a:r>
                <a:r>
                  <a:rPr lang="en-US" sz="2000" dirty="0">
                    <a:solidFill>
                      <a:srgbClr val="A71B86"/>
                    </a:solidFill>
                  </a:rPr>
                  <a:t>COUNTIF(B8:B39,”&lt;=60”)</a:t>
                </a:r>
                <a:r>
                  <a:rPr lang="en-US" sz="2000" dirty="0">
                    <a:solidFill>
                      <a:srgbClr val="404040"/>
                    </a:solidFill>
                  </a:rPr>
                  <a:t>?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0" y="1937211"/>
                <a:ext cx="9018070" cy="3477875"/>
              </a:xfrm>
              <a:prstGeom prst="rect">
                <a:avLst/>
              </a:prstGeom>
              <a:blipFill>
                <a:blip r:embed="rId3"/>
                <a:stretch>
                  <a:fillRect l="-608" t="-1053" r="-47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Arrival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0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51590" y="1937211"/>
                <a:ext cx="9018070" cy="3620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When the set of interarrival times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follow an exponential distribution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we have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Poisson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process with rate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Poisson process is a classic way to model random arrivals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called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rate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since it corresponds to the average number of arrivals per unit of time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cdf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𝐸𝑋𝑃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simulation,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where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,⋯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0" y="1937211"/>
                <a:ext cx="9018070" cy="3620863"/>
              </a:xfrm>
              <a:prstGeom prst="rect">
                <a:avLst/>
              </a:prstGeom>
              <a:blipFill>
                <a:blip r:embed="rId3"/>
                <a:stretch>
                  <a:fillRect l="-608" t="-1010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Poisson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A coffee shop is open for 8 hours Monday through Friday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Customers arrive according to a Poisson process with a rate 5 per hour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time between arrivals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𝐸𝑋𝑃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amount a customer spends can be approximated using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2.5,1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means the average customer spends $2.50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problem with using the Normal distribution for the amount spent?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Any customer who arrives before closing will be served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simulate the revenue of the coffee shop for one day (8 hours)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Revenue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3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We must simulate both the arrival times of customers and the amount of money they will spend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generate interarrival times we use the inverse transform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generate the amounts spend by different customers, we use the inverse transform method based on the NORM.INV function in Excel with a mean of 2.5 and a standard deviation of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simulate the times when customers arrive as well as the amounts they spend, then we add the expenses of all the customers who arrived during the time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[0,8]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 r="-135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Revenue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A076239-098E-45F4-8597-2C2BEB144458}"/>
                  </a:ext>
                </a:extLst>
              </p:cNvPr>
              <p:cNvSpPr/>
              <p:nvPr/>
            </p:nvSpPr>
            <p:spPr>
              <a:xfrm>
                <a:off x="4370892" y="3261019"/>
                <a:ext cx="1824154" cy="52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A076239-098E-45F4-8597-2C2BEB144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2" y="3261019"/>
                <a:ext cx="1824154" cy="528863"/>
              </a:xfrm>
              <a:prstGeom prst="rect">
                <a:avLst/>
              </a:prstGeom>
              <a:blipFill>
                <a:blip r:embed="rId8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00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61336" y="1937580"/>
            <a:ext cx="90180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CoffeeShop.xlsx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the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the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Focus on tab named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Descriptions of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Column A contains interarrival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Column B contains arrival times (notice the calculation)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Column C contains the amount spent (notice the use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MAX()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Column D checks to see if the customer made it by closing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Simulated revenue for a single day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Revenue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342531-F154-4E6B-88E9-D2E98DBBA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545" y="5415455"/>
            <a:ext cx="5102225" cy="109009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37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61336" y="1937580"/>
            <a:ext cx="9018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Same coffee shop from previous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simulate the customer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Assume there is only one person at the cash register, and that this person both takes the order and prepares the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Moment of silence for this poor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customer takes a random amount of time to be served, which we model as an exponential random variable with mean  of 5 minutes (1/12 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Customers are served in a first-come-first-serve basis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Queue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B6F5D7-7AA5-4366-8D46-333ABD47B6F9}"/>
                  </a:ext>
                </a:extLst>
              </p:cNvPr>
              <p:cNvSpPr/>
              <p:nvPr/>
            </p:nvSpPr>
            <p:spPr>
              <a:xfrm>
                <a:off x="2493095" y="5479856"/>
                <a:ext cx="2300117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B6F5D7-7AA5-4366-8D46-333ABD47B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95" y="5479856"/>
                <a:ext cx="2300117" cy="670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7669EB-4E41-488A-AE7C-E1A10CA5E66A}"/>
                  </a:ext>
                </a:extLst>
              </p:cNvPr>
              <p:cNvSpPr/>
              <p:nvPr/>
            </p:nvSpPr>
            <p:spPr>
              <a:xfrm>
                <a:off x="5739371" y="5615053"/>
                <a:ext cx="1056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7669EB-4E41-488A-AE7C-E1A10CA5E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71" y="5615053"/>
                <a:ext cx="10560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0841F8-A3C1-4CB8-B872-793EBCB053F5}"/>
              </a:ext>
            </a:extLst>
          </p:cNvPr>
          <p:cNvCxnSpPr/>
          <p:nvPr/>
        </p:nvCxnSpPr>
        <p:spPr>
          <a:xfrm>
            <a:off x="4999358" y="5815108"/>
            <a:ext cx="530454" cy="0"/>
          </a:xfrm>
          <a:prstGeom prst="straightConnector1">
            <a:avLst/>
          </a:prstGeom>
          <a:ln w="762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0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use simulation to determine the maximum waiting time experienced by a customer during the day, and the number of customers still present at the coffee shop (either in queue or being served) at closing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Generate interarrival times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 as before, making sure that we have enough to cover the 8-hour interval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denote the service time of customer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generate service times we use the inverse transform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Status of coffee shop changes whenever a customer arrives or leaves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Queue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FB150C-261D-4920-B519-0119EF8560B1}"/>
                  </a:ext>
                </a:extLst>
              </p:cNvPr>
              <p:cNvSpPr/>
              <p:nvPr/>
            </p:nvSpPr>
            <p:spPr>
              <a:xfrm>
                <a:off x="4290262" y="5107679"/>
                <a:ext cx="1925784" cy="526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FB150C-261D-4920-B519-0119EF856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62" y="5107679"/>
                <a:ext cx="1925784" cy="526939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89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number of customers in the coffee shop is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arrival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and departure times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are known 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simulation, we keep track of interarrival times, service times, arrival times, and departure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only random numbers are interarrival times and the service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Customer </a:t>
                </a:r>
                <a:r>
                  <a:rPr lang="en-US" sz="2000" i="1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i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will start his/her service at two potential times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At the arrival time if no one is there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At the departure time of customer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if there is somebody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where the first customer starts always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5632311"/>
              </a:xfrm>
              <a:prstGeom prst="rect">
                <a:avLst/>
              </a:prstGeom>
              <a:blipFill>
                <a:blip r:embed="rId3"/>
                <a:stretch>
                  <a:fillRect l="-609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Queue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BFBFB-C165-4E1C-A67D-DCD16E9A8F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6506" y="5703473"/>
            <a:ext cx="43529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Many times we want to sample from a continuous distribution e.g. normal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we want to simulate a random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having a cumulative distribution function (CDF)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Then, we compute its inverse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i.e. the function satisfying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a uniform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random variable , then the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has the same distribution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method is called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inverse transform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093428"/>
              </a:xfrm>
              <a:prstGeom prst="rect">
                <a:avLst/>
              </a:prstGeom>
              <a:blipFill>
                <a:blip r:embed="rId3"/>
                <a:stretch>
                  <a:fillRect l="-60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Simulation for Continuous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93EBF4-7469-46CA-BD73-99C45BDE0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700" y="3237719"/>
            <a:ext cx="2275046" cy="46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0CD34-B54A-4FBC-B08B-5CB48E3CCE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4113" y="4194361"/>
            <a:ext cx="3677711" cy="48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78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61336" y="1937580"/>
            <a:ext cx="9018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number of customers in the coffee shop at the end of the day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CoffeeShop.xlsx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the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the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Focus on tab named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that departure time is the sum of arrival time and service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Column H shows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waiting times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which is the difference between the start of service and arrival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Queue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0ED71F-3732-4852-A028-5F4D9DA35996}"/>
                  </a:ext>
                </a:extLst>
              </p:cNvPr>
              <p:cNvSpPr/>
              <p:nvPr/>
            </p:nvSpPr>
            <p:spPr>
              <a:xfrm>
                <a:off x="1812693" y="2397392"/>
                <a:ext cx="6915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𝐴𝑟𝑟𝑖𝑣𝑎𝑙𝑠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𝐷𝑒𝑝𝑎𝑟𝑡𝑢𝑟𝑒𝑠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[0,8]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0ED71F-3732-4852-A028-5F4D9DA35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93" y="2397392"/>
                <a:ext cx="6915355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0998A7-06F1-4F65-82C8-C5BF3D0B6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3492" y="5592829"/>
            <a:ext cx="3030441" cy="10537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21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the coffee shop it may be unrealistic to assume that customers arrive at the same rate throughout the 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make our models more realistic, we can change the rate during different periods of the 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Assume that we can divide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into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periods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endChr m:val="]"/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⋯,(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,8)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such that the arrival rate during each period is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Simulate the arrivals in each period using the corresponding rate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periods with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, arrivals will be closer to each other, while in periods with small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they will be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more spread out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Queue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837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 exponential random variable has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cdf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parameter known as its “rate”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Exponentials are often used to model the time between random arrivals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an exponentially distributed random variable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837478"/>
              </a:xfrm>
              <a:prstGeom prst="rect">
                <a:avLst/>
              </a:prstGeom>
              <a:blipFill>
                <a:blip r:embed="rId3"/>
                <a:stretch>
                  <a:fillRect l="-609" t="-630" b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Exponential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D16F59-A3AE-4266-9BD5-9ADEC325D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1185" y="2347702"/>
            <a:ext cx="3648075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2603B-0C12-4823-8B05-33FC21CB32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072" y="4528491"/>
            <a:ext cx="5448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7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Note that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uniformly distributed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too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the inverse transform method, we can replace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when convenient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the exponential example, we can set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1631216"/>
              </a:xfrm>
              <a:prstGeom prst="rect">
                <a:avLst/>
              </a:prstGeom>
              <a:blipFill>
                <a:blip r:embed="rId3"/>
                <a:stretch>
                  <a:fillRect l="-609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Exponential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9FB519-8E55-40A5-8934-DB6ECE4BC0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8119" y="3578808"/>
            <a:ext cx="14097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7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Function RAND() samples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use RAND() to sample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happens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Excel the formula is,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𝑅𝐴𝑁𝐷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()+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2862322"/>
              </a:xfrm>
              <a:prstGeom prst="rect">
                <a:avLst/>
              </a:prstGeom>
              <a:blipFill>
                <a:blip r:embed="rId3"/>
                <a:stretch>
                  <a:fillRect l="-609" t="-1064" b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Uniform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7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Most popular continuous distribution is the Normal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we can use the following pdf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then it can be written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we can simulate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Standard Normal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we can simulate any Normal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will first focus on standard normal random variables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3785652"/>
              </a:xfrm>
              <a:prstGeom prst="rect">
                <a:avLst/>
              </a:prstGeom>
              <a:blipFill>
                <a:blip r:embed="rId3"/>
                <a:stretch>
                  <a:fillRect l="-60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Normal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37CB0C-5EF6-4175-989C-EFE4D40FA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7836" y="2955071"/>
            <a:ext cx="5294773" cy="9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Although there are more efficient methods for simulating Normal random variables, we could use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inverse transform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Excel, 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𝐼𝑁𝑉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the  CDF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where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Typically, we use NORM.INV to find percentiles (see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Link 1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 course website)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Therefore, the random number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𝐼𝑁𝑉</m:t>
                    </m:r>
                    <m:d>
                      <m:d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𝑅𝐴𝑁𝐷</m:t>
                        </m:r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(), 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401205"/>
              </a:xfrm>
              <a:prstGeom prst="rect">
                <a:avLst/>
              </a:prstGeom>
              <a:blipFill>
                <a:blip r:embed="rId3"/>
                <a:stretch>
                  <a:fillRect l="-609" t="-693" r="-8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Normal Simulation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2B5C5-F840-4C74-BF30-01E9404D5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856" y="3929420"/>
            <a:ext cx="4086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8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model the # of customers that come to a coffee shop during a 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Since people walk into the coffee shop at random times, we want to use a model that reflects this fact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assume the times between consecutive arrivals are independent and identically distributed (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i.i.d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.) random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Specifically, 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 the time of arrival between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we can assume that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i.i.d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are called interarrival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set contains a random sample from a continuous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 assumption must be made about the distribution having CDF 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5016758"/>
              </a:xfrm>
              <a:prstGeom prst="rect">
                <a:avLst/>
              </a:prstGeom>
              <a:blipFill>
                <a:blip r:embed="rId3"/>
                <a:stretch>
                  <a:fillRect l="-609" t="-608" b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Arrival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51590" y="1937211"/>
                <a:ext cx="901807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 assumption must be made about the distribution with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cdf</a:t>
                </a:r>
                <a:endParaRPr lang="en-US" sz="2000" b="0" dirty="0">
                  <a:solidFill>
                    <a:srgbClr val="40404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invertible (we can algebraically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denote the number of arrivals in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our example,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𝑐𝑢𝑠𝑡𝑜𝑚𝑒𝑟𝑠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𝑤h𝑜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𝑣𝑖𝑠𝑖𝑡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𝑐𝑜𝑓𝑓𝑒𝑒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𝑠h𝑜𝑝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10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𝑚𝑖𝑛𝑢𝑡𝑒𝑠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𝑢𝑠𝑡𝑜𝑚𝑒𝑟𝑠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𝑖𝑠𝑖𝑡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𝑜𝑓𝑓𝑒𝑒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h𝑜𝑝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h𝑜𝑢𝑟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1440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𝑢𝑠𝑡𝑜𝑚𝑒𝑟𝑠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𝑖𝑠𝑖𝑡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𝑜𝑓𝑓𝑒𝑒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𝑠h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mean of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standard deviation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0" y="1937211"/>
                <a:ext cx="9018070" cy="4401205"/>
              </a:xfrm>
              <a:prstGeom prst="rect">
                <a:avLst/>
              </a:prstGeom>
              <a:blipFill>
                <a:blip r:embed="rId3"/>
                <a:stretch>
                  <a:fillRect l="-608" t="-83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Arrival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21727</TotalTime>
  <Words>1895</Words>
  <Application>Microsoft Office PowerPoint</Application>
  <PresentationFormat>Widescreen</PresentationFormat>
  <Paragraphs>276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30 </vt:lpstr>
      <vt:lpstr>Simulation for Continuous</vt:lpstr>
      <vt:lpstr>Exponential Simulation</vt:lpstr>
      <vt:lpstr>Exponential Simulation</vt:lpstr>
      <vt:lpstr>Uniform Simulation</vt:lpstr>
      <vt:lpstr>Normal Simulation</vt:lpstr>
      <vt:lpstr>Normal Simulation</vt:lpstr>
      <vt:lpstr>Ex: Arrival Process</vt:lpstr>
      <vt:lpstr>Ex: Arrival Process</vt:lpstr>
      <vt:lpstr>Ex: Arrival Process</vt:lpstr>
      <vt:lpstr>Ex: Arrival Process</vt:lpstr>
      <vt:lpstr>Ex: Arrival Process</vt:lpstr>
      <vt:lpstr>Poisson Process</vt:lpstr>
      <vt:lpstr>Ex: Coffee Shop Revenue</vt:lpstr>
      <vt:lpstr>Ex: Coffee Shop Revenue</vt:lpstr>
      <vt:lpstr>Ex: Coffee Shop Revenue</vt:lpstr>
      <vt:lpstr>Ex: Coffee Shop Queue</vt:lpstr>
      <vt:lpstr>Ex: Coffee Shop Queue</vt:lpstr>
      <vt:lpstr>Ex: Coffee Shop Queue</vt:lpstr>
      <vt:lpstr>Ex: Coffee Shop Queue</vt:lpstr>
      <vt:lpstr>Ex: Coffee Shop 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1112</cp:revision>
  <dcterms:created xsi:type="dcterms:W3CDTF">2020-01-09T19:32:24Z</dcterms:created>
  <dcterms:modified xsi:type="dcterms:W3CDTF">2020-04-20T04:01:01Z</dcterms:modified>
</cp:coreProperties>
</file>