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457" r:id="rId3"/>
    <p:sldId id="486" r:id="rId4"/>
    <p:sldId id="487" r:id="rId5"/>
    <p:sldId id="488" r:id="rId6"/>
    <p:sldId id="489" r:id="rId7"/>
    <p:sldId id="490" r:id="rId8"/>
    <p:sldId id="491" r:id="rId9"/>
    <p:sldId id="492" r:id="rId10"/>
    <p:sldId id="493" r:id="rId11"/>
    <p:sldId id="494" r:id="rId12"/>
    <p:sldId id="495" r:id="rId13"/>
    <p:sldId id="496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1B86"/>
    <a:srgbClr val="404040"/>
    <a:srgbClr val="11B29F"/>
    <a:srgbClr val="FF0E5C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88" autoAdjust="0"/>
    <p:restoredTop sz="95874" autoAdjust="0"/>
  </p:normalViewPr>
  <p:slideViewPr>
    <p:cSldViewPr snapToGrid="0">
      <p:cViewPr varScale="1">
        <p:scale>
          <a:sx n="97" d="100"/>
          <a:sy n="97" d="100"/>
        </p:scale>
        <p:origin x="32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.jpg"/><Relationship Id="rId7" Type="http://schemas.openxmlformats.org/officeDocument/2006/relationships/image" Target="../media/image2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7.jpg"/><Relationship Id="rId7" Type="http://schemas.openxmlformats.org/officeDocument/2006/relationships/image" Target="../media/image32.sv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8.gif"/><Relationship Id="rId9" Type="http://schemas.openxmlformats.org/officeDocument/2006/relationships/image" Target="../media/image3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jpg"/><Relationship Id="rId7" Type="http://schemas.openxmlformats.org/officeDocument/2006/relationships/image" Target="../media/image1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jpg"/><Relationship Id="rId7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jpg"/><Relationship Id="rId7" Type="http://schemas.openxmlformats.org/officeDocument/2006/relationships/image" Target="../media/image1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15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876890" cy="45719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0523" y="1585207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Modification 1: Maximum of 10 hours of overtime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Recall the goal constraint for labor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Remember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represents overtime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want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Use same strategy as before by adding a goal constraint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Possible goal constraint of all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deviational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Two new variables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and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are nonnegative and represent the amount of overtime hours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less than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10 hours and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more than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10 hours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New objective function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4093428"/>
              </a:xfrm>
              <a:prstGeom prst="rect">
                <a:avLst/>
              </a:prstGeom>
              <a:blipFill>
                <a:blip r:embed="rId4"/>
                <a:stretch>
                  <a:fillRect l="-619" t="-744" r="-1170" b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1188A03-18F4-464F-8A6A-09ABBC5A2EAA}"/>
                  </a:ext>
                </a:extLst>
              </p:cNvPr>
              <p:cNvSpPr txBox="1"/>
              <p:nvPr/>
            </p:nvSpPr>
            <p:spPr>
              <a:xfrm>
                <a:off x="1542936" y="2737327"/>
                <a:ext cx="88029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Under hours</a:t>
                </a:r>
                <a:r>
                  <a:rPr lang="en-US" sz="2000" dirty="0"/>
                  <a:t>)	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1188A03-18F4-464F-8A6A-09ABBC5A2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936" y="2737327"/>
                <a:ext cx="8802951" cy="400110"/>
              </a:xfrm>
              <a:prstGeom prst="rect">
                <a:avLst/>
              </a:prstGeom>
              <a:blipFill>
                <a:blip r:embed="rId7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9A03420-1FEC-4446-8909-DF2275D598A4}"/>
                  </a:ext>
                </a:extLst>
              </p:cNvPr>
              <p:cNvSpPr txBox="1"/>
              <p:nvPr/>
            </p:nvSpPr>
            <p:spPr>
              <a:xfrm>
                <a:off x="1542937" y="4236696"/>
                <a:ext cx="88029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Over hours</a:t>
                </a:r>
                <a:r>
                  <a:rPr lang="en-US" sz="2000" dirty="0"/>
                  <a:t>)	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9A03420-1FEC-4446-8909-DF2275D59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937" y="4236696"/>
                <a:ext cx="8802951" cy="400110"/>
              </a:xfrm>
              <a:prstGeom prst="rect">
                <a:avLst/>
              </a:prstGeom>
              <a:blipFill>
                <a:blip r:embed="rId8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77FEA05-B4A1-46EE-B82D-67206DAADDF4}"/>
                  </a:ext>
                </a:extLst>
              </p:cNvPr>
              <p:cNvSpPr txBox="1"/>
              <p:nvPr/>
            </p:nvSpPr>
            <p:spPr>
              <a:xfrm>
                <a:off x="1542937" y="6071773"/>
                <a:ext cx="5677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/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77FEA05-B4A1-46EE-B82D-67206DAAD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937" y="6071773"/>
                <a:ext cx="5677054" cy="400110"/>
              </a:xfrm>
              <a:prstGeom prst="rect">
                <a:avLst/>
              </a:prstGeom>
              <a:blipFill>
                <a:blip r:embed="rId9"/>
                <a:stretch>
                  <a:fillRect l="-107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290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3480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Modification 2: Maximum number of bowls and mugs made daily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Pottery company has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limited warehouse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space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They can only produce at most 30 bowls and 20 mugs each day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Profit for bowls ($40) less than profit for mugs ($50)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Consider the new constraints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want to minimize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Why not include positive deviational variables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For which item is it more important to achieve this goal?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3480120"/>
              </a:xfrm>
              <a:prstGeom prst="rect">
                <a:avLst/>
              </a:prstGeom>
              <a:blipFill>
                <a:blip r:embed="rId4"/>
                <a:stretch>
                  <a:fillRect l="-619" t="-876" b="-2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77FEA05-B4A1-46EE-B82D-67206DAADDF4}"/>
                  </a:ext>
                </a:extLst>
              </p:cNvPr>
              <p:cNvSpPr txBox="1"/>
              <p:nvPr/>
            </p:nvSpPr>
            <p:spPr>
              <a:xfrm>
                <a:off x="1559086" y="3687652"/>
                <a:ext cx="567705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sz="2000" b="0" dirty="0"/>
                  <a:t>		(</a:t>
                </a:r>
                <a:r>
                  <a:rPr lang="en-US" sz="2000" b="0" dirty="0">
                    <a:solidFill>
                      <a:srgbClr val="A71B86"/>
                    </a:solidFill>
                  </a:rPr>
                  <a:t>Bowls</a:t>
                </a:r>
                <a:r>
                  <a:rPr lang="en-US" sz="2000" b="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Mugs</a:t>
                </a:r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77FEA05-B4A1-46EE-B82D-67206DAAD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086" y="3687652"/>
                <a:ext cx="5677054" cy="707886"/>
              </a:xfrm>
              <a:prstGeom prst="rect">
                <a:avLst/>
              </a:prstGeom>
              <a:blipFill>
                <a:blip r:embed="rId7"/>
                <a:stretch>
                  <a:fillRect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949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Modification 2: Maximum number of bowls and mugs made daily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Positive deviational variables are unnecessary since it is imperative to not exceed the warehouse space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We need to achieve the goal for mugs more than the goal for bowls because the profit is higher for mugs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If goals were of equal importance, we would minimize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We can make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degree of importance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in proportion to the profit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goal for mugs is more important than the goal for bowls by 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ratio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of 5 to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coefficients 4 and 5 are referred to as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weights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14B24E-73A7-4B59-8D07-B94D0D0628CC}"/>
                  </a:ext>
                </a:extLst>
              </p:cNvPr>
              <p:cNvSpPr txBox="1"/>
              <p:nvPr/>
            </p:nvSpPr>
            <p:spPr>
              <a:xfrm>
                <a:off x="1521241" y="3963525"/>
                <a:ext cx="7912598" cy="406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/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14B24E-73A7-4B59-8D07-B94D0D062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241" y="3963525"/>
                <a:ext cx="7912598" cy="406778"/>
              </a:xfrm>
              <a:prstGeom prst="rect">
                <a:avLst/>
              </a:prstGeom>
              <a:blipFill>
                <a:blip r:embed="rId6"/>
                <a:stretch>
                  <a:fillRect l="-847" t="-7463" b="-2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A522FAD-9A10-4F1E-BB60-B15A7D71526A}"/>
                  </a:ext>
                </a:extLst>
              </p:cNvPr>
              <p:cNvSpPr txBox="1"/>
              <p:nvPr/>
            </p:nvSpPr>
            <p:spPr>
              <a:xfrm>
                <a:off x="1509596" y="5512499"/>
                <a:ext cx="7912598" cy="406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/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(4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/>
                  <a:t> 5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A522FAD-9A10-4F1E-BB60-B15A7D715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596" y="5512499"/>
                <a:ext cx="7912598" cy="406778"/>
              </a:xfrm>
              <a:prstGeom prst="rect">
                <a:avLst/>
              </a:prstGeom>
              <a:blipFill>
                <a:blip r:embed="rId7"/>
                <a:stretch>
                  <a:fillRect l="-847" t="-7463" b="-2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8223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Full modified goal programming model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5CACA8C-8679-40FD-8533-6014E74B3A33}"/>
                  </a:ext>
                </a:extLst>
              </p:cNvPr>
              <p:cNvSpPr txBox="1"/>
              <p:nvPr/>
            </p:nvSpPr>
            <p:spPr>
              <a:xfrm>
                <a:off x="1084189" y="2433075"/>
                <a:ext cx="8802951" cy="2893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latin typeface="Corbel" panose="020B0503020204020204" pitchFamily="34" charset="0"/>
                  </a:rPr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sz="2000" dirty="0">
                  <a:latin typeface="Corbel" panose="020B0503020204020204" pitchFamily="34" charset="0"/>
                </a:endParaRPr>
              </a:p>
              <a:p>
                <a:endParaRPr lang="en-US" sz="2000" dirty="0"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latin typeface="Corbel" panose="020B0503020204020204" pitchFamily="34" charset="0"/>
                  </a:rPr>
                  <a:t>Subject to	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n-US" sz="2000" dirty="0"/>
                  <a:t>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Labor</a:t>
                </a:r>
                <a:r>
                  <a:rPr lang="en-US" sz="2000" dirty="0"/>
                  <a:t>)</a:t>
                </a:r>
                <a:endParaRPr lang="en-US" sz="2000" dirty="0">
                  <a:latin typeface="Corbel" panose="020B0503020204020204" pitchFamily="34" charset="0"/>
                </a:endParaRP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=1600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Profit</a:t>
                </a:r>
                <a:r>
                  <a:rPr lang="en-US" sz="2000" dirty="0"/>
                  <a:t>)	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=120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Clay</a:t>
                </a:r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	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2000" dirty="0"/>
                  <a:t>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Overtime</a:t>
                </a:r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sz="2000" dirty="0"/>
                  <a:t>	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Bowls</a:t>
                </a:r>
                <a:r>
                  <a:rPr lang="en-US" sz="2000" dirty="0"/>
                  <a:t>)	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sz="2000" dirty="0"/>
                  <a:t>	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Mugs</a:t>
                </a:r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5CACA8C-8679-40FD-8533-6014E74B3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189" y="2433075"/>
                <a:ext cx="8802951" cy="2893484"/>
              </a:xfrm>
              <a:prstGeom prst="rect">
                <a:avLst/>
              </a:prstGeom>
              <a:blipFill>
                <a:blip r:embed="rId6"/>
                <a:stretch>
                  <a:fillRect l="-762" t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741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Goal Programming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All prior linear programming problems have had 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single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objective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Companies may have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multiple criteria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in consideration for a decision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Sometimes the multiple objectives conflict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Company may want to maximize profit and minimize pollution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Goal programming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is linear programming for multiple objectives or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Trying to 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𝑏𝑜𝑤𝑙𝑠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latin typeface="Corbel" panose="020B0503020204020204" pitchFamily="34" charset="0"/>
                  </a:rPr>
                  <a:t>and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𝑚𝑢𝑔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latin typeface="Corbel" panose="020B0503020204020204" pitchFamily="34" charset="0"/>
                  </a:rPr>
                  <a:t>to maximize the profit function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rbel" panose="020B0503020204020204" pitchFamily="34" charset="0"/>
                  </a:rPr>
                  <a:t>Recall the original linear program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rbel" panose="020B0503020204020204" pitchFamily="34" charset="0"/>
                  </a:rPr>
                  <a:t>Objective function reflects a single goal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4708981"/>
              </a:xfrm>
              <a:prstGeom prst="rect">
                <a:avLst/>
              </a:prstGeom>
              <a:blipFill>
                <a:blip r:embed="rId4"/>
                <a:stretch>
                  <a:fillRect l="-619" t="-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E636D3-A2FA-42A5-BB70-27B7C0E1D3AF}"/>
                  </a:ext>
                </a:extLst>
              </p:cNvPr>
              <p:cNvSpPr txBox="1"/>
              <p:nvPr/>
            </p:nvSpPr>
            <p:spPr>
              <a:xfrm>
                <a:off x="1086521" y="3245229"/>
                <a:ext cx="6385433" cy="2185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latin typeface="Corbel" panose="020B0503020204020204" pitchFamily="34" charset="0"/>
                  </a:rPr>
                  <a:t>Maximize</a:t>
                </a:r>
                <a:r>
                  <a:rPr lang="en-US" sz="2000" b="0" dirty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b="0" dirty="0"/>
              </a:p>
              <a:p>
                <a:endParaRPr lang="en-US" sz="2000" b="0" dirty="0"/>
              </a:p>
              <a:p>
                <a:r>
                  <a:rPr lang="en-US" sz="2000" dirty="0">
                    <a:latin typeface="Corbel" panose="020B0503020204020204" pitchFamily="34" charset="0"/>
                  </a:rPr>
                  <a:t>Subject to:</a:t>
                </a: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≤40</m:t>
                    </m:r>
                  </m:oMath>
                </a14:m>
                <a:r>
                  <a:rPr lang="en-US" sz="2000" dirty="0"/>
                  <a:t>		</a:t>
                </a:r>
                <a:r>
                  <a:rPr lang="en-US" sz="2000" dirty="0">
                    <a:latin typeface="Corbel" panose="020B0503020204020204" pitchFamily="34" charset="0"/>
                  </a:rPr>
                  <a:t>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Labor</a:t>
                </a:r>
                <a:r>
                  <a:rPr lang="en-US" sz="2000" dirty="0">
                    <a:latin typeface="Corbel" panose="020B0503020204020204" pitchFamily="34" charset="0"/>
                  </a:rPr>
                  <a:t>)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≤120</m:t>
                    </m:r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</a:rPr>
                  <a:t>		</a:t>
                </a:r>
                <a:r>
                  <a:rPr lang="en-US" sz="2000" b="0" dirty="0">
                    <a:latin typeface="Corbel" panose="020B0503020204020204" pitchFamily="34" charset="0"/>
                  </a:rPr>
                  <a:t>(</a:t>
                </a:r>
                <a:r>
                  <a:rPr lang="en-US" sz="2000" b="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Clay</a:t>
                </a:r>
                <a:r>
                  <a:rPr lang="en-US" sz="2000" b="0" dirty="0">
                    <a:latin typeface="Corbel" panose="020B0503020204020204" pitchFamily="34" charset="0"/>
                  </a:rPr>
                  <a:t>)</a:t>
                </a:r>
              </a:p>
              <a:p>
                <a:r>
                  <a:rPr lang="en-US" sz="2000" b="0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dirty="0"/>
              </a:p>
              <a:p>
                <a:endParaRPr lang="en-US" dirty="0"/>
              </a:p>
              <a:p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E636D3-A2FA-42A5-BB70-27B7C0E1D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521" y="3245229"/>
                <a:ext cx="6385433" cy="2185214"/>
              </a:xfrm>
              <a:prstGeom prst="rect">
                <a:avLst/>
              </a:prstGeom>
              <a:blipFill>
                <a:blip r:embed="rId7"/>
                <a:stretch>
                  <a:fillRect l="-954" t="-1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06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Suppose Beaver Creek wanted to achieve other goals while maximizing profit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order of importance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To avoid layoffs, they want to use at least 40 hours of labor per 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They want to achieve a satisfactory profit level of $1,600 per 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To avoid having clay dry out, they prefer to keep no more than 120 </a:t>
            </a:r>
            <a:r>
              <a:rPr lang="en-US" sz="2000" dirty="0" err="1">
                <a:solidFill>
                  <a:srgbClr val="404040"/>
                </a:solidFill>
                <a:latin typeface="Corbel" panose="020B0503020204020204" pitchFamily="34" charset="0"/>
              </a:rPr>
              <a:t>lb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of clay on hand each 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To avoid overhead costs due to keeping the factory open past normal hours, they want to minimize the amount of overtime</a:t>
            </a:r>
            <a:endParaRPr lang="en-US" sz="2000" dirty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rbel" panose="020B0503020204020204" pitchFamily="34" charset="0"/>
              </a:rPr>
              <a:t>We reformulate our linear programming model using goal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rbel" panose="020B0503020204020204" pitchFamily="34" charset="0"/>
              </a:rPr>
              <a:t>Transform linear programming model constraints into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299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Goal 1: Avoid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underutilization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of labor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Original constraint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≤40</m:t>
                    </m:r>
                  </m:oMath>
                </a14:m>
                <a:endParaRPr lang="en-US" sz="2000" dirty="0"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rbel" panose="020B0503020204020204" pitchFamily="34" charset="0"/>
                  </a:rPr>
                  <a:t>Reformulation to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goal constraint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Two new variables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and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are nonnegative and represent 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underutilized time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overtime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respectively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What if the optimal solution had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?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What if the optimal solution had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?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top priority corresponding to minimization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indicates the priority of this goal (not a coefficient)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5324535"/>
              </a:xfrm>
              <a:prstGeom prst="rect">
                <a:avLst/>
              </a:prstGeom>
              <a:blipFill>
                <a:blip r:embed="rId4"/>
                <a:stretch>
                  <a:fillRect l="-619" t="-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FD8C84-4A19-4306-9EFC-7676891E6ADE}"/>
                  </a:ext>
                </a:extLst>
              </p:cNvPr>
              <p:cNvSpPr txBox="1"/>
              <p:nvPr/>
            </p:nvSpPr>
            <p:spPr>
              <a:xfrm>
                <a:off x="1546706" y="3018061"/>
                <a:ext cx="5677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Labor</a:t>
                </a:r>
                <a:r>
                  <a:rPr lang="en-US" sz="2000" dirty="0"/>
                  <a:t>)	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FD8C84-4A19-4306-9EFC-7676891E6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06" y="3018061"/>
                <a:ext cx="5677054" cy="400110"/>
              </a:xfrm>
              <a:prstGeom prst="rect">
                <a:avLst/>
              </a:prstGeom>
              <a:blipFill>
                <a:blip r:embed="rId7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/>
              <p:nvPr/>
            </p:nvSpPr>
            <p:spPr>
              <a:xfrm>
                <a:off x="1546706" y="5174068"/>
                <a:ext cx="5677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/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06" y="5174068"/>
                <a:ext cx="5677054" cy="400110"/>
              </a:xfrm>
              <a:prstGeom prst="rect">
                <a:avLst/>
              </a:prstGeom>
              <a:blipFill>
                <a:blip r:embed="rId8"/>
                <a:stretch>
                  <a:fillRect l="-1182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1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Goal 2: Achieve daily profit of $1,600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Original objective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b="0" dirty="0"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rbel" panose="020B0503020204020204" pitchFamily="34" charset="0"/>
                  </a:rPr>
                  <a:t>Reformulation to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goal constraint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Two new variables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and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are nonnegative and represent the amount of profit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less than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$1,600 and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more than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$1,600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second priority corresponding to minimization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added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comma between the terms indicates that we are minimizing them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sequentially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not simultaneously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Why are we not minimizing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4093428"/>
              </a:xfrm>
              <a:prstGeom prst="rect">
                <a:avLst/>
              </a:prstGeom>
              <a:blipFill>
                <a:blip r:embed="rId4"/>
                <a:stretch>
                  <a:fillRect l="-619" t="-744" r="-1170" b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FD8C84-4A19-4306-9EFC-7676891E6ADE}"/>
                  </a:ext>
                </a:extLst>
              </p:cNvPr>
              <p:cNvSpPr txBox="1"/>
              <p:nvPr/>
            </p:nvSpPr>
            <p:spPr>
              <a:xfrm>
                <a:off x="1546706" y="3018061"/>
                <a:ext cx="66828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=1600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Profit</a:t>
                </a:r>
                <a:r>
                  <a:rPr lang="en-US" sz="2000" dirty="0"/>
                  <a:t>)	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FD8C84-4A19-4306-9EFC-7676891E6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06" y="3018061"/>
                <a:ext cx="6682894" cy="400110"/>
              </a:xfrm>
              <a:prstGeom prst="rect">
                <a:avLst/>
              </a:prstGeom>
              <a:blipFill>
                <a:blip r:embed="rId7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/>
              <p:nvPr/>
            </p:nvSpPr>
            <p:spPr>
              <a:xfrm>
                <a:off x="1546706" y="4548417"/>
                <a:ext cx="5677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/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06" y="4548417"/>
                <a:ext cx="5677054" cy="400110"/>
              </a:xfrm>
              <a:prstGeom prst="rect">
                <a:avLst/>
              </a:prstGeom>
              <a:blipFill>
                <a:blip r:embed="rId8"/>
                <a:stretch>
                  <a:fillRect l="-1182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572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Goal 3: Avoid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waste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of material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Original constraint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≤120</m:t>
                    </m:r>
                  </m:oMath>
                </a14:m>
                <a:endParaRPr lang="en-US" sz="2000" b="0" dirty="0"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rbel" panose="020B0503020204020204" pitchFamily="34" charset="0"/>
                  </a:rPr>
                  <a:t>Reformulation to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goal constraint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Two new variables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and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are nonnegative and represent the amount of clay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less than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120 </a:t>
                </a:r>
                <a:r>
                  <a:rPr lang="en-US" sz="2000" dirty="0" err="1">
                    <a:solidFill>
                      <a:srgbClr val="404040"/>
                    </a:solidFill>
                    <a:latin typeface="Corbel" panose="020B0503020204020204" pitchFamily="34" charset="0"/>
                  </a:rPr>
                  <a:t>lbs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more than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120 </a:t>
                </a:r>
                <a:r>
                  <a:rPr lang="en-US" sz="2000" dirty="0" err="1">
                    <a:solidFill>
                      <a:srgbClr val="404040"/>
                    </a:solidFill>
                    <a:latin typeface="Corbel" panose="020B0503020204020204" pitchFamily="34" charset="0"/>
                  </a:rPr>
                  <a:t>lbs</a:t>
                </a: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company cannot keep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more than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120 </a:t>
                </a:r>
                <a:r>
                  <a:rPr lang="en-US" sz="2000" dirty="0" err="1">
                    <a:solidFill>
                      <a:srgbClr val="404040"/>
                    </a:solidFill>
                    <a:latin typeface="Corbel" panose="020B0503020204020204" pitchFamily="34" charset="0"/>
                  </a:rPr>
                  <a:t>lbs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in storage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third priority corresponds to minimization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added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3170099"/>
              </a:xfrm>
              <a:prstGeom prst="rect">
                <a:avLst/>
              </a:prstGeom>
              <a:blipFill>
                <a:blip r:embed="rId4"/>
                <a:stretch>
                  <a:fillRect l="-619" t="-960" r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FD8C84-4A19-4306-9EFC-7676891E6ADE}"/>
                  </a:ext>
                </a:extLst>
              </p:cNvPr>
              <p:cNvSpPr txBox="1"/>
              <p:nvPr/>
            </p:nvSpPr>
            <p:spPr>
              <a:xfrm>
                <a:off x="1546706" y="3018061"/>
                <a:ext cx="66828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=120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Clay</a:t>
                </a:r>
                <a:r>
                  <a:rPr lang="en-US" sz="2000" dirty="0"/>
                  <a:t>)	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FD8C84-4A19-4306-9EFC-7676891E6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06" y="3018061"/>
                <a:ext cx="6682894" cy="400110"/>
              </a:xfrm>
              <a:prstGeom prst="rect">
                <a:avLst/>
              </a:prstGeom>
              <a:blipFill>
                <a:blip r:embed="rId7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/>
              <p:nvPr/>
            </p:nvSpPr>
            <p:spPr>
              <a:xfrm>
                <a:off x="1546706" y="4837529"/>
                <a:ext cx="5677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/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06" y="4837529"/>
                <a:ext cx="5677054" cy="400110"/>
              </a:xfrm>
              <a:prstGeom prst="rect">
                <a:avLst/>
              </a:prstGeom>
              <a:blipFill>
                <a:blip r:embed="rId8"/>
                <a:stretch>
                  <a:fillRect l="-1182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524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Goal 4: Avoid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overtime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costs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Recall  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modified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goal constraint for labor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Already attempting to minimize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To ensure we don’t exceed the maximum labor, we involve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Finalization of objective function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2554545"/>
              </a:xfrm>
              <a:prstGeom prst="rect">
                <a:avLst/>
              </a:prstGeom>
              <a:blipFill>
                <a:blip r:embed="rId4"/>
                <a:stretch>
                  <a:fillRect l="-619"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/>
              <p:nvPr/>
            </p:nvSpPr>
            <p:spPr>
              <a:xfrm>
                <a:off x="1546706" y="4180666"/>
                <a:ext cx="5677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/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06" y="4180666"/>
                <a:ext cx="5677054" cy="400110"/>
              </a:xfrm>
              <a:prstGeom prst="rect">
                <a:avLst/>
              </a:prstGeom>
              <a:blipFill>
                <a:blip r:embed="rId7"/>
                <a:stretch>
                  <a:fillRect l="-1182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80CE5F3-FBEF-44FE-AECC-AD370EEAA82D}"/>
                  </a:ext>
                </a:extLst>
              </p:cNvPr>
              <p:cNvSpPr txBox="1"/>
              <p:nvPr/>
            </p:nvSpPr>
            <p:spPr>
              <a:xfrm>
                <a:off x="1546706" y="2712271"/>
                <a:ext cx="5677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Labor</a:t>
                </a:r>
                <a:r>
                  <a:rPr lang="en-US" sz="2000" dirty="0"/>
                  <a:t>)	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80CE5F3-FBEF-44FE-AECC-AD370EEAA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06" y="2712271"/>
                <a:ext cx="5677054" cy="400110"/>
              </a:xfrm>
              <a:prstGeom prst="rect">
                <a:avLst/>
              </a:prstGeom>
              <a:blipFill>
                <a:blip r:embed="rId8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678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Full goal programming model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variables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are called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deviational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variables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minimize the four different objective functions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individually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by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priority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3785652"/>
              </a:xfrm>
              <a:prstGeom prst="rect">
                <a:avLst/>
              </a:prstGeom>
              <a:blipFill>
                <a:blip r:embed="rId4"/>
                <a:stretch>
                  <a:fillRect l="-619" t="-805" b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/>
              <p:nvPr/>
            </p:nvSpPr>
            <p:spPr>
              <a:xfrm>
                <a:off x="1076442" y="2382508"/>
                <a:ext cx="8802951" cy="1962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latin typeface="Corbel" panose="020B0503020204020204" pitchFamily="34" charset="0"/>
                  </a:rPr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en-US" sz="2000" dirty="0">
                  <a:latin typeface="Corbel" panose="020B0503020204020204" pitchFamily="34" charset="0"/>
                </a:endParaRPr>
              </a:p>
              <a:p>
                <a:endParaRPr lang="en-US" sz="2000" dirty="0"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latin typeface="Corbel" panose="020B0503020204020204" pitchFamily="34" charset="0"/>
                  </a:rPr>
                  <a:t>Subject to	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n-US" sz="2000" dirty="0"/>
                  <a:t>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Labor</a:t>
                </a:r>
                <a:r>
                  <a:rPr lang="en-US" sz="2000" dirty="0"/>
                  <a:t>)</a:t>
                </a:r>
                <a:endParaRPr lang="en-US" sz="2000" dirty="0">
                  <a:latin typeface="Corbel" panose="020B0503020204020204" pitchFamily="34" charset="0"/>
                </a:endParaRP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=1600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Profit</a:t>
                </a:r>
                <a:r>
                  <a:rPr lang="en-US" sz="2000" dirty="0"/>
                  <a:t>)	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=120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Clay</a:t>
                </a:r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442" y="2382508"/>
                <a:ext cx="8802951" cy="1962140"/>
              </a:xfrm>
              <a:prstGeom prst="rect">
                <a:avLst/>
              </a:prstGeom>
              <a:blipFill>
                <a:blip r:embed="rId7"/>
                <a:stretch>
                  <a:fillRect l="-762" t="-1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2542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7846</TotalTime>
  <Words>1288</Words>
  <Application>Microsoft Office PowerPoint</Application>
  <PresentationFormat>Widescreen</PresentationFormat>
  <Paragraphs>177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15 </vt:lpstr>
      <vt:lpstr>Goal Programming</vt:lpstr>
      <vt:lpstr>Ex: Beaver Creek Pottery</vt:lpstr>
      <vt:lpstr>Ex: Beaver Creek Pottery</vt:lpstr>
      <vt:lpstr>Ex: Beaver Creek Pottery</vt:lpstr>
      <vt:lpstr>Ex: Beaver Creek Pottery</vt:lpstr>
      <vt:lpstr>Ex: Beaver Creek Pottery</vt:lpstr>
      <vt:lpstr>Ex: Beaver Creek Pottery</vt:lpstr>
      <vt:lpstr>Ex: Beaver Creek Pottery</vt:lpstr>
      <vt:lpstr>Ex: Beaver Creek Pottery</vt:lpstr>
      <vt:lpstr>Ex: Beaver Creek Pottery</vt:lpstr>
      <vt:lpstr>Ex: Beaver Creek Pottery</vt:lpstr>
      <vt:lpstr>Ex: Beaver Creek Pottery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Giacomazzo, Mario</cp:lastModifiedBy>
  <cp:revision>616</cp:revision>
  <dcterms:created xsi:type="dcterms:W3CDTF">2020-01-09T19:32:24Z</dcterms:created>
  <dcterms:modified xsi:type="dcterms:W3CDTF">2021-03-05T12:30:30Z</dcterms:modified>
</cp:coreProperties>
</file>