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497" r:id="rId3"/>
    <p:sldId id="498" r:id="rId4"/>
    <p:sldId id="500" r:id="rId5"/>
    <p:sldId id="501" r:id="rId6"/>
    <p:sldId id="502" r:id="rId7"/>
    <p:sldId id="503" r:id="rId8"/>
    <p:sldId id="499" r:id="rId9"/>
    <p:sldId id="510" r:id="rId10"/>
    <p:sldId id="511" r:id="rId11"/>
    <p:sldId id="504" r:id="rId12"/>
    <p:sldId id="458" r:id="rId13"/>
    <p:sldId id="506" r:id="rId14"/>
    <p:sldId id="505" r:id="rId15"/>
    <p:sldId id="507" r:id="rId16"/>
    <p:sldId id="508" r:id="rId17"/>
    <p:sldId id="509"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 Mario" initials="SM" lastIdx="1" clrIdx="0">
    <p:extLst>
      <p:ext uri="{19B8F6BF-5375-455C-9EA6-DF929625EA0E}">
        <p15:presenceInfo xmlns:p15="http://schemas.microsoft.com/office/powerpoint/2012/main" userId="00ac6b54767003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1B29F"/>
    <a:srgbClr val="404040"/>
    <a:srgbClr val="A71B86"/>
    <a:srgbClr val="FF0E5C"/>
    <a:srgbClr val="54C3BC"/>
    <a:srgbClr val="F599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992" autoAdjust="0"/>
    <p:restoredTop sz="95874" autoAdjust="0"/>
  </p:normalViewPr>
  <p:slideViewPr>
    <p:cSldViewPr snapToGrid="0">
      <p:cViewPr>
        <p:scale>
          <a:sx n="99" d="100"/>
          <a:sy n="99" d="100"/>
        </p:scale>
        <p:origin x="-1816" y="2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7FE51A-BC06-4E6F-B1DA-B477364E598F}" type="datetimeFigureOut">
              <a:rPr lang="en-US" smtClean="0"/>
              <a:t>3/8/2021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8C37F-A19A-4BCE-ACB3-EB59C17BCC56}" type="slidenum">
              <a:rPr lang="en-US" smtClean="0"/>
              <a:t>‹#›</a:t>
            </a:fld>
            <a:endParaRPr lang="en-US"/>
          </a:p>
        </p:txBody>
      </p:sp>
    </p:spTree>
    <p:extLst>
      <p:ext uri="{BB962C8B-B14F-4D97-AF65-F5344CB8AC3E}">
        <p14:creationId xmlns:p14="http://schemas.microsoft.com/office/powerpoint/2010/main" val="2974525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19356-B574-4A10-9783-DD7A66CC51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B97259-5AE4-43E9-BCF5-092FF71745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63AB59-14B1-4386-B63A-1E235DDEE43E}"/>
              </a:ext>
            </a:extLst>
          </p:cNvPr>
          <p:cNvSpPr>
            <a:spLocks noGrp="1"/>
          </p:cNvSpPr>
          <p:nvPr>
            <p:ph type="dt" sz="half" idx="10"/>
          </p:nvPr>
        </p:nvSpPr>
        <p:spPr/>
        <p:txBody>
          <a:bodyPr/>
          <a:lstStyle/>
          <a:p>
            <a:fld id="{11C4ABE2-2F1A-4C31-A43A-C3E7CE49CE95}" type="datetimeFigureOut">
              <a:rPr lang="en-US" smtClean="0"/>
              <a:t>3/8/2021</a:t>
            </a:fld>
            <a:endParaRPr lang="en-US"/>
          </a:p>
        </p:txBody>
      </p:sp>
      <p:sp>
        <p:nvSpPr>
          <p:cNvPr id="5" name="Footer Placeholder 4">
            <a:extLst>
              <a:ext uri="{FF2B5EF4-FFF2-40B4-BE49-F238E27FC236}">
                <a16:creationId xmlns:a16="http://schemas.microsoft.com/office/drawing/2014/main" id="{382F74C9-9016-4547-A397-257F83966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98A67-981B-4186-A596-C0D998C0BA39}"/>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335511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CC98-15D8-4740-AC84-FD6CF5C8CD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DB2A5A-A31A-4514-8885-46966C83B3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9E6BED-67B5-433B-9206-A333211812A8}"/>
              </a:ext>
            </a:extLst>
          </p:cNvPr>
          <p:cNvSpPr>
            <a:spLocks noGrp="1"/>
          </p:cNvSpPr>
          <p:nvPr>
            <p:ph type="dt" sz="half" idx="10"/>
          </p:nvPr>
        </p:nvSpPr>
        <p:spPr/>
        <p:txBody>
          <a:bodyPr/>
          <a:lstStyle/>
          <a:p>
            <a:fld id="{11C4ABE2-2F1A-4C31-A43A-C3E7CE49CE95}" type="datetimeFigureOut">
              <a:rPr lang="en-US" smtClean="0"/>
              <a:t>3/8/2021</a:t>
            </a:fld>
            <a:endParaRPr lang="en-US"/>
          </a:p>
        </p:txBody>
      </p:sp>
      <p:sp>
        <p:nvSpPr>
          <p:cNvPr id="5" name="Footer Placeholder 4">
            <a:extLst>
              <a:ext uri="{FF2B5EF4-FFF2-40B4-BE49-F238E27FC236}">
                <a16:creationId xmlns:a16="http://schemas.microsoft.com/office/drawing/2014/main" id="{0C9F9D53-A56E-4BCE-8CFA-0D670DF0AA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3F9CE5-D201-41BA-9790-17FB96D17D81}"/>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1906820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4D5A31-A09A-4D80-AF91-EF8FD19584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76FE67-110F-4CD6-BE04-EB4472826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8B05D-FC04-4E07-8A7B-C46551D40FB3}"/>
              </a:ext>
            </a:extLst>
          </p:cNvPr>
          <p:cNvSpPr>
            <a:spLocks noGrp="1"/>
          </p:cNvSpPr>
          <p:nvPr>
            <p:ph type="dt" sz="half" idx="10"/>
          </p:nvPr>
        </p:nvSpPr>
        <p:spPr/>
        <p:txBody>
          <a:bodyPr/>
          <a:lstStyle/>
          <a:p>
            <a:fld id="{11C4ABE2-2F1A-4C31-A43A-C3E7CE49CE95}" type="datetimeFigureOut">
              <a:rPr lang="en-US" smtClean="0"/>
              <a:t>3/8/2021</a:t>
            </a:fld>
            <a:endParaRPr lang="en-US"/>
          </a:p>
        </p:txBody>
      </p:sp>
      <p:sp>
        <p:nvSpPr>
          <p:cNvPr id="5" name="Footer Placeholder 4">
            <a:extLst>
              <a:ext uri="{FF2B5EF4-FFF2-40B4-BE49-F238E27FC236}">
                <a16:creationId xmlns:a16="http://schemas.microsoft.com/office/drawing/2014/main" id="{3C5FD001-EA90-407A-9010-F0FC3D566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C08F7-B0FE-460D-B28A-0001FC104A0E}"/>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311423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DB1BE-513F-4274-8607-FD3F24394D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AF75C0-E73E-4BE2-AD2D-74B6F23B2F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6EA336-BB59-497E-8B7B-CB676FE1FF03}"/>
              </a:ext>
            </a:extLst>
          </p:cNvPr>
          <p:cNvSpPr>
            <a:spLocks noGrp="1"/>
          </p:cNvSpPr>
          <p:nvPr>
            <p:ph type="dt" sz="half" idx="10"/>
          </p:nvPr>
        </p:nvSpPr>
        <p:spPr/>
        <p:txBody>
          <a:bodyPr/>
          <a:lstStyle/>
          <a:p>
            <a:fld id="{11C4ABE2-2F1A-4C31-A43A-C3E7CE49CE95}" type="datetimeFigureOut">
              <a:rPr lang="en-US" smtClean="0"/>
              <a:t>3/8/2021</a:t>
            </a:fld>
            <a:endParaRPr lang="en-US"/>
          </a:p>
        </p:txBody>
      </p:sp>
      <p:sp>
        <p:nvSpPr>
          <p:cNvPr id="5" name="Footer Placeholder 4">
            <a:extLst>
              <a:ext uri="{FF2B5EF4-FFF2-40B4-BE49-F238E27FC236}">
                <a16:creationId xmlns:a16="http://schemas.microsoft.com/office/drawing/2014/main" id="{54CA703D-8303-4075-9807-0DC4FC687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56333-13F2-4687-898A-A8F0A0719EAD}"/>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79403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1ECD-E3A7-46F4-B002-2FF8EADFAA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E5DDCE-E5CF-46A1-88A5-4F81D08DCA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36E854-73F7-456A-AFCD-7D9DF3A67418}"/>
              </a:ext>
            </a:extLst>
          </p:cNvPr>
          <p:cNvSpPr>
            <a:spLocks noGrp="1"/>
          </p:cNvSpPr>
          <p:nvPr>
            <p:ph type="dt" sz="half" idx="10"/>
          </p:nvPr>
        </p:nvSpPr>
        <p:spPr/>
        <p:txBody>
          <a:bodyPr/>
          <a:lstStyle/>
          <a:p>
            <a:fld id="{11C4ABE2-2F1A-4C31-A43A-C3E7CE49CE95}" type="datetimeFigureOut">
              <a:rPr lang="en-US" smtClean="0"/>
              <a:t>3/8/2021</a:t>
            </a:fld>
            <a:endParaRPr lang="en-US"/>
          </a:p>
        </p:txBody>
      </p:sp>
      <p:sp>
        <p:nvSpPr>
          <p:cNvPr id="5" name="Footer Placeholder 4">
            <a:extLst>
              <a:ext uri="{FF2B5EF4-FFF2-40B4-BE49-F238E27FC236}">
                <a16:creationId xmlns:a16="http://schemas.microsoft.com/office/drawing/2014/main" id="{75E85536-5F75-4E1A-9C44-1768E6F0C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4FD2D-B0E8-4A34-8C3C-0F7769F1F5CA}"/>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723365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E6FCF-3F55-43BB-AAF0-3BE6FAD278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8B4DA6-56BF-4C7C-BD07-D6B110702D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D07351-CEB2-45DB-A633-648DAFBD55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09E16-89F6-464E-B161-E5EE9456BC11}"/>
              </a:ext>
            </a:extLst>
          </p:cNvPr>
          <p:cNvSpPr>
            <a:spLocks noGrp="1"/>
          </p:cNvSpPr>
          <p:nvPr>
            <p:ph type="dt" sz="half" idx="10"/>
          </p:nvPr>
        </p:nvSpPr>
        <p:spPr/>
        <p:txBody>
          <a:bodyPr/>
          <a:lstStyle/>
          <a:p>
            <a:fld id="{11C4ABE2-2F1A-4C31-A43A-C3E7CE49CE95}" type="datetimeFigureOut">
              <a:rPr lang="en-US" smtClean="0"/>
              <a:t>3/8/2021</a:t>
            </a:fld>
            <a:endParaRPr lang="en-US"/>
          </a:p>
        </p:txBody>
      </p:sp>
      <p:sp>
        <p:nvSpPr>
          <p:cNvPr id="6" name="Footer Placeholder 5">
            <a:extLst>
              <a:ext uri="{FF2B5EF4-FFF2-40B4-BE49-F238E27FC236}">
                <a16:creationId xmlns:a16="http://schemas.microsoft.com/office/drawing/2014/main" id="{83C3F46C-E10A-43AF-9F8A-F76F1C553E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3B2562-0A82-487C-93E1-C829F7274FB7}"/>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2969498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BF23-A1BF-4392-BD90-0F4D97C40D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A8DEC2-3D55-46E1-BC92-C41D07BBF7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4ACD10-9C06-4536-AF69-03451EA7C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129773-80C4-41F6-9154-61E8E12ADC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670946-25B3-4794-B4F7-9B152B459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D804B4-6627-4A3A-BF10-332D7EECB9FB}"/>
              </a:ext>
            </a:extLst>
          </p:cNvPr>
          <p:cNvSpPr>
            <a:spLocks noGrp="1"/>
          </p:cNvSpPr>
          <p:nvPr>
            <p:ph type="dt" sz="half" idx="10"/>
          </p:nvPr>
        </p:nvSpPr>
        <p:spPr/>
        <p:txBody>
          <a:bodyPr/>
          <a:lstStyle/>
          <a:p>
            <a:fld id="{11C4ABE2-2F1A-4C31-A43A-C3E7CE49CE95}" type="datetimeFigureOut">
              <a:rPr lang="en-US" smtClean="0"/>
              <a:t>3/8/2021</a:t>
            </a:fld>
            <a:endParaRPr lang="en-US"/>
          </a:p>
        </p:txBody>
      </p:sp>
      <p:sp>
        <p:nvSpPr>
          <p:cNvPr id="8" name="Footer Placeholder 7">
            <a:extLst>
              <a:ext uri="{FF2B5EF4-FFF2-40B4-BE49-F238E27FC236}">
                <a16:creationId xmlns:a16="http://schemas.microsoft.com/office/drawing/2014/main" id="{9C7B0C65-FCC4-4545-B264-5B4D2EB1D7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49DE2E-9727-44D9-AD67-14EACC971851}"/>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3820632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12CB1-156E-4211-A6FA-23131FE76D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A82378-8B62-4724-8B6A-F1A26A98C180}"/>
              </a:ext>
            </a:extLst>
          </p:cNvPr>
          <p:cNvSpPr>
            <a:spLocks noGrp="1"/>
          </p:cNvSpPr>
          <p:nvPr>
            <p:ph type="dt" sz="half" idx="10"/>
          </p:nvPr>
        </p:nvSpPr>
        <p:spPr/>
        <p:txBody>
          <a:bodyPr/>
          <a:lstStyle/>
          <a:p>
            <a:fld id="{11C4ABE2-2F1A-4C31-A43A-C3E7CE49CE95}" type="datetimeFigureOut">
              <a:rPr lang="en-US" smtClean="0"/>
              <a:t>3/8/2021</a:t>
            </a:fld>
            <a:endParaRPr lang="en-US"/>
          </a:p>
        </p:txBody>
      </p:sp>
      <p:sp>
        <p:nvSpPr>
          <p:cNvPr id="4" name="Footer Placeholder 3">
            <a:extLst>
              <a:ext uri="{FF2B5EF4-FFF2-40B4-BE49-F238E27FC236}">
                <a16:creationId xmlns:a16="http://schemas.microsoft.com/office/drawing/2014/main" id="{73E53B46-C5AD-41D2-9B68-5A379985AE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1047C1-06B4-4582-8702-14497CEB1C1E}"/>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2859350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0F0843-A4F3-4592-B6CF-7F0FEAB2B3B3}"/>
              </a:ext>
            </a:extLst>
          </p:cNvPr>
          <p:cNvSpPr>
            <a:spLocks noGrp="1"/>
          </p:cNvSpPr>
          <p:nvPr>
            <p:ph type="dt" sz="half" idx="10"/>
          </p:nvPr>
        </p:nvSpPr>
        <p:spPr/>
        <p:txBody>
          <a:bodyPr/>
          <a:lstStyle/>
          <a:p>
            <a:fld id="{11C4ABE2-2F1A-4C31-A43A-C3E7CE49CE95}" type="datetimeFigureOut">
              <a:rPr lang="en-US" smtClean="0"/>
              <a:t>3/8/2021</a:t>
            </a:fld>
            <a:endParaRPr lang="en-US"/>
          </a:p>
        </p:txBody>
      </p:sp>
      <p:sp>
        <p:nvSpPr>
          <p:cNvPr id="3" name="Footer Placeholder 2">
            <a:extLst>
              <a:ext uri="{FF2B5EF4-FFF2-40B4-BE49-F238E27FC236}">
                <a16:creationId xmlns:a16="http://schemas.microsoft.com/office/drawing/2014/main" id="{38FCE84D-8EB3-4431-A3BE-FCF579F155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24AF11-F7E4-46A9-A1D6-C9358AE66743}"/>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2672237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BD9C-39F2-4177-80B3-1D848EA1FC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499CE3-A86D-4923-B448-E9988F16B2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4B06F6-5ABD-44BF-B5CC-642760EF60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738DAE-2823-4B5B-A74F-C4E0E3371E38}"/>
              </a:ext>
            </a:extLst>
          </p:cNvPr>
          <p:cNvSpPr>
            <a:spLocks noGrp="1"/>
          </p:cNvSpPr>
          <p:nvPr>
            <p:ph type="dt" sz="half" idx="10"/>
          </p:nvPr>
        </p:nvSpPr>
        <p:spPr/>
        <p:txBody>
          <a:bodyPr/>
          <a:lstStyle/>
          <a:p>
            <a:fld id="{11C4ABE2-2F1A-4C31-A43A-C3E7CE49CE95}" type="datetimeFigureOut">
              <a:rPr lang="en-US" smtClean="0"/>
              <a:t>3/8/2021</a:t>
            </a:fld>
            <a:endParaRPr lang="en-US"/>
          </a:p>
        </p:txBody>
      </p:sp>
      <p:sp>
        <p:nvSpPr>
          <p:cNvPr id="6" name="Footer Placeholder 5">
            <a:extLst>
              <a:ext uri="{FF2B5EF4-FFF2-40B4-BE49-F238E27FC236}">
                <a16:creationId xmlns:a16="http://schemas.microsoft.com/office/drawing/2014/main" id="{95D46479-8D54-4F48-A354-CB9DF1BFEB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E4504E-D1C9-4898-BD40-0DA114097951}"/>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3952514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0C8C-ECD8-4082-A0FE-37829A79B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8631FE-0DDA-4D7B-8578-98F107F57C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4A819F-DD96-4772-88BF-56B4739E1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9B3EF3-B2D4-4F1B-AE9A-C170260D4B71}"/>
              </a:ext>
            </a:extLst>
          </p:cNvPr>
          <p:cNvSpPr>
            <a:spLocks noGrp="1"/>
          </p:cNvSpPr>
          <p:nvPr>
            <p:ph type="dt" sz="half" idx="10"/>
          </p:nvPr>
        </p:nvSpPr>
        <p:spPr/>
        <p:txBody>
          <a:bodyPr/>
          <a:lstStyle/>
          <a:p>
            <a:fld id="{11C4ABE2-2F1A-4C31-A43A-C3E7CE49CE95}" type="datetimeFigureOut">
              <a:rPr lang="en-US" smtClean="0"/>
              <a:t>3/8/2021</a:t>
            </a:fld>
            <a:endParaRPr lang="en-US"/>
          </a:p>
        </p:txBody>
      </p:sp>
      <p:sp>
        <p:nvSpPr>
          <p:cNvPr id="6" name="Footer Placeholder 5">
            <a:extLst>
              <a:ext uri="{FF2B5EF4-FFF2-40B4-BE49-F238E27FC236}">
                <a16:creationId xmlns:a16="http://schemas.microsoft.com/office/drawing/2014/main" id="{8D72DC0E-C52B-47F0-9658-3D649EA62E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B991CF-41F6-4AB6-8519-6E9788CB98E0}"/>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1856679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FD82AB-CA2C-46ED-9670-0AED49C534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FBA90-E2E4-4298-A31E-824450A90F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AC385-85AA-4DA4-A66B-62D36BA17F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4ABE2-2F1A-4C31-A43A-C3E7CE49CE95}" type="datetimeFigureOut">
              <a:rPr lang="en-US" smtClean="0"/>
              <a:t>3/8/2021</a:t>
            </a:fld>
            <a:endParaRPr lang="en-US"/>
          </a:p>
        </p:txBody>
      </p:sp>
      <p:sp>
        <p:nvSpPr>
          <p:cNvPr id="5" name="Footer Placeholder 4">
            <a:extLst>
              <a:ext uri="{FF2B5EF4-FFF2-40B4-BE49-F238E27FC236}">
                <a16:creationId xmlns:a16="http://schemas.microsoft.com/office/drawing/2014/main" id="{2C3832B0-E96C-4A81-BBBC-E0C37F7CF8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FFE83D-F529-47E7-BD76-39F10D96AC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CDA544-4D5F-4A33-9825-4E418DD86FAB}" type="slidenum">
              <a:rPr lang="en-US" smtClean="0"/>
              <a:t>‹#›</a:t>
            </a:fld>
            <a:endParaRPr lang="en-US"/>
          </a:p>
        </p:txBody>
      </p:sp>
    </p:spTree>
    <p:extLst>
      <p:ext uri="{BB962C8B-B14F-4D97-AF65-F5344CB8AC3E}">
        <p14:creationId xmlns:p14="http://schemas.microsoft.com/office/powerpoint/2010/main" val="3922878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jpg"/><Relationship Id="rId7" Type="http://schemas.openxmlformats.org/officeDocument/2006/relationships/image" Target="../media/image10.svg"/><Relationship Id="rId2" Type="http://schemas.openxmlformats.org/officeDocument/2006/relationships/image" Target="../media/image6.jp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3.svg"/><Relationship Id="rId5" Type="http://schemas.openxmlformats.org/officeDocument/2006/relationships/image" Target="../media/image1.jpg"/><Relationship Id="rId10" Type="http://schemas.openxmlformats.org/officeDocument/2006/relationships/image" Target="../media/image2.png"/><Relationship Id="rId4" Type="http://schemas.openxmlformats.org/officeDocument/2006/relationships/image" Target="../media/image8.gif"/><Relationship Id="rId9" Type="http://schemas.openxmlformats.org/officeDocument/2006/relationships/image" Target="../media/image12.sv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32.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34.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36.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38.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36.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2EB7252-72D3-4753-AF13-071637C27209}"/>
              </a:ext>
            </a:extLst>
          </p:cNvPr>
          <p:cNvSpPr>
            <a:spLocks noGrp="1"/>
          </p:cNvSpPr>
          <p:nvPr>
            <p:ph type="ctrTitle"/>
          </p:nvPr>
        </p:nvSpPr>
        <p:spPr>
          <a:xfrm>
            <a:off x="8848168" y="1685605"/>
            <a:ext cx="2926080" cy="1630269"/>
          </a:xfrm>
        </p:spPr>
        <p:txBody>
          <a:bodyPr>
            <a:normAutofit/>
          </a:bodyPr>
          <a:lstStyle/>
          <a:p>
            <a:pPr algn="l"/>
            <a:r>
              <a:rPr lang="en-US" sz="4800" dirty="0">
                <a:solidFill>
                  <a:srgbClr val="404040"/>
                </a:solidFill>
                <a:latin typeface="Bodoni MT" panose="02070603080606020203" pitchFamily="18" charset="0"/>
              </a:rPr>
              <a:t>Lecture 16</a:t>
            </a:r>
            <a:br>
              <a:rPr lang="en-US" sz="4800" dirty="0">
                <a:solidFill>
                  <a:srgbClr val="404040"/>
                </a:solidFill>
                <a:latin typeface="Bodoni MT" panose="02070603080606020203" pitchFamily="18" charset="0"/>
              </a:rPr>
            </a:br>
            <a:endParaRPr lang="en-US" sz="4800" dirty="0">
              <a:solidFill>
                <a:srgbClr val="404040"/>
              </a:solidFill>
              <a:latin typeface="Bodoni MT" panose="02070603080606020203" pitchFamily="18" charset="0"/>
            </a:endParaRPr>
          </a:p>
        </p:txBody>
      </p:sp>
      <p:sp>
        <p:nvSpPr>
          <p:cNvPr id="40"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Shape 43">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13" name="Picture 12" descr="A close up of a sign&#10;&#10;Description automatically generated">
            <a:extLst>
              <a:ext uri="{FF2B5EF4-FFF2-40B4-BE49-F238E27FC236}">
                <a16:creationId xmlns:a16="http://schemas.microsoft.com/office/drawing/2014/main" id="{854BFE8E-05CD-4D1B-83F4-727D12F5EC9D}"/>
              </a:ext>
            </a:extLst>
          </p:cNvPr>
          <p:cNvPicPr>
            <a:picLocks noChangeAspect="1"/>
          </p:cNvPicPr>
          <p:nvPr/>
        </p:nvPicPr>
        <p:blipFill rotWithShape="1">
          <a:blip r:embed="rId2">
            <a:extLst>
              <a:ext uri="{28A0092B-C50C-407E-A947-70E740481C1C}">
                <a14:useLocalDpi xmlns:a14="http://schemas.microsoft.com/office/drawing/2010/main" val="0"/>
              </a:ext>
            </a:extLst>
          </a:blip>
          <a:srcRect l="10310" r="7976"/>
          <a:stretch/>
        </p:blipFill>
        <p:spPr>
          <a:xfrm>
            <a:off x="921910" y="465243"/>
            <a:ext cx="7761924" cy="5343065"/>
          </a:xfrm>
          <a:custGeom>
            <a:avLst/>
            <a:gdLst>
              <a:gd name="connsiteX0" fmla="*/ 3025687 w 7761924"/>
              <a:gd name="connsiteY0" fmla="*/ 76 h 5343065"/>
              <a:gd name="connsiteX1" fmla="*/ 3372722 w 7761924"/>
              <a:gd name="connsiteY1" fmla="*/ 16088 h 5343065"/>
              <a:gd name="connsiteX2" fmla="*/ 7761924 w 7761924"/>
              <a:gd name="connsiteY2" fmla="*/ 3316816 h 5343065"/>
              <a:gd name="connsiteX3" fmla="*/ 3701109 w 7761924"/>
              <a:gd name="connsiteY3" fmla="*/ 5320611 h 5343065"/>
              <a:gd name="connsiteX4" fmla="*/ 36290 w 7761924"/>
              <a:gd name="connsiteY4" fmla="*/ 2696959 h 5343065"/>
              <a:gd name="connsiteX5" fmla="*/ 3025687 w 7761924"/>
              <a:gd name="connsiteY5" fmla="*/ 76 h 534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
        <p:nvSpPr>
          <p:cNvPr id="14" name="Rectangle 13">
            <a:extLst>
              <a:ext uri="{FF2B5EF4-FFF2-40B4-BE49-F238E27FC236}">
                <a16:creationId xmlns:a16="http://schemas.microsoft.com/office/drawing/2014/main" id="{DFB66597-26DD-423B-B316-8008C4DA0DB7}"/>
              </a:ext>
            </a:extLst>
          </p:cNvPr>
          <p:cNvSpPr/>
          <p:nvPr/>
        </p:nvSpPr>
        <p:spPr>
          <a:xfrm>
            <a:off x="8975912" y="2501871"/>
            <a:ext cx="2876890" cy="45719"/>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itle 1">
            <a:extLst>
              <a:ext uri="{FF2B5EF4-FFF2-40B4-BE49-F238E27FC236}">
                <a16:creationId xmlns:a16="http://schemas.microsoft.com/office/drawing/2014/main" id="{5A9D3EA0-DED2-43D0-9744-2B45193A7EE7}"/>
              </a:ext>
            </a:extLst>
          </p:cNvPr>
          <p:cNvSpPr txBox="1">
            <a:spLocks/>
          </p:cNvSpPr>
          <p:nvPr/>
        </p:nvSpPr>
        <p:spPr>
          <a:xfrm>
            <a:off x="8935293" y="1905045"/>
            <a:ext cx="2901929" cy="16492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50" dirty="0">
                <a:solidFill>
                  <a:srgbClr val="A71B86"/>
                </a:solidFill>
                <a:latin typeface="Corbel" panose="020B0503020204020204" pitchFamily="34" charset="0"/>
              </a:rPr>
              <a:t>Produced by Dr. Worldwide</a:t>
            </a:r>
            <a:r>
              <a:rPr lang="en-US" sz="1850" dirty="0">
                <a:solidFill>
                  <a:srgbClr val="A71B86"/>
                </a:solidFill>
                <a:latin typeface="Bodoni MT" panose="02070603080606020203" pitchFamily="18" charset="0"/>
              </a:rPr>
              <a:t> </a:t>
            </a:r>
          </a:p>
          <a:p>
            <a:endParaRPr lang="en-US" sz="1200" i="1" dirty="0">
              <a:solidFill>
                <a:srgbClr val="11B29F"/>
              </a:solidFill>
              <a:latin typeface="Bodoni MT" panose="02070603080606020203" pitchFamily="18" charset="0"/>
            </a:endParaRPr>
          </a:p>
          <a:p>
            <a:pPr algn="l"/>
            <a:r>
              <a:rPr lang="en-US" sz="1600" i="1" dirty="0">
                <a:solidFill>
                  <a:srgbClr val="11B29F"/>
                </a:solidFill>
                <a:latin typeface="Bodoni MT" panose="02070603080606020203" pitchFamily="18" charset="0"/>
              </a:rPr>
              <a:t>            </a:t>
            </a:r>
            <a:r>
              <a:rPr lang="en-US" sz="1600" i="1" dirty="0">
                <a:solidFill>
                  <a:srgbClr val="11B29F"/>
                </a:solidFill>
                <a:latin typeface="Corbel" panose="020B0503020204020204" pitchFamily="34" charset="0"/>
              </a:rPr>
              <a:t>Welcome to the 305</a:t>
            </a:r>
            <a:br>
              <a:rPr lang="en-US" sz="1800" dirty="0">
                <a:solidFill>
                  <a:srgbClr val="A71B86"/>
                </a:solidFill>
                <a:latin typeface="Bodoni MT" panose="02070603080606020203" pitchFamily="18" charset="0"/>
              </a:rPr>
            </a:br>
            <a:endParaRPr lang="en-US" sz="1800" dirty="0">
              <a:solidFill>
                <a:srgbClr val="A71B86"/>
              </a:solidFill>
              <a:latin typeface="Bodoni MT" panose="02070603080606020203" pitchFamily="18" charset="0"/>
            </a:endParaRPr>
          </a:p>
        </p:txBody>
      </p:sp>
      <p:pic>
        <p:nvPicPr>
          <p:cNvPr id="19" name="Graphic 18" descr="Palm tree">
            <a:extLst>
              <a:ext uri="{FF2B5EF4-FFF2-40B4-BE49-F238E27FC236}">
                <a16:creationId xmlns:a16="http://schemas.microsoft.com/office/drawing/2014/main" id="{71D5D4F6-63F8-427F-8645-71A110142F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90523" y="1585207"/>
            <a:ext cx="914400" cy="914400"/>
          </a:xfrm>
          <a:prstGeom prst="rect">
            <a:avLst/>
          </a:prstGeom>
        </p:spPr>
      </p:pic>
      <p:sp>
        <p:nvSpPr>
          <p:cNvPr id="27" name="TextBox 26">
            <a:extLst>
              <a:ext uri="{FF2B5EF4-FFF2-40B4-BE49-F238E27FC236}">
                <a16:creationId xmlns:a16="http://schemas.microsoft.com/office/drawing/2014/main" id="{6977B213-C8D7-4BCD-A019-A70288424B23}"/>
              </a:ext>
            </a:extLst>
          </p:cNvPr>
          <p:cNvSpPr txBox="1"/>
          <p:nvPr/>
        </p:nvSpPr>
        <p:spPr>
          <a:xfrm>
            <a:off x="10083888" y="2486517"/>
            <a:ext cx="635404" cy="923330"/>
          </a:xfrm>
          <a:prstGeom prst="rect">
            <a:avLst/>
          </a:prstGeom>
          <a:noFill/>
        </p:spPr>
        <p:txBody>
          <a:bodyPr wrap="square" rtlCol="0">
            <a:spAutoFit/>
          </a:bodyPr>
          <a:lstStyle/>
          <a:p>
            <a:r>
              <a:rPr lang="en-US" sz="5400" dirty="0">
                <a:latin typeface="Bodoni MT" panose="02070603080606020203" pitchFamily="18" charset="0"/>
              </a:rPr>
              <a:t>~</a:t>
            </a:r>
          </a:p>
        </p:txBody>
      </p:sp>
      <p:sp>
        <p:nvSpPr>
          <p:cNvPr id="46" name="TextBox 45">
            <a:extLst>
              <a:ext uri="{FF2B5EF4-FFF2-40B4-BE49-F238E27FC236}">
                <a16:creationId xmlns:a16="http://schemas.microsoft.com/office/drawing/2014/main" id="{44F5FE18-CE23-4924-975B-7B54F9F118DD}"/>
              </a:ext>
            </a:extLst>
          </p:cNvPr>
          <p:cNvSpPr txBox="1"/>
          <p:nvPr/>
        </p:nvSpPr>
        <p:spPr>
          <a:xfrm rot="10800000">
            <a:off x="9996763" y="2505670"/>
            <a:ext cx="635404" cy="923330"/>
          </a:xfrm>
          <a:prstGeom prst="rect">
            <a:avLst/>
          </a:prstGeom>
          <a:noFill/>
        </p:spPr>
        <p:txBody>
          <a:bodyPr wrap="square" rtlCol="0">
            <a:spAutoFit/>
          </a:bodyPr>
          <a:lstStyle/>
          <a:p>
            <a:r>
              <a:rPr lang="en-US" sz="5400" dirty="0">
                <a:latin typeface="Bodoni MT" panose="02070603080606020203" pitchFamily="18" charset="0"/>
              </a:rPr>
              <a:t>~</a:t>
            </a:r>
          </a:p>
        </p:txBody>
      </p:sp>
    </p:spTree>
    <p:extLst>
      <p:ext uri="{BB962C8B-B14F-4D97-AF65-F5344CB8AC3E}">
        <p14:creationId xmlns:p14="http://schemas.microsoft.com/office/powerpoint/2010/main" val="1743091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The Expanse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Currently, Ceres is the only asteroid that has even balance between people from Earth and Mars </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Six prominent individuals from Mars and Earth, who are leaders at the various asteroids, come together to determine the best way to relocate their people </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John Connor (JC) – Represents Pallas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Fred Harvey (FH) – Represents Ceres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Betty Philips (BP) – Represents Vesta		</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Mickey </a:t>
            </a:r>
            <a:r>
              <a:rPr lang="en-US" sz="2000" dirty="0" err="1">
                <a:solidFill>
                  <a:srgbClr val="404040"/>
                </a:solidFill>
                <a:latin typeface="Corbel" panose="020B0503020204020204" pitchFamily="34" charset="0"/>
              </a:rPr>
              <a:t>Gibbony</a:t>
            </a:r>
            <a:r>
              <a:rPr lang="en-US" sz="2000" dirty="0">
                <a:solidFill>
                  <a:srgbClr val="404040"/>
                </a:solidFill>
                <a:latin typeface="Corbel" panose="020B0503020204020204" pitchFamily="34" charset="0"/>
              </a:rPr>
              <a:t> (MG) – Represents Hygiea	</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Cassandra Watkins	 (CW) – Represents Ceres</a:t>
            </a:r>
            <a:endParaRPr lang="en-US" sz="2000" i="1"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Bob Wilson (BW) – Represents Pallas	</a:t>
            </a: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3700218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The Expanse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Act I</a:t>
            </a:r>
          </a:p>
          <a:p>
            <a:pPr marL="742950" lvl="1" indent="-285750">
              <a:buFont typeface="Arial" panose="020B0604020202020204" pitchFamily="34" charset="0"/>
              <a:buChar char="•"/>
            </a:pPr>
            <a:r>
              <a:rPr lang="en-US" sz="2000" dirty="0">
                <a:solidFill>
                  <a:srgbClr val="11B29F"/>
                </a:solidFill>
                <a:latin typeface="Corbel" panose="020B0503020204020204" pitchFamily="34" charset="0"/>
              </a:rPr>
              <a:t>“Rather than starting off by trying to move people from one asteroid  to another, why don’t we try to establish what we want to accomplish?” – JC</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“Good idea, Lil John” – FH</a:t>
            </a:r>
          </a:p>
          <a:p>
            <a:pPr marL="742950" lvl="1" indent="-285750">
              <a:buFont typeface="Arial" panose="020B0604020202020204" pitchFamily="34" charset="0"/>
              <a:buChar char="•"/>
            </a:pPr>
            <a:r>
              <a:rPr lang="en-US" sz="2000" dirty="0">
                <a:solidFill>
                  <a:srgbClr val="11B29F"/>
                </a:solidFill>
                <a:latin typeface="Corbel" panose="020B0503020204020204" pitchFamily="34" charset="0"/>
              </a:rPr>
              <a:t>“Sixty percent of all residents are Martians and 40% are Earthers, so that’s what we need our asteroids to be, 60% and 40%.” – JC </a:t>
            </a:r>
          </a:p>
          <a:p>
            <a:pPr marL="742950" lvl="1" indent="-285750">
              <a:buFont typeface="Arial" panose="020B0604020202020204" pitchFamily="34" charset="0"/>
              <a:buChar char="•"/>
            </a:pPr>
            <a:r>
              <a:rPr lang="en-US" sz="2000" dirty="0">
                <a:solidFill>
                  <a:srgbClr val="A71B86"/>
                </a:solidFill>
                <a:latin typeface="Corbel" panose="020B0503020204020204" pitchFamily="34" charset="0"/>
              </a:rPr>
              <a:t>“That’s okay for you to say, Lil John, because your </a:t>
            </a:r>
            <a:r>
              <a:rPr lang="en-US" sz="2000" dirty="0" err="1">
                <a:solidFill>
                  <a:srgbClr val="A71B86"/>
                </a:solidFill>
                <a:latin typeface="Corbel" panose="020B0503020204020204" pitchFamily="34" charset="0"/>
              </a:rPr>
              <a:t>asteriod</a:t>
            </a:r>
            <a:r>
              <a:rPr lang="en-US" sz="2000" dirty="0">
                <a:solidFill>
                  <a:srgbClr val="A71B86"/>
                </a:solidFill>
                <a:latin typeface="Corbel" panose="020B0503020204020204" pitchFamily="34" charset="0"/>
              </a:rPr>
              <a:t> (Pallas) is already close to those proportions. My asteroid (Vesta) is a long way from that ratio, and we would have to move a lot of our residents.” – BP</a:t>
            </a:r>
          </a:p>
          <a:p>
            <a:pPr marL="742950" lvl="1" indent="-285750">
              <a:buFont typeface="Arial" panose="020B0604020202020204" pitchFamily="34" charset="0"/>
              <a:buChar char="•"/>
            </a:pPr>
            <a:r>
              <a:rPr lang="en-US" sz="2000" dirty="0">
                <a:solidFill>
                  <a:srgbClr val="11B29F"/>
                </a:solidFill>
                <a:latin typeface="Corbel" panose="020B0503020204020204" pitchFamily="34" charset="0"/>
              </a:rPr>
              <a:t>“I’m not saying it, Betty; Jim Holden has been saying it for 6 months.” – JC</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“John’s right, Betty, and we’re not moving people yet; we’re just putting down our objectives. I think that must be our highest-priority.“ – FH </a:t>
            </a:r>
          </a:p>
          <a:p>
            <a:pPr marL="742950" lvl="1" indent="-285750">
              <a:buFont typeface="Arial" panose="020B0604020202020204" pitchFamily="34" charset="0"/>
              <a:buChar char="•"/>
            </a:pPr>
            <a:r>
              <a:rPr lang="en-US" sz="2000" i="1" dirty="0">
                <a:solidFill>
                  <a:schemeClr val="bg1">
                    <a:lumMod val="50000"/>
                  </a:schemeClr>
                </a:solidFill>
                <a:latin typeface="Corbel" panose="020B0503020204020204" pitchFamily="34" charset="0"/>
              </a:rPr>
              <a:t>They all nod in agreement like a bunch of bobbleheads</a:t>
            </a:r>
          </a:p>
          <a:p>
            <a:pPr marL="742950" lvl="1" indent="-285750">
              <a:buFont typeface="Arial" panose="020B0604020202020204" pitchFamily="34" charset="0"/>
              <a:buChar char="•"/>
            </a:pPr>
            <a:endParaRPr lang="en-US" sz="2000" i="1" dirty="0">
              <a:solidFill>
                <a:schemeClr val="bg1">
                  <a:lumMod val="50000"/>
                </a:schemeClr>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Intermission I</a:t>
            </a:r>
          </a:p>
          <a:p>
            <a:pPr marL="742950" lvl="1" indent="-285750">
              <a:buFont typeface="Arial" panose="020B0604020202020204" pitchFamily="34" charset="0"/>
              <a:buChar char="•"/>
            </a:pPr>
            <a:endParaRPr lang="en-US" sz="2000" i="1" dirty="0">
              <a:solidFill>
                <a:srgbClr val="404040"/>
              </a:solidFill>
              <a:latin typeface="Corbel" panose="020B0503020204020204" pitchFamily="34" charset="0"/>
            </a:endParaRP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2090407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The Expanse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Act II</a:t>
            </a:r>
          </a:p>
          <a:p>
            <a:pPr marL="742950" lvl="1" indent="-285750">
              <a:buFont typeface="Arial" panose="020B0604020202020204" pitchFamily="34" charset="0"/>
              <a:buChar char="•"/>
            </a:pPr>
            <a:r>
              <a:rPr lang="en-US" sz="2000" dirty="0">
                <a:solidFill>
                  <a:srgbClr val="11B29F"/>
                </a:solidFill>
                <a:latin typeface="Corbel" panose="020B0503020204020204" pitchFamily="34" charset="0"/>
              </a:rPr>
              <a:t>“Since we’re going to have to move people to achieve this ratio at each asteroid, I think we ought to try to minimize  the amount of traveling.”– MG</a:t>
            </a:r>
          </a:p>
          <a:p>
            <a:pPr marL="742950" lvl="1" indent="-285750">
              <a:buFont typeface="Arial" panose="020B0604020202020204" pitchFamily="34" charset="0"/>
              <a:buChar char="•"/>
            </a:pPr>
            <a:r>
              <a:rPr lang="en-US" sz="2000" i="1" dirty="0">
                <a:solidFill>
                  <a:schemeClr val="bg1">
                    <a:lumMod val="50000"/>
                  </a:schemeClr>
                </a:solidFill>
                <a:latin typeface="Corbel" panose="020B0503020204020204" pitchFamily="34" charset="0"/>
              </a:rPr>
              <a:t>Fred Harvey shared a table showing the distance (in millions of miles) a person in one asteroid would have to travel to get to each of the other asteroids.</a:t>
            </a:r>
          </a:p>
          <a:p>
            <a:pPr marL="742950" lvl="1" indent="-285750">
              <a:buFont typeface="Arial" panose="020B0604020202020204" pitchFamily="34" charset="0"/>
              <a:buChar char="•"/>
            </a:pPr>
            <a:endParaRPr lang="en-US" sz="2000" i="1" dirty="0">
              <a:solidFill>
                <a:schemeClr val="bg1">
                  <a:lumMod val="50000"/>
                </a:schemeClr>
              </a:solidFill>
              <a:latin typeface="Corbel" panose="020B0503020204020204" pitchFamily="34" charset="0"/>
            </a:endParaRPr>
          </a:p>
          <a:p>
            <a:pPr lvl="1"/>
            <a:endParaRPr lang="en-US" sz="2000" i="1" dirty="0">
              <a:solidFill>
                <a:schemeClr val="bg1">
                  <a:lumMod val="50000"/>
                </a:schemeClr>
              </a:solidFill>
              <a:latin typeface="Corbel" panose="020B0503020204020204" pitchFamily="34" charset="0"/>
            </a:endParaRP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graphicFrame>
        <p:nvGraphicFramePr>
          <p:cNvPr id="3" name="Table 3">
            <a:extLst>
              <a:ext uri="{FF2B5EF4-FFF2-40B4-BE49-F238E27FC236}">
                <a16:creationId xmlns:a16="http://schemas.microsoft.com/office/drawing/2014/main" id="{58241E20-8F4F-4C63-9F3C-F36F2EA6500E}"/>
              </a:ext>
            </a:extLst>
          </p:cNvPr>
          <p:cNvGraphicFramePr>
            <a:graphicFrameLocks noGrp="1"/>
          </p:cNvGraphicFramePr>
          <p:nvPr>
            <p:extLst>
              <p:ext uri="{D42A27DB-BD31-4B8C-83A1-F6EECF244321}">
                <p14:modId xmlns:p14="http://schemas.microsoft.com/office/powerpoint/2010/main" val="1413792900"/>
              </p:ext>
            </p:extLst>
          </p:nvPr>
        </p:nvGraphicFramePr>
        <p:xfrm>
          <a:off x="1139516" y="3981907"/>
          <a:ext cx="8128000" cy="1849120"/>
        </p:xfrm>
        <a:graphic>
          <a:graphicData uri="http://schemas.openxmlformats.org/drawingml/2006/table">
            <a:tbl>
              <a:tblPr firstRow="1" bandRow="1">
                <a:tableStyleId>{0505E3EF-67EA-436B-97B2-0124C06EBD24}</a:tableStyleId>
              </a:tblPr>
              <a:tblGrid>
                <a:gridCol w="1625600">
                  <a:extLst>
                    <a:ext uri="{9D8B030D-6E8A-4147-A177-3AD203B41FA5}">
                      <a16:colId xmlns:a16="http://schemas.microsoft.com/office/drawing/2014/main" val="884158799"/>
                    </a:ext>
                  </a:extLst>
                </a:gridCol>
                <a:gridCol w="1625600">
                  <a:extLst>
                    <a:ext uri="{9D8B030D-6E8A-4147-A177-3AD203B41FA5}">
                      <a16:colId xmlns:a16="http://schemas.microsoft.com/office/drawing/2014/main" val="3587704130"/>
                    </a:ext>
                  </a:extLst>
                </a:gridCol>
                <a:gridCol w="1625600">
                  <a:extLst>
                    <a:ext uri="{9D8B030D-6E8A-4147-A177-3AD203B41FA5}">
                      <a16:colId xmlns:a16="http://schemas.microsoft.com/office/drawing/2014/main" val="1459892759"/>
                    </a:ext>
                  </a:extLst>
                </a:gridCol>
                <a:gridCol w="1625600">
                  <a:extLst>
                    <a:ext uri="{9D8B030D-6E8A-4147-A177-3AD203B41FA5}">
                      <a16:colId xmlns:a16="http://schemas.microsoft.com/office/drawing/2014/main" val="1200751326"/>
                    </a:ext>
                  </a:extLst>
                </a:gridCol>
                <a:gridCol w="1625600">
                  <a:extLst>
                    <a:ext uri="{9D8B030D-6E8A-4147-A177-3AD203B41FA5}">
                      <a16:colId xmlns:a16="http://schemas.microsoft.com/office/drawing/2014/main" val="3799208621"/>
                    </a:ext>
                  </a:extLst>
                </a:gridCol>
              </a:tblGrid>
              <a:tr h="294093">
                <a:tc>
                  <a:txBody>
                    <a:bodyPr/>
                    <a:lstStyle/>
                    <a:p>
                      <a:pPr algn="ctr"/>
                      <a:r>
                        <a:rPr lang="en-US" b="1" dirty="0"/>
                        <a:t>Asteroid</a:t>
                      </a:r>
                    </a:p>
                  </a:txBody>
                  <a:tcPr/>
                </a:tc>
                <a:tc>
                  <a:txBody>
                    <a:bodyPr/>
                    <a:lstStyle/>
                    <a:p>
                      <a:pPr algn="ctr"/>
                      <a:r>
                        <a:rPr lang="en-US" dirty="0"/>
                        <a:t>Vesta</a:t>
                      </a:r>
                    </a:p>
                  </a:txBody>
                  <a:tcPr/>
                </a:tc>
                <a:tc>
                  <a:txBody>
                    <a:bodyPr/>
                    <a:lstStyle/>
                    <a:p>
                      <a:pPr algn="ctr"/>
                      <a:r>
                        <a:rPr lang="en-US" dirty="0"/>
                        <a:t>Hygiea</a:t>
                      </a:r>
                    </a:p>
                  </a:txBody>
                  <a:tcPr/>
                </a:tc>
                <a:tc>
                  <a:txBody>
                    <a:bodyPr/>
                    <a:lstStyle/>
                    <a:p>
                      <a:pPr algn="ctr"/>
                      <a:r>
                        <a:rPr lang="en-US" dirty="0"/>
                        <a:t>Pallas</a:t>
                      </a:r>
                    </a:p>
                  </a:txBody>
                  <a:tcPr/>
                </a:tc>
                <a:tc>
                  <a:txBody>
                    <a:bodyPr/>
                    <a:lstStyle/>
                    <a:p>
                      <a:pPr algn="ctr"/>
                      <a:r>
                        <a:rPr lang="en-US" dirty="0"/>
                        <a:t>Ceres</a:t>
                      </a:r>
                    </a:p>
                  </a:txBody>
                  <a:tcPr/>
                </a:tc>
                <a:extLst>
                  <a:ext uri="{0D108BD9-81ED-4DB2-BD59-A6C34878D82A}">
                    <a16:rowId xmlns:a16="http://schemas.microsoft.com/office/drawing/2014/main" val="3609992459"/>
                  </a:ext>
                </a:extLst>
              </a:tr>
              <a:tr h="370840">
                <a:tc>
                  <a:txBody>
                    <a:bodyPr/>
                    <a:lstStyle/>
                    <a:p>
                      <a:pPr algn="ctr"/>
                      <a:r>
                        <a:rPr lang="en-US" b="1" dirty="0"/>
                        <a:t>Vesta</a:t>
                      </a:r>
                    </a:p>
                  </a:txBody>
                  <a:tcPr/>
                </a:tc>
                <a:tc>
                  <a:txBody>
                    <a:bodyPr/>
                    <a:lstStyle/>
                    <a:p>
                      <a:pPr algn="ctr"/>
                      <a:r>
                        <a:rPr lang="en-US" dirty="0"/>
                        <a:t>-</a:t>
                      </a:r>
                    </a:p>
                  </a:txBody>
                  <a:tcPr/>
                </a:tc>
                <a:tc>
                  <a:txBody>
                    <a:bodyPr/>
                    <a:lstStyle/>
                    <a:p>
                      <a:pPr algn="ctr"/>
                      <a:r>
                        <a:rPr lang="en-US" dirty="0"/>
                        <a:t>30</a:t>
                      </a:r>
                    </a:p>
                  </a:txBody>
                  <a:tcPr/>
                </a:tc>
                <a:tc>
                  <a:txBody>
                    <a:bodyPr/>
                    <a:lstStyle/>
                    <a:p>
                      <a:pPr algn="ctr"/>
                      <a:r>
                        <a:rPr lang="en-US" dirty="0"/>
                        <a:t>12</a:t>
                      </a:r>
                    </a:p>
                  </a:txBody>
                  <a:tcPr/>
                </a:tc>
                <a:tc>
                  <a:txBody>
                    <a:bodyPr/>
                    <a:lstStyle/>
                    <a:p>
                      <a:pPr algn="ctr"/>
                      <a:r>
                        <a:rPr lang="en-US" dirty="0"/>
                        <a:t>20</a:t>
                      </a:r>
                    </a:p>
                  </a:txBody>
                  <a:tcPr/>
                </a:tc>
                <a:extLst>
                  <a:ext uri="{0D108BD9-81ED-4DB2-BD59-A6C34878D82A}">
                    <a16:rowId xmlns:a16="http://schemas.microsoft.com/office/drawing/2014/main" val="2738762858"/>
                  </a:ext>
                </a:extLst>
              </a:tr>
              <a:tr h="370840">
                <a:tc>
                  <a:txBody>
                    <a:bodyPr/>
                    <a:lstStyle/>
                    <a:p>
                      <a:pPr algn="ctr"/>
                      <a:r>
                        <a:rPr lang="en-US" b="1" dirty="0"/>
                        <a:t>Hygiea</a:t>
                      </a:r>
                    </a:p>
                  </a:txBody>
                  <a:tcPr/>
                </a:tc>
                <a:tc>
                  <a:txBody>
                    <a:bodyPr/>
                    <a:lstStyle/>
                    <a:p>
                      <a:pPr algn="ctr"/>
                      <a:r>
                        <a:rPr lang="en-US" dirty="0"/>
                        <a:t>30</a:t>
                      </a:r>
                    </a:p>
                  </a:txBody>
                  <a:tcPr/>
                </a:tc>
                <a:tc>
                  <a:txBody>
                    <a:bodyPr/>
                    <a:lstStyle/>
                    <a:p>
                      <a:pPr algn="ctr"/>
                      <a:r>
                        <a:rPr lang="en-US" dirty="0"/>
                        <a:t>-</a:t>
                      </a:r>
                    </a:p>
                  </a:txBody>
                  <a:tcPr/>
                </a:tc>
                <a:tc>
                  <a:txBody>
                    <a:bodyPr/>
                    <a:lstStyle/>
                    <a:p>
                      <a:pPr algn="ctr"/>
                      <a:r>
                        <a:rPr lang="en-US" dirty="0"/>
                        <a:t>18</a:t>
                      </a:r>
                    </a:p>
                  </a:txBody>
                  <a:tcPr/>
                </a:tc>
                <a:tc>
                  <a:txBody>
                    <a:bodyPr/>
                    <a:lstStyle/>
                    <a:p>
                      <a:pPr algn="ctr"/>
                      <a:r>
                        <a:rPr lang="en-US" dirty="0"/>
                        <a:t>26</a:t>
                      </a:r>
                    </a:p>
                  </a:txBody>
                  <a:tcPr/>
                </a:tc>
                <a:extLst>
                  <a:ext uri="{0D108BD9-81ED-4DB2-BD59-A6C34878D82A}">
                    <a16:rowId xmlns:a16="http://schemas.microsoft.com/office/drawing/2014/main" val="3770625073"/>
                  </a:ext>
                </a:extLst>
              </a:tr>
              <a:tr h="370840">
                <a:tc>
                  <a:txBody>
                    <a:bodyPr/>
                    <a:lstStyle/>
                    <a:p>
                      <a:pPr algn="ctr"/>
                      <a:r>
                        <a:rPr lang="en-US" b="1" dirty="0"/>
                        <a:t>Pallas</a:t>
                      </a:r>
                    </a:p>
                  </a:txBody>
                  <a:tcPr/>
                </a:tc>
                <a:tc>
                  <a:txBody>
                    <a:bodyPr/>
                    <a:lstStyle/>
                    <a:p>
                      <a:pPr algn="ctr"/>
                      <a:r>
                        <a:rPr lang="en-US" dirty="0"/>
                        <a:t>12</a:t>
                      </a:r>
                    </a:p>
                  </a:txBody>
                  <a:tcPr/>
                </a:tc>
                <a:tc>
                  <a:txBody>
                    <a:bodyPr/>
                    <a:lstStyle/>
                    <a:p>
                      <a:pPr algn="ctr"/>
                      <a:r>
                        <a:rPr lang="en-US" dirty="0"/>
                        <a:t>18</a:t>
                      </a:r>
                    </a:p>
                  </a:txBody>
                  <a:tcPr/>
                </a:tc>
                <a:tc>
                  <a:txBody>
                    <a:bodyPr/>
                    <a:lstStyle/>
                    <a:p>
                      <a:pPr algn="ctr"/>
                      <a:r>
                        <a:rPr lang="en-US" dirty="0"/>
                        <a:t>-</a:t>
                      </a:r>
                    </a:p>
                  </a:txBody>
                  <a:tcPr/>
                </a:tc>
                <a:tc>
                  <a:txBody>
                    <a:bodyPr/>
                    <a:lstStyle/>
                    <a:p>
                      <a:pPr algn="ctr"/>
                      <a:r>
                        <a:rPr lang="en-US" dirty="0"/>
                        <a:t>24</a:t>
                      </a:r>
                    </a:p>
                  </a:txBody>
                  <a:tcPr/>
                </a:tc>
                <a:extLst>
                  <a:ext uri="{0D108BD9-81ED-4DB2-BD59-A6C34878D82A}">
                    <a16:rowId xmlns:a16="http://schemas.microsoft.com/office/drawing/2014/main" val="3249050652"/>
                  </a:ext>
                </a:extLst>
              </a:tr>
              <a:tr h="370840">
                <a:tc>
                  <a:txBody>
                    <a:bodyPr/>
                    <a:lstStyle/>
                    <a:p>
                      <a:pPr algn="ctr"/>
                      <a:r>
                        <a:rPr lang="en-US" b="1" dirty="0"/>
                        <a:t>Ceres</a:t>
                      </a:r>
                    </a:p>
                  </a:txBody>
                  <a:tcPr/>
                </a:tc>
                <a:tc>
                  <a:txBody>
                    <a:bodyPr/>
                    <a:lstStyle/>
                    <a:p>
                      <a:pPr algn="ctr"/>
                      <a:r>
                        <a:rPr lang="en-US" dirty="0"/>
                        <a:t>20</a:t>
                      </a:r>
                    </a:p>
                  </a:txBody>
                  <a:tcPr/>
                </a:tc>
                <a:tc>
                  <a:txBody>
                    <a:bodyPr/>
                    <a:lstStyle/>
                    <a:p>
                      <a:pPr algn="ctr"/>
                      <a:r>
                        <a:rPr lang="en-US" dirty="0"/>
                        <a:t>26</a:t>
                      </a:r>
                    </a:p>
                  </a:txBody>
                  <a:tcPr/>
                </a:tc>
                <a:tc>
                  <a:txBody>
                    <a:bodyPr/>
                    <a:lstStyle/>
                    <a:p>
                      <a:pPr algn="ctr"/>
                      <a:r>
                        <a:rPr lang="en-US" dirty="0"/>
                        <a:t>24</a:t>
                      </a:r>
                    </a:p>
                  </a:txBody>
                  <a:tcPr/>
                </a:tc>
                <a:tc>
                  <a:txBody>
                    <a:bodyPr/>
                    <a:lstStyle/>
                    <a:p>
                      <a:pPr algn="ctr"/>
                      <a:r>
                        <a:rPr lang="en-US" dirty="0"/>
                        <a:t>-</a:t>
                      </a:r>
                    </a:p>
                  </a:txBody>
                  <a:tcPr/>
                </a:tc>
                <a:extLst>
                  <a:ext uri="{0D108BD9-81ED-4DB2-BD59-A6C34878D82A}">
                    <a16:rowId xmlns:a16="http://schemas.microsoft.com/office/drawing/2014/main" val="3899100833"/>
                  </a:ext>
                </a:extLst>
              </a:tr>
            </a:tbl>
          </a:graphicData>
        </a:graphic>
      </p:graphicFrame>
    </p:spTree>
    <p:extLst>
      <p:ext uri="{BB962C8B-B14F-4D97-AF65-F5344CB8AC3E}">
        <p14:creationId xmlns:p14="http://schemas.microsoft.com/office/powerpoint/2010/main" val="4113311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The Expanse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Act II</a:t>
            </a:r>
          </a:p>
          <a:p>
            <a:pPr marL="742950" lvl="1" indent="-285750">
              <a:buFont typeface="Arial" panose="020B0604020202020204" pitchFamily="34" charset="0"/>
              <a:buChar char="•"/>
            </a:pPr>
            <a:r>
              <a:rPr lang="en-US" sz="2000" dirty="0">
                <a:solidFill>
                  <a:srgbClr val="A71B86"/>
                </a:solidFill>
                <a:latin typeface="Corbel" panose="020B0503020204020204" pitchFamily="34" charset="0"/>
              </a:rPr>
              <a:t>“Why not set reasonable objectives for total miles, for the peoples’ sake and for budgeting reasons? I would suggest about 30,000 million miles of total travel at max. If we get much higher than that we’re not going to have the money to pay for it, and it means we’ll be moving people all over the place.” – CW</a:t>
            </a:r>
          </a:p>
          <a:p>
            <a:pPr marL="742950" lvl="1" indent="-285750">
              <a:buFont typeface="Arial" panose="020B0604020202020204" pitchFamily="34" charset="0"/>
              <a:buChar char="•"/>
            </a:pPr>
            <a:r>
              <a:rPr lang="en-US" sz="2000" i="1" dirty="0">
                <a:solidFill>
                  <a:schemeClr val="bg1">
                    <a:lumMod val="50000"/>
                  </a:schemeClr>
                </a:solidFill>
                <a:latin typeface="Corbel" panose="020B0503020204020204" pitchFamily="34" charset="0"/>
              </a:rPr>
              <a:t>They all nod in agreement like a bunch of bobbleheads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“Okay, that’ll be our number two goal.” – FH</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Intermission II</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1914307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The Expanse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27420"/>
            <a:ext cx="8859163"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Act III</a:t>
            </a:r>
          </a:p>
          <a:p>
            <a:pPr marL="742950" lvl="1" indent="-285750">
              <a:buFont typeface="Arial" panose="020B0604020202020204" pitchFamily="34" charset="0"/>
              <a:buChar char="•"/>
            </a:pPr>
            <a:r>
              <a:rPr lang="en-US" sz="2000" dirty="0">
                <a:solidFill>
                  <a:srgbClr val="A71B86"/>
                </a:solidFill>
                <a:latin typeface="Corbel" panose="020B0503020204020204" pitchFamily="34" charset="0"/>
              </a:rPr>
              <a:t>“I’ll tell you another thing I don’t want to see happen, and that’s more overcrowding at Vesta. We have 100 people more than capacity now.” – BP</a:t>
            </a:r>
          </a:p>
          <a:p>
            <a:pPr marL="742950" lvl="1" indent="-285750">
              <a:buFont typeface="Arial" panose="020B0604020202020204" pitchFamily="34" charset="0"/>
              <a:buChar char="•"/>
            </a:pPr>
            <a:r>
              <a:rPr lang="en-US" sz="2000" dirty="0">
                <a:solidFill>
                  <a:srgbClr val="11B29F"/>
                </a:solidFill>
                <a:latin typeface="Corbel" panose="020B0503020204020204" pitchFamily="34" charset="0"/>
              </a:rPr>
              <a:t>“You think you have problems! In Pallas, we have 1,450 people and a capacity of 1,000. I think no overcrowding is a great idea!” – BW </a:t>
            </a:r>
          </a:p>
          <a:p>
            <a:pPr marL="742950" lvl="1" indent="-285750">
              <a:buFont typeface="Arial" panose="020B0604020202020204" pitchFamily="34" charset="0"/>
              <a:buChar char="•"/>
            </a:pPr>
            <a:r>
              <a:rPr lang="en-US" sz="2000" dirty="0">
                <a:solidFill>
                  <a:schemeClr val="accent4">
                    <a:lumMod val="75000"/>
                  </a:schemeClr>
                </a:solidFill>
                <a:latin typeface="Corbel" panose="020B0503020204020204" pitchFamily="34" charset="0"/>
              </a:rPr>
              <a:t>“I agree. We’re 250 over our capacity at Hygiea” – MG</a:t>
            </a:r>
          </a:p>
          <a:p>
            <a:pPr marL="742950" lvl="1" indent="-285750">
              <a:buFont typeface="Arial" panose="020B0604020202020204" pitchFamily="34" charset="0"/>
              <a:buChar char="•"/>
            </a:pPr>
            <a:r>
              <a:rPr lang="en-US" sz="2000" dirty="0">
                <a:solidFill>
                  <a:schemeClr val="accent1">
                    <a:lumMod val="75000"/>
                  </a:schemeClr>
                </a:solidFill>
                <a:latin typeface="Corbel" panose="020B0503020204020204" pitchFamily="34" charset="0"/>
              </a:rPr>
              <a:t>“That’s a nice idea, and I realize that we have 200 people less than our capacity at Ceres. However, let’s face it, across the asteroids we have capacity for 4,400, not 5,000, people, so there’s going to be some overcrowding. I think our objective should be that all 4 asteroids should share in the overcrowding proportionally.” – CW</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“That sounds reasonable to me. How about the rest of you? Okay to say our number three goal is to be as close to capacity at each asteroid as possible but share proportionally in the overcrowding” - FH</a:t>
            </a:r>
          </a:p>
          <a:p>
            <a:pPr marL="742950" lvl="1" indent="-285750">
              <a:buFont typeface="Arial" panose="020B0604020202020204" pitchFamily="34" charset="0"/>
              <a:buChar char="•"/>
            </a:pPr>
            <a:r>
              <a:rPr lang="en-US" sz="2000" i="1" dirty="0">
                <a:solidFill>
                  <a:schemeClr val="bg1">
                    <a:lumMod val="50000"/>
                  </a:schemeClr>
                </a:solidFill>
                <a:latin typeface="Corbel" panose="020B0503020204020204" pitchFamily="34" charset="0"/>
              </a:rPr>
              <a:t>They voice their approval by joining hands and singing</a:t>
            </a:r>
            <a:endParaRPr lang="en-US" sz="2000" dirty="0">
              <a:solidFill>
                <a:srgbClr val="404040"/>
              </a:solidFill>
              <a:latin typeface="Corbel" panose="020B0503020204020204" pitchFamily="34" charset="0"/>
            </a:endParaRP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2096891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The Expanse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Act III</a:t>
            </a:r>
          </a:p>
          <a:p>
            <a:pPr marL="742950" lvl="1" indent="-285750">
              <a:buFont typeface="Arial" panose="020B0604020202020204" pitchFamily="34" charset="0"/>
              <a:buChar char="•"/>
            </a:pPr>
            <a:r>
              <a:rPr lang="en-US" sz="2000" dirty="0">
                <a:solidFill>
                  <a:schemeClr val="accent1">
                    <a:lumMod val="75000"/>
                  </a:schemeClr>
                </a:solidFill>
                <a:latin typeface="Corbel" panose="020B0503020204020204" pitchFamily="34" charset="0"/>
              </a:rPr>
              <a:t>“Well, I think we have identified the things we want to accomplish in our plan.  Now, if we could just use some magic trick to find the best way to move these people to achieve these goals.” – JC</a:t>
            </a:r>
          </a:p>
          <a:p>
            <a:pPr marL="742950" lvl="1" indent="-285750">
              <a:buFont typeface="Arial" panose="020B0604020202020204" pitchFamily="34" charset="0"/>
              <a:buChar char="•"/>
            </a:pPr>
            <a:r>
              <a:rPr lang="en-US" sz="2000" i="1" dirty="0">
                <a:solidFill>
                  <a:schemeClr val="bg1">
                    <a:lumMod val="50000"/>
                  </a:schemeClr>
                </a:solidFill>
                <a:latin typeface="Corbel" panose="020B0503020204020204" pitchFamily="34" charset="0"/>
              </a:rPr>
              <a:t>The others nodded and frowned because they don’t know math.</a:t>
            </a: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The End and Credits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John Connor		</a:t>
            </a:r>
            <a:r>
              <a:rPr lang="en-US" sz="2000" i="1" dirty="0">
                <a:solidFill>
                  <a:srgbClr val="404040"/>
                </a:solidFill>
                <a:latin typeface="Corbel" panose="020B0503020204020204" pitchFamily="34" charset="0"/>
              </a:rPr>
              <a:t>Mario Giacomazzo</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Fred Harvey		</a:t>
            </a:r>
            <a:r>
              <a:rPr lang="en-US" sz="2000" i="1" dirty="0">
                <a:solidFill>
                  <a:srgbClr val="404040"/>
                </a:solidFill>
                <a:latin typeface="Corbel" panose="020B0503020204020204" pitchFamily="34" charset="0"/>
              </a:rPr>
              <a:t>Mario Giacomazzo</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Betty Philips		</a:t>
            </a:r>
            <a:r>
              <a:rPr lang="en-US" sz="2000" i="1" dirty="0">
                <a:solidFill>
                  <a:srgbClr val="404040"/>
                </a:solidFill>
                <a:latin typeface="Corbel" panose="020B0503020204020204" pitchFamily="34" charset="0"/>
              </a:rPr>
              <a:t>Mario Giacomazzo</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Mickey </a:t>
            </a:r>
            <a:r>
              <a:rPr lang="en-US" sz="2000" dirty="0" err="1">
                <a:solidFill>
                  <a:srgbClr val="404040"/>
                </a:solidFill>
                <a:latin typeface="Corbel" panose="020B0503020204020204" pitchFamily="34" charset="0"/>
              </a:rPr>
              <a:t>Gibbony</a:t>
            </a:r>
            <a:r>
              <a:rPr lang="en-US" sz="2000" dirty="0">
                <a:solidFill>
                  <a:srgbClr val="404040"/>
                </a:solidFill>
                <a:latin typeface="Corbel" panose="020B0503020204020204" pitchFamily="34" charset="0"/>
              </a:rPr>
              <a:t>		</a:t>
            </a:r>
            <a:r>
              <a:rPr lang="en-US" sz="2000" i="1" dirty="0">
                <a:solidFill>
                  <a:srgbClr val="404040"/>
                </a:solidFill>
                <a:latin typeface="Corbel" panose="020B0503020204020204" pitchFamily="34" charset="0"/>
              </a:rPr>
              <a:t>Mario Giacomazzo</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Cassandra Watkins		</a:t>
            </a:r>
            <a:r>
              <a:rPr lang="en-US" sz="2000" i="1" dirty="0">
                <a:solidFill>
                  <a:srgbClr val="404040"/>
                </a:solidFill>
                <a:latin typeface="Corbel" panose="020B0503020204020204" pitchFamily="34" charset="0"/>
              </a:rPr>
              <a:t>Mario Giacomazzo</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Bob Wilson		</a:t>
            </a:r>
            <a:r>
              <a:rPr lang="en-US" sz="2000" i="1" dirty="0">
                <a:solidFill>
                  <a:srgbClr val="404040"/>
                </a:solidFill>
                <a:latin typeface="Corbel" panose="020B0503020204020204" pitchFamily="34" charset="0"/>
              </a:rPr>
              <a:t>Mario Giacomazzo</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Narration			</a:t>
            </a:r>
            <a:r>
              <a:rPr lang="en-US" sz="2000" i="1" dirty="0">
                <a:solidFill>
                  <a:srgbClr val="404040"/>
                </a:solidFill>
                <a:latin typeface="Corbel" panose="020B0503020204020204" pitchFamily="34" charset="0"/>
              </a:rPr>
              <a:t>Mario Giacomazzo</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727826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The Expanse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4450577"/>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Goals listed in order based on priority</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Achieve a 60%/40% ratio of Martians to Earthers at each of the asteroids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Minimize the amount of traveling that people will have to do, ideally no more than 30,000 million miles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Keep all asteroids close to capacity and minimize overcrowding proportionally allocating the excess among the asteroids</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Q: How can we formulate and solve a goal programming model to help these representatives with their dilemma?</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Decision variables</a:t>
                </a:r>
              </a:p>
              <a:p>
                <a:pPr marL="742950" lvl="1" indent="-285750">
                  <a:buFont typeface="Arial" panose="020B0604020202020204" pitchFamily="34" charset="0"/>
                  <a:buChar char="•"/>
                </a:pPr>
                <a14:m>
                  <m:oMath xmlns:m="http://schemas.openxmlformats.org/officeDocument/2006/math">
                    <m:sSub>
                      <m:sSubPr>
                        <m:ctrlPr>
                          <a:rPr lang="en-US" sz="2000" b="0" i="1" dirty="0" smtClean="0">
                            <a:solidFill>
                              <a:srgbClr val="404040"/>
                            </a:solidFill>
                            <a:latin typeface="Cambria Math" panose="02040503050406030204" pitchFamily="18" charset="0"/>
                          </a:rPr>
                        </m:ctrlPr>
                      </m:sSubPr>
                      <m:e>
                        <m:r>
                          <a:rPr lang="en-US" sz="2000" b="0" i="1" dirty="0" smtClean="0">
                            <a:solidFill>
                              <a:srgbClr val="404040"/>
                            </a:solidFill>
                            <a:latin typeface="Cambria Math" panose="02040503050406030204" pitchFamily="18" charset="0"/>
                          </a:rPr>
                          <m:t>𝑥</m:t>
                        </m:r>
                      </m:e>
                      <m:sub>
                        <m:r>
                          <a:rPr lang="en-US" sz="2000" b="0" i="1" dirty="0" smtClean="0">
                            <a:solidFill>
                              <a:srgbClr val="404040"/>
                            </a:solidFill>
                            <a:latin typeface="Cambria Math" panose="02040503050406030204" pitchFamily="18" charset="0"/>
                          </a:rPr>
                          <m:t>𝑖𝑗</m:t>
                        </m:r>
                      </m:sub>
                    </m:sSub>
                    <m:r>
                      <a:rPr lang="en-US" sz="2000" b="0" i="1" dirty="0" smtClean="0">
                        <a:solidFill>
                          <a:srgbClr val="404040"/>
                        </a:solidFill>
                        <a:latin typeface="Cambria Math" panose="02040503050406030204" pitchFamily="18" charset="0"/>
                      </a:rPr>
                      <m:t>=</m:t>
                    </m:r>
                    <m:r>
                      <m:rPr>
                        <m:sty m:val="p"/>
                      </m:rPr>
                      <a:rPr lang="en-US" sz="2000" b="0" i="0" dirty="0" smtClean="0">
                        <a:solidFill>
                          <a:srgbClr val="404040"/>
                        </a:solidFill>
                        <a:latin typeface="Cambria Math" panose="02040503050406030204" pitchFamily="18" charset="0"/>
                      </a:rPr>
                      <m:t>Number</m:t>
                    </m:r>
                    <m:r>
                      <a:rPr lang="en-US" sz="2000" b="0" i="0" dirty="0" smtClean="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of</m:t>
                    </m:r>
                    <m:r>
                      <a:rPr lang="en-US" sz="2000" b="0" i="0" dirty="0" smtClean="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martians</m:t>
                    </m:r>
                    <m:r>
                      <a:rPr lang="en-US" sz="2000" b="0" i="0" dirty="0" smtClean="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from</m:t>
                    </m:r>
                    <m:r>
                      <a:rPr lang="en-US" sz="2000" b="0" i="0" dirty="0" smtClean="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asteroid</m:t>
                    </m:r>
                    <m:r>
                      <a:rPr lang="en-US" sz="2000" b="0" i="0" dirty="0" smtClean="0">
                        <a:solidFill>
                          <a:srgbClr val="404040"/>
                        </a:solidFill>
                        <a:latin typeface="Cambria Math" panose="02040503050406030204" pitchFamily="18" charset="0"/>
                      </a:rPr>
                      <m:t> </m:t>
                    </m:r>
                    <m:r>
                      <a:rPr lang="en-US" sz="2000" b="0" i="1" dirty="0" smtClean="0">
                        <a:solidFill>
                          <a:srgbClr val="404040"/>
                        </a:solidFill>
                        <a:latin typeface="Cambria Math" panose="02040503050406030204" pitchFamily="18" charset="0"/>
                      </a:rPr>
                      <m:t>𝑖</m:t>
                    </m:r>
                    <m:r>
                      <a:rPr lang="en-US" sz="2000" b="0" i="0" dirty="0" smtClean="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assigned</m:t>
                    </m:r>
                    <m:r>
                      <a:rPr lang="en-US" sz="2000" b="0" i="0" dirty="0" smtClean="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to</m:t>
                    </m:r>
                    <m:r>
                      <a:rPr lang="en-US" sz="2000" b="0" i="0" dirty="0" smtClean="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asteroid</m:t>
                    </m:r>
                    <m:r>
                      <a:rPr lang="en-US" sz="2000" b="0" i="0" dirty="0" smtClean="0">
                        <a:solidFill>
                          <a:srgbClr val="404040"/>
                        </a:solidFill>
                        <a:latin typeface="Cambria Math" panose="02040503050406030204" pitchFamily="18" charset="0"/>
                      </a:rPr>
                      <m:t> </m:t>
                    </m:r>
                    <m:r>
                      <a:rPr lang="en-US" sz="2000" b="0" i="1" dirty="0" smtClean="0">
                        <a:solidFill>
                          <a:srgbClr val="404040"/>
                        </a:solidFill>
                        <a:latin typeface="Cambria Math" panose="02040503050406030204" pitchFamily="18" charset="0"/>
                      </a:rPr>
                      <m:t>𝑗</m:t>
                    </m:r>
                  </m:oMath>
                </a14:m>
                <a:endParaRPr lang="en-US" sz="2000" i="1" dirty="0">
                  <a:solidFill>
                    <a:srgbClr val="404040"/>
                  </a:solidFill>
                  <a:latin typeface="Corbel" panose="020B0503020204020204" pitchFamily="34" charset="0"/>
                </a:endParaRPr>
              </a:p>
              <a:p>
                <a:pPr marL="742950" lvl="1" indent="-285750">
                  <a:buFont typeface="Arial" panose="020B0604020202020204" pitchFamily="34" charset="0"/>
                  <a:buChar char="•"/>
                </a:pPr>
                <a14:m>
                  <m:oMath xmlns:m="http://schemas.openxmlformats.org/officeDocument/2006/math">
                    <m:sSub>
                      <m:sSubPr>
                        <m:ctrlPr>
                          <a:rPr lang="en-US" sz="2000" i="1" dirty="0">
                            <a:solidFill>
                              <a:srgbClr val="404040"/>
                            </a:solidFill>
                            <a:latin typeface="Cambria Math" panose="02040503050406030204" pitchFamily="18" charset="0"/>
                          </a:rPr>
                        </m:ctrlPr>
                      </m:sSubPr>
                      <m:e>
                        <m:r>
                          <a:rPr lang="en-US" sz="2000" b="0" i="1" dirty="0" smtClean="0">
                            <a:solidFill>
                              <a:srgbClr val="404040"/>
                            </a:solidFill>
                            <a:latin typeface="Cambria Math" panose="02040503050406030204" pitchFamily="18" charset="0"/>
                          </a:rPr>
                          <m:t>𝑦</m:t>
                        </m:r>
                      </m:e>
                      <m:sub>
                        <m:r>
                          <a:rPr lang="en-US" sz="2000" i="1" dirty="0">
                            <a:solidFill>
                              <a:srgbClr val="404040"/>
                            </a:solidFill>
                            <a:latin typeface="Cambria Math" panose="02040503050406030204" pitchFamily="18" charset="0"/>
                          </a:rPr>
                          <m:t>𝑖𝑗</m:t>
                        </m:r>
                      </m:sub>
                    </m:sSub>
                    <m:r>
                      <a:rPr lang="en-US" sz="2000" i="1" dirty="0">
                        <a:solidFill>
                          <a:srgbClr val="404040"/>
                        </a:solidFill>
                        <a:latin typeface="Cambria Math" panose="02040503050406030204" pitchFamily="18" charset="0"/>
                      </a:rPr>
                      <m:t>=</m:t>
                    </m:r>
                    <m:r>
                      <m:rPr>
                        <m:sty m:val="p"/>
                      </m:rPr>
                      <a:rPr lang="en-US" sz="2000" dirty="0">
                        <a:solidFill>
                          <a:srgbClr val="404040"/>
                        </a:solidFill>
                        <a:latin typeface="Cambria Math" panose="02040503050406030204" pitchFamily="18" charset="0"/>
                      </a:rPr>
                      <m:t>Number</m:t>
                    </m:r>
                    <m:r>
                      <a:rPr lang="en-US" sz="2000" dirty="0">
                        <a:solidFill>
                          <a:srgbClr val="404040"/>
                        </a:solidFill>
                        <a:latin typeface="Cambria Math" panose="02040503050406030204" pitchFamily="18" charset="0"/>
                      </a:rPr>
                      <m:t> </m:t>
                    </m:r>
                    <m:r>
                      <m:rPr>
                        <m:sty m:val="p"/>
                      </m:rPr>
                      <a:rPr lang="en-US" sz="2000" dirty="0">
                        <a:solidFill>
                          <a:srgbClr val="404040"/>
                        </a:solidFill>
                        <a:latin typeface="Cambria Math" panose="02040503050406030204" pitchFamily="18" charset="0"/>
                      </a:rPr>
                      <m:t>of</m:t>
                    </m:r>
                    <m:r>
                      <a:rPr lang="en-US" sz="2000" dirty="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earthers</m:t>
                    </m:r>
                    <m:r>
                      <a:rPr lang="en-US" sz="2000" b="0" i="0" dirty="0" smtClean="0">
                        <a:solidFill>
                          <a:srgbClr val="404040"/>
                        </a:solidFill>
                        <a:latin typeface="Cambria Math" panose="02040503050406030204" pitchFamily="18" charset="0"/>
                      </a:rPr>
                      <m:t> </m:t>
                    </m:r>
                    <m:r>
                      <m:rPr>
                        <m:sty m:val="p"/>
                      </m:rPr>
                      <a:rPr lang="en-US" sz="2000" dirty="0">
                        <a:solidFill>
                          <a:srgbClr val="404040"/>
                        </a:solidFill>
                        <a:latin typeface="Cambria Math" panose="02040503050406030204" pitchFamily="18" charset="0"/>
                      </a:rPr>
                      <m:t>from</m:t>
                    </m:r>
                    <m:r>
                      <a:rPr lang="en-US" sz="2000" dirty="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asteroid</m:t>
                    </m:r>
                    <m:r>
                      <a:rPr lang="en-US" sz="2000" dirty="0">
                        <a:solidFill>
                          <a:srgbClr val="404040"/>
                        </a:solidFill>
                        <a:latin typeface="Cambria Math" panose="02040503050406030204" pitchFamily="18" charset="0"/>
                      </a:rPr>
                      <m:t> </m:t>
                    </m:r>
                    <m:r>
                      <a:rPr lang="en-US" sz="2000" i="1" dirty="0">
                        <a:solidFill>
                          <a:srgbClr val="404040"/>
                        </a:solidFill>
                        <a:latin typeface="Cambria Math" panose="02040503050406030204" pitchFamily="18" charset="0"/>
                      </a:rPr>
                      <m:t>𝑖</m:t>
                    </m:r>
                    <m:r>
                      <a:rPr lang="en-US" sz="2000" dirty="0">
                        <a:solidFill>
                          <a:srgbClr val="404040"/>
                        </a:solidFill>
                        <a:latin typeface="Cambria Math" panose="02040503050406030204" pitchFamily="18" charset="0"/>
                      </a:rPr>
                      <m:t> </m:t>
                    </m:r>
                    <m:r>
                      <m:rPr>
                        <m:sty m:val="p"/>
                      </m:rPr>
                      <a:rPr lang="en-US" sz="2000" dirty="0">
                        <a:solidFill>
                          <a:srgbClr val="404040"/>
                        </a:solidFill>
                        <a:latin typeface="Cambria Math" panose="02040503050406030204" pitchFamily="18" charset="0"/>
                      </a:rPr>
                      <m:t>assigned</m:t>
                    </m:r>
                    <m:r>
                      <a:rPr lang="en-US" sz="2000" dirty="0">
                        <a:solidFill>
                          <a:srgbClr val="404040"/>
                        </a:solidFill>
                        <a:latin typeface="Cambria Math" panose="02040503050406030204" pitchFamily="18" charset="0"/>
                      </a:rPr>
                      <m:t> </m:t>
                    </m:r>
                    <m:r>
                      <m:rPr>
                        <m:sty m:val="p"/>
                      </m:rPr>
                      <a:rPr lang="en-US" sz="2000" dirty="0">
                        <a:solidFill>
                          <a:srgbClr val="404040"/>
                        </a:solidFill>
                        <a:latin typeface="Cambria Math" panose="02040503050406030204" pitchFamily="18" charset="0"/>
                      </a:rPr>
                      <m:t>to</m:t>
                    </m:r>
                    <m:r>
                      <a:rPr lang="en-US" sz="2000" dirty="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asteroid</m:t>
                    </m:r>
                    <m:r>
                      <a:rPr lang="en-US" sz="2000" dirty="0">
                        <a:solidFill>
                          <a:srgbClr val="404040"/>
                        </a:solidFill>
                        <a:latin typeface="Cambria Math" panose="02040503050406030204" pitchFamily="18" charset="0"/>
                      </a:rPr>
                      <m:t> </m:t>
                    </m:r>
                    <m:r>
                      <a:rPr lang="en-US" sz="2000" i="1" dirty="0">
                        <a:solidFill>
                          <a:srgbClr val="404040"/>
                        </a:solidFill>
                        <a:latin typeface="Cambria Math" panose="02040503050406030204" pitchFamily="18" charset="0"/>
                      </a:rPr>
                      <m:t>𝑗</m:t>
                    </m:r>
                  </m:oMath>
                </a14:m>
                <a:endParaRPr lang="en-US" sz="2000" i="1" dirty="0">
                  <a:solidFill>
                    <a:srgbClr val="404040"/>
                  </a:solidFill>
                  <a:latin typeface="Corbel" panose="020B0503020204020204" pitchFamily="34" charset="0"/>
                </a:endParaRPr>
              </a:p>
              <a:p>
                <a:pPr marL="742950" lvl="1" indent="-285750">
                  <a:buFont typeface="Arial" panose="020B0604020202020204" pitchFamily="34" charset="0"/>
                  <a:buChar char="•"/>
                </a:pPr>
                <a14:m>
                  <m:oMath xmlns:m="http://schemas.openxmlformats.org/officeDocument/2006/math">
                    <m:r>
                      <a:rPr lang="en-US" sz="2000" b="0" i="1" dirty="0" smtClean="0">
                        <a:solidFill>
                          <a:srgbClr val="404040"/>
                        </a:solidFill>
                        <a:latin typeface="Cambria Math" panose="02040503050406030204" pitchFamily="18" charset="0"/>
                      </a:rPr>
                      <m:t>𝑖</m:t>
                    </m:r>
                    <m:r>
                      <a:rPr lang="en-US" sz="2000" b="0" i="1" dirty="0" smtClean="0">
                        <a:solidFill>
                          <a:srgbClr val="404040"/>
                        </a:solidFill>
                        <a:latin typeface="Cambria Math" panose="02040503050406030204" pitchFamily="18" charset="0"/>
                      </a:rPr>
                      <m:t>,</m:t>
                    </m:r>
                    <m:r>
                      <a:rPr lang="en-US" sz="2000" b="0" i="1" dirty="0" smtClean="0">
                        <a:solidFill>
                          <a:srgbClr val="404040"/>
                        </a:solidFill>
                        <a:latin typeface="Cambria Math" panose="02040503050406030204" pitchFamily="18" charset="0"/>
                      </a:rPr>
                      <m:t>𝑗</m:t>
                    </m:r>
                    <m:r>
                      <a:rPr lang="en-US" sz="2000" b="0" i="1" dirty="0" smtClean="0">
                        <a:solidFill>
                          <a:srgbClr val="404040"/>
                        </a:solidFill>
                        <a:latin typeface="Cambria Math" panose="02040503050406030204" pitchFamily="18" charset="0"/>
                      </a:rPr>
                      <m:t>∈</m:t>
                    </m:r>
                    <m:d>
                      <m:dPr>
                        <m:begChr m:val="{"/>
                        <m:endChr m:val="}"/>
                        <m:ctrlPr>
                          <a:rPr lang="en-US" sz="2000" b="0" i="1" dirty="0" smtClean="0">
                            <a:solidFill>
                              <a:srgbClr val="404040"/>
                            </a:solidFill>
                            <a:latin typeface="Cambria Math" panose="02040503050406030204" pitchFamily="18" charset="0"/>
                          </a:rPr>
                        </m:ctrlPr>
                      </m:dPr>
                      <m:e>
                        <m:r>
                          <a:rPr lang="en-US" sz="2000" b="0" i="1" dirty="0" smtClean="0">
                            <a:solidFill>
                              <a:srgbClr val="404040"/>
                            </a:solidFill>
                            <a:latin typeface="Cambria Math" panose="02040503050406030204" pitchFamily="18" charset="0"/>
                          </a:rPr>
                          <m:t>𝑉</m:t>
                        </m:r>
                        <m:r>
                          <a:rPr lang="en-US" sz="2000" b="0" i="1" dirty="0" smtClean="0">
                            <a:solidFill>
                              <a:srgbClr val="404040"/>
                            </a:solidFill>
                            <a:latin typeface="Cambria Math" panose="02040503050406030204" pitchFamily="18" charset="0"/>
                          </a:rPr>
                          <m:t>,</m:t>
                        </m:r>
                        <m:r>
                          <a:rPr lang="en-US" sz="2000" b="0" i="1" dirty="0" smtClean="0">
                            <a:solidFill>
                              <a:srgbClr val="404040"/>
                            </a:solidFill>
                            <a:latin typeface="Cambria Math" panose="02040503050406030204" pitchFamily="18" charset="0"/>
                          </a:rPr>
                          <m:t>𝐻</m:t>
                        </m:r>
                        <m:r>
                          <a:rPr lang="en-US" sz="2000" b="0" i="1" dirty="0" smtClean="0">
                            <a:solidFill>
                              <a:srgbClr val="404040"/>
                            </a:solidFill>
                            <a:latin typeface="Cambria Math" panose="02040503050406030204" pitchFamily="18" charset="0"/>
                          </a:rPr>
                          <m:t>,</m:t>
                        </m:r>
                        <m:r>
                          <a:rPr lang="en-US" sz="2000" b="0" i="1" dirty="0" smtClean="0">
                            <a:solidFill>
                              <a:srgbClr val="404040"/>
                            </a:solidFill>
                            <a:latin typeface="Cambria Math" panose="02040503050406030204" pitchFamily="18" charset="0"/>
                          </a:rPr>
                          <m:t>𝑃</m:t>
                        </m:r>
                        <m:r>
                          <a:rPr lang="en-US" sz="2000" b="0" i="1" dirty="0" smtClean="0">
                            <a:solidFill>
                              <a:srgbClr val="404040"/>
                            </a:solidFill>
                            <a:latin typeface="Cambria Math" panose="02040503050406030204" pitchFamily="18" charset="0"/>
                          </a:rPr>
                          <m:t>,</m:t>
                        </m:r>
                        <m:r>
                          <a:rPr lang="en-US" sz="2000" b="0" i="1" dirty="0" smtClean="0">
                            <a:solidFill>
                              <a:srgbClr val="404040"/>
                            </a:solidFill>
                            <a:latin typeface="Cambria Math" panose="02040503050406030204" pitchFamily="18" charset="0"/>
                          </a:rPr>
                          <m:t>𝐶</m:t>
                        </m:r>
                      </m:e>
                    </m:d>
                  </m:oMath>
                </a14:m>
                <a:endParaRPr lang="en-US" sz="2000" dirty="0">
                  <a:solidFill>
                    <a:srgbClr val="404040"/>
                  </a:solidFill>
                  <a:latin typeface="Corbel" panose="020B0503020204020204" pitchFamily="34" charset="0"/>
                </a:endParaRP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5" y="1947592"/>
                <a:ext cx="8859163" cy="4450577"/>
              </a:xfrm>
              <a:prstGeom prst="rect">
                <a:avLst/>
              </a:prstGeom>
              <a:blipFill>
                <a:blip r:embed="rId4"/>
                <a:stretch>
                  <a:fillRect l="-619" t="-684" b="-958"/>
                </a:stretch>
              </a:blipFill>
            </p:spPr>
            <p:txBody>
              <a:bodyPr/>
              <a:lstStyle/>
              <a:p>
                <a:r>
                  <a:rPr lang="en-US">
                    <a:noFill/>
                  </a:rPr>
                  <a:t> </a:t>
                </a:r>
              </a:p>
            </p:txBody>
          </p:sp>
        </mc:Fallback>
      </mc:AlternateContent>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4026976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The Expanse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30676" y="1937211"/>
            <a:ext cx="8859163"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Helpful tables of key information</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Current amounts of Martians and Earthers </a:t>
            </a:r>
            <a:r>
              <a:rPr lang="en-US" sz="2000">
                <a:solidFill>
                  <a:srgbClr val="404040"/>
                </a:solidFill>
                <a:latin typeface="Corbel" panose="020B0503020204020204" pitchFamily="34" charset="0"/>
              </a:rPr>
              <a:t>with capacity</a:t>
            </a: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lvl="1"/>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Distances (millions of miles) each person must travel between asteroids</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graphicFrame>
        <p:nvGraphicFramePr>
          <p:cNvPr id="23" name="Table 3">
            <a:extLst>
              <a:ext uri="{FF2B5EF4-FFF2-40B4-BE49-F238E27FC236}">
                <a16:creationId xmlns:a16="http://schemas.microsoft.com/office/drawing/2014/main" id="{DB58425F-3DD8-4241-B6BA-690B3B3D10BB}"/>
              </a:ext>
            </a:extLst>
          </p:cNvPr>
          <p:cNvGraphicFramePr>
            <a:graphicFrameLocks noGrp="1"/>
          </p:cNvGraphicFramePr>
          <p:nvPr>
            <p:extLst>
              <p:ext uri="{D42A27DB-BD31-4B8C-83A1-F6EECF244321}">
                <p14:modId xmlns:p14="http://schemas.microsoft.com/office/powerpoint/2010/main" val="3322769793"/>
              </p:ext>
            </p:extLst>
          </p:nvPr>
        </p:nvGraphicFramePr>
        <p:xfrm>
          <a:off x="1564066" y="5125162"/>
          <a:ext cx="5705855" cy="1667210"/>
        </p:xfrm>
        <a:graphic>
          <a:graphicData uri="http://schemas.openxmlformats.org/drawingml/2006/table">
            <a:tbl>
              <a:tblPr firstRow="1" bandRow="1">
                <a:tableStyleId>{0505E3EF-67EA-436B-97B2-0124C06EBD24}</a:tableStyleId>
              </a:tblPr>
              <a:tblGrid>
                <a:gridCol w="1141171">
                  <a:extLst>
                    <a:ext uri="{9D8B030D-6E8A-4147-A177-3AD203B41FA5}">
                      <a16:colId xmlns:a16="http://schemas.microsoft.com/office/drawing/2014/main" val="884158799"/>
                    </a:ext>
                  </a:extLst>
                </a:gridCol>
                <a:gridCol w="1141171">
                  <a:extLst>
                    <a:ext uri="{9D8B030D-6E8A-4147-A177-3AD203B41FA5}">
                      <a16:colId xmlns:a16="http://schemas.microsoft.com/office/drawing/2014/main" val="3587704130"/>
                    </a:ext>
                  </a:extLst>
                </a:gridCol>
                <a:gridCol w="1141171">
                  <a:extLst>
                    <a:ext uri="{9D8B030D-6E8A-4147-A177-3AD203B41FA5}">
                      <a16:colId xmlns:a16="http://schemas.microsoft.com/office/drawing/2014/main" val="1459892759"/>
                    </a:ext>
                  </a:extLst>
                </a:gridCol>
                <a:gridCol w="1141171">
                  <a:extLst>
                    <a:ext uri="{9D8B030D-6E8A-4147-A177-3AD203B41FA5}">
                      <a16:colId xmlns:a16="http://schemas.microsoft.com/office/drawing/2014/main" val="1200751326"/>
                    </a:ext>
                  </a:extLst>
                </a:gridCol>
                <a:gridCol w="1141171">
                  <a:extLst>
                    <a:ext uri="{9D8B030D-6E8A-4147-A177-3AD203B41FA5}">
                      <a16:colId xmlns:a16="http://schemas.microsoft.com/office/drawing/2014/main" val="3799208621"/>
                    </a:ext>
                  </a:extLst>
                </a:gridCol>
              </a:tblGrid>
              <a:tr h="283009">
                <a:tc>
                  <a:txBody>
                    <a:bodyPr/>
                    <a:lstStyle/>
                    <a:p>
                      <a:pPr algn="ctr"/>
                      <a:r>
                        <a:rPr lang="en-US" sz="1600" b="1" dirty="0"/>
                        <a:t>Asteroid</a:t>
                      </a:r>
                    </a:p>
                  </a:txBody>
                  <a:tcPr marL="89601" marR="89601" marT="44801" marB="44801"/>
                </a:tc>
                <a:tc>
                  <a:txBody>
                    <a:bodyPr/>
                    <a:lstStyle/>
                    <a:p>
                      <a:pPr algn="ctr"/>
                      <a:r>
                        <a:rPr lang="en-US" sz="1600" dirty="0"/>
                        <a:t>Vesta</a:t>
                      </a:r>
                    </a:p>
                  </a:txBody>
                  <a:tcPr marL="89601" marR="89601" marT="44801" marB="44801"/>
                </a:tc>
                <a:tc>
                  <a:txBody>
                    <a:bodyPr/>
                    <a:lstStyle/>
                    <a:p>
                      <a:pPr algn="ctr"/>
                      <a:r>
                        <a:rPr lang="en-US" sz="1600" dirty="0"/>
                        <a:t>Hygiea</a:t>
                      </a:r>
                    </a:p>
                  </a:txBody>
                  <a:tcPr marL="89601" marR="89601" marT="44801" marB="44801"/>
                </a:tc>
                <a:tc>
                  <a:txBody>
                    <a:bodyPr/>
                    <a:lstStyle/>
                    <a:p>
                      <a:pPr algn="ctr"/>
                      <a:r>
                        <a:rPr lang="en-US" sz="1600" dirty="0"/>
                        <a:t>Pallas</a:t>
                      </a:r>
                    </a:p>
                  </a:txBody>
                  <a:tcPr marL="89601" marR="89601" marT="44801" marB="44801"/>
                </a:tc>
                <a:tc>
                  <a:txBody>
                    <a:bodyPr/>
                    <a:lstStyle/>
                    <a:p>
                      <a:pPr algn="ctr"/>
                      <a:r>
                        <a:rPr lang="en-US" sz="1600" dirty="0"/>
                        <a:t>Ceres</a:t>
                      </a:r>
                    </a:p>
                  </a:txBody>
                  <a:tcPr marL="89601" marR="89601" marT="44801" marB="44801"/>
                </a:tc>
                <a:extLst>
                  <a:ext uri="{0D108BD9-81ED-4DB2-BD59-A6C34878D82A}">
                    <a16:rowId xmlns:a16="http://schemas.microsoft.com/office/drawing/2014/main" val="3609992459"/>
                  </a:ext>
                </a:extLst>
              </a:tr>
              <a:tr h="308421">
                <a:tc>
                  <a:txBody>
                    <a:bodyPr/>
                    <a:lstStyle/>
                    <a:p>
                      <a:pPr algn="ctr"/>
                      <a:r>
                        <a:rPr lang="en-US" sz="1600" b="1" dirty="0"/>
                        <a:t>Vesta</a:t>
                      </a:r>
                    </a:p>
                  </a:txBody>
                  <a:tcPr marL="89601" marR="89601" marT="44801" marB="44801"/>
                </a:tc>
                <a:tc>
                  <a:txBody>
                    <a:bodyPr/>
                    <a:lstStyle/>
                    <a:p>
                      <a:pPr algn="ctr"/>
                      <a:r>
                        <a:rPr lang="en-US" sz="1600" dirty="0"/>
                        <a:t>-</a:t>
                      </a:r>
                    </a:p>
                  </a:txBody>
                  <a:tcPr marL="89601" marR="89601" marT="44801" marB="44801"/>
                </a:tc>
                <a:tc>
                  <a:txBody>
                    <a:bodyPr/>
                    <a:lstStyle/>
                    <a:p>
                      <a:pPr algn="ctr"/>
                      <a:r>
                        <a:rPr lang="en-US" sz="1600" dirty="0"/>
                        <a:t>30</a:t>
                      </a:r>
                    </a:p>
                  </a:txBody>
                  <a:tcPr marL="89601" marR="89601" marT="44801" marB="44801"/>
                </a:tc>
                <a:tc>
                  <a:txBody>
                    <a:bodyPr/>
                    <a:lstStyle/>
                    <a:p>
                      <a:pPr algn="ctr"/>
                      <a:r>
                        <a:rPr lang="en-US" sz="1600" dirty="0"/>
                        <a:t>12</a:t>
                      </a:r>
                    </a:p>
                  </a:txBody>
                  <a:tcPr marL="89601" marR="89601" marT="44801" marB="44801"/>
                </a:tc>
                <a:tc>
                  <a:txBody>
                    <a:bodyPr/>
                    <a:lstStyle/>
                    <a:p>
                      <a:pPr algn="ctr"/>
                      <a:r>
                        <a:rPr lang="en-US" sz="1600" dirty="0"/>
                        <a:t>20</a:t>
                      </a:r>
                    </a:p>
                  </a:txBody>
                  <a:tcPr marL="89601" marR="89601" marT="44801" marB="44801"/>
                </a:tc>
                <a:extLst>
                  <a:ext uri="{0D108BD9-81ED-4DB2-BD59-A6C34878D82A}">
                    <a16:rowId xmlns:a16="http://schemas.microsoft.com/office/drawing/2014/main" val="2738762858"/>
                  </a:ext>
                </a:extLst>
              </a:tr>
              <a:tr h="308421">
                <a:tc>
                  <a:txBody>
                    <a:bodyPr/>
                    <a:lstStyle/>
                    <a:p>
                      <a:pPr algn="ctr"/>
                      <a:r>
                        <a:rPr lang="en-US" sz="1600" b="1" dirty="0"/>
                        <a:t>Hygiea</a:t>
                      </a:r>
                    </a:p>
                  </a:txBody>
                  <a:tcPr marL="89601" marR="89601" marT="44801" marB="44801"/>
                </a:tc>
                <a:tc>
                  <a:txBody>
                    <a:bodyPr/>
                    <a:lstStyle/>
                    <a:p>
                      <a:pPr algn="ctr"/>
                      <a:r>
                        <a:rPr lang="en-US" sz="1600" dirty="0"/>
                        <a:t>30</a:t>
                      </a:r>
                    </a:p>
                  </a:txBody>
                  <a:tcPr marL="89601" marR="89601" marT="44801" marB="44801"/>
                </a:tc>
                <a:tc>
                  <a:txBody>
                    <a:bodyPr/>
                    <a:lstStyle/>
                    <a:p>
                      <a:pPr algn="ctr"/>
                      <a:r>
                        <a:rPr lang="en-US" sz="1600" dirty="0"/>
                        <a:t>-</a:t>
                      </a:r>
                    </a:p>
                  </a:txBody>
                  <a:tcPr marL="89601" marR="89601" marT="44801" marB="44801"/>
                </a:tc>
                <a:tc>
                  <a:txBody>
                    <a:bodyPr/>
                    <a:lstStyle/>
                    <a:p>
                      <a:pPr algn="ctr"/>
                      <a:r>
                        <a:rPr lang="en-US" sz="1600" dirty="0"/>
                        <a:t>18</a:t>
                      </a:r>
                    </a:p>
                  </a:txBody>
                  <a:tcPr marL="89601" marR="89601" marT="44801" marB="44801"/>
                </a:tc>
                <a:tc>
                  <a:txBody>
                    <a:bodyPr/>
                    <a:lstStyle/>
                    <a:p>
                      <a:pPr algn="ctr"/>
                      <a:r>
                        <a:rPr lang="en-US" sz="1600" dirty="0"/>
                        <a:t>26</a:t>
                      </a:r>
                    </a:p>
                  </a:txBody>
                  <a:tcPr marL="89601" marR="89601" marT="44801" marB="44801"/>
                </a:tc>
                <a:extLst>
                  <a:ext uri="{0D108BD9-81ED-4DB2-BD59-A6C34878D82A}">
                    <a16:rowId xmlns:a16="http://schemas.microsoft.com/office/drawing/2014/main" val="3770625073"/>
                  </a:ext>
                </a:extLst>
              </a:tr>
              <a:tr h="308421">
                <a:tc>
                  <a:txBody>
                    <a:bodyPr/>
                    <a:lstStyle/>
                    <a:p>
                      <a:pPr algn="ctr"/>
                      <a:r>
                        <a:rPr lang="en-US" sz="1600" b="1" dirty="0"/>
                        <a:t>Pallas</a:t>
                      </a:r>
                    </a:p>
                  </a:txBody>
                  <a:tcPr marL="89601" marR="89601" marT="44801" marB="44801"/>
                </a:tc>
                <a:tc>
                  <a:txBody>
                    <a:bodyPr/>
                    <a:lstStyle/>
                    <a:p>
                      <a:pPr algn="ctr"/>
                      <a:r>
                        <a:rPr lang="en-US" sz="1600" dirty="0"/>
                        <a:t>12</a:t>
                      </a:r>
                    </a:p>
                  </a:txBody>
                  <a:tcPr marL="89601" marR="89601" marT="44801" marB="44801"/>
                </a:tc>
                <a:tc>
                  <a:txBody>
                    <a:bodyPr/>
                    <a:lstStyle/>
                    <a:p>
                      <a:pPr algn="ctr"/>
                      <a:r>
                        <a:rPr lang="en-US" sz="1600" dirty="0"/>
                        <a:t>18</a:t>
                      </a:r>
                    </a:p>
                  </a:txBody>
                  <a:tcPr marL="89601" marR="89601" marT="44801" marB="44801"/>
                </a:tc>
                <a:tc>
                  <a:txBody>
                    <a:bodyPr/>
                    <a:lstStyle/>
                    <a:p>
                      <a:pPr algn="ctr"/>
                      <a:r>
                        <a:rPr lang="en-US" sz="1600" dirty="0"/>
                        <a:t>-</a:t>
                      </a:r>
                    </a:p>
                  </a:txBody>
                  <a:tcPr marL="89601" marR="89601" marT="44801" marB="44801"/>
                </a:tc>
                <a:tc>
                  <a:txBody>
                    <a:bodyPr/>
                    <a:lstStyle/>
                    <a:p>
                      <a:pPr algn="ctr"/>
                      <a:r>
                        <a:rPr lang="en-US" sz="1600" dirty="0"/>
                        <a:t>24</a:t>
                      </a:r>
                    </a:p>
                  </a:txBody>
                  <a:tcPr marL="89601" marR="89601" marT="44801" marB="44801"/>
                </a:tc>
                <a:extLst>
                  <a:ext uri="{0D108BD9-81ED-4DB2-BD59-A6C34878D82A}">
                    <a16:rowId xmlns:a16="http://schemas.microsoft.com/office/drawing/2014/main" val="3249050652"/>
                  </a:ext>
                </a:extLst>
              </a:tr>
              <a:tr h="308421">
                <a:tc>
                  <a:txBody>
                    <a:bodyPr/>
                    <a:lstStyle/>
                    <a:p>
                      <a:pPr algn="ctr"/>
                      <a:r>
                        <a:rPr lang="en-US" sz="1600" b="1" dirty="0"/>
                        <a:t>Ceres</a:t>
                      </a:r>
                    </a:p>
                  </a:txBody>
                  <a:tcPr marL="89601" marR="89601" marT="44801" marB="44801"/>
                </a:tc>
                <a:tc>
                  <a:txBody>
                    <a:bodyPr/>
                    <a:lstStyle/>
                    <a:p>
                      <a:pPr algn="ctr"/>
                      <a:r>
                        <a:rPr lang="en-US" sz="1600" dirty="0"/>
                        <a:t>20</a:t>
                      </a:r>
                    </a:p>
                  </a:txBody>
                  <a:tcPr marL="89601" marR="89601" marT="44801" marB="44801"/>
                </a:tc>
                <a:tc>
                  <a:txBody>
                    <a:bodyPr/>
                    <a:lstStyle/>
                    <a:p>
                      <a:pPr algn="ctr"/>
                      <a:r>
                        <a:rPr lang="en-US" sz="1600" dirty="0"/>
                        <a:t>26</a:t>
                      </a:r>
                    </a:p>
                  </a:txBody>
                  <a:tcPr marL="89601" marR="89601" marT="44801" marB="44801"/>
                </a:tc>
                <a:tc>
                  <a:txBody>
                    <a:bodyPr/>
                    <a:lstStyle/>
                    <a:p>
                      <a:pPr algn="ctr"/>
                      <a:r>
                        <a:rPr lang="en-US" sz="1600" dirty="0"/>
                        <a:t>24</a:t>
                      </a:r>
                    </a:p>
                  </a:txBody>
                  <a:tcPr marL="89601" marR="89601" marT="44801" marB="44801"/>
                </a:tc>
                <a:tc>
                  <a:txBody>
                    <a:bodyPr/>
                    <a:lstStyle/>
                    <a:p>
                      <a:pPr algn="ctr"/>
                      <a:r>
                        <a:rPr lang="en-US" sz="1600" dirty="0"/>
                        <a:t>-</a:t>
                      </a:r>
                    </a:p>
                  </a:txBody>
                  <a:tcPr marL="89601" marR="89601" marT="44801" marB="44801"/>
                </a:tc>
                <a:extLst>
                  <a:ext uri="{0D108BD9-81ED-4DB2-BD59-A6C34878D82A}">
                    <a16:rowId xmlns:a16="http://schemas.microsoft.com/office/drawing/2014/main" val="3899100833"/>
                  </a:ext>
                </a:extLst>
              </a:tr>
            </a:tbl>
          </a:graphicData>
        </a:graphic>
      </p:graphicFrame>
      <p:graphicFrame>
        <p:nvGraphicFramePr>
          <p:cNvPr id="30" name="Table 3">
            <a:extLst>
              <a:ext uri="{FF2B5EF4-FFF2-40B4-BE49-F238E27FC236}">
                <a16:creationId xmlns:a16="http://schemas.microsoft.com/office/drawing/2014/main" id="{BDE36F31-7011-4B40-A476-E4B72194B0C0}"/>
              </a:ext>
            </a:extLst>
          </p:cNvPr>
          <p:cNvGraphicFramePr>
            <a:graphicFrameLocks noGrp="1"/>
          </p:cNvGraphicFramePr>
          <p:nvPr>
            <p:extLst>
              <p:ext uri="{D42A27DB-BD31-4B8C-83A1-F6EECF244321}">
                <p14:modId xmlns:p14="http://schemas.microsoft.com/office/powerpoint/2010/main" val="2929268326"/>
              </p:ext>
            </p:extLst>
          </p:nvPr>
        </p:nvGraphicFramePr>
        <p:xfrm>
          <a:off x="1564066" y="2824195"/>
          <a:ext cx="5705856" cy="1667210"/>
        </p:xfrm>
        <a:graphic>
          <a:graphicData uri="http://schemas.openxmlformats.org/drawingml/2006/table">
            <a:tbl>
              <a:tblPr firstRow="1" bandRow="1">
                <a:tableStyleId>{0505E3EF-67EA-436B-97B2-0124C06EBD24}</a:tableStyleId>
              </a:tblPr>
              <a:tblGrid>
                <a:gridCol w="1426464">
                  <a:extLst>
                    <a:ext uri="{9D8B030D-6E8A-4147-A177-3AD203B41FA5}">
                      <a16:colId xmlns:a16="http://schemas.microsoft.com/office/drawing/2014/main" val="884158799"/>
                    </a:ext>
                  </a:extLst>
                </a:gridCol>
                <a:gridCol w="1426464">
                  <a:extLst>
                    <a:ext uri="{9D8B030D-6E8A-4147-A177-3AD203B41FA5}">
                      <a16:colId xmlns:a16="http://schemas.microsoft.com/office/drawing/2014/main" val="3587704130"/>
                    </a:ext>
                  </a:extLst>
                </a:gridCol>
                <a:gridCol w="1426464">
                  <a:extLst>
                    <a:ext uri="{9D8B030D-6E8A-4147-A177-3AD203B41FA5}">
                      <a16:colId xmlns:a16="http://schemas.microsoft.com/office/drawing/2014/main" val="1459892759"/>
                    </a:ext>
                  </a:extLst>
                </a:gridCol>
                <a:gridCol w="1426464">
                  <a:extLst>
                    <a:ext uri="{9D8B030D-6E8A-4147-A177-3AD203B41FA5}">
                      <a16:colId xmlns:a16="http://schemas.microsoft.com/office/drawing/2014/main" val="3799208621"/>
                    </a:ext>
                  </a:extLst>
                </a:gridCol>
              </a:tblGrid>
              <a:tr h="124604">
                <a:tc>
                  <a:txBody>
                    <a:bodyPr/>
                    <a:lstStyle/>
                    <a:p>
                      <a:pPr algn="ctr"/>
                      <a:r>
                        <a:rPr lang="en-US" sz="1600" b="1" dirty="0"/>
                        <a:t>Asteroid</a:t>
                      </a:r>
                    </a:p>
                  </a:txBody>
                  <a:tcPr marL="89601" marR="89601" marT="44801" marB="44801"/>
                </a:tc>
                <a:tc>
                  <a:txBody>
                    <a:bodyPr/>
                    <a:lstStyle/>
                    <a:p>
                      <a:pPr algn="ctr"/>
                      <a:r>
                        <a:rPr lang="en-US" sz="1600" dirty="0"/>
                        <a:t># of Martians</a:t>
                      </a:r>
                    </a:p>
                  </a:txBody>
                  <a:tcPr marL="89601" marR="89601" marT="44801" marB="44801"/>
                </a:tc>
                <a:tc>
                  <a:txBody>
                    <a:bodyPr/>
                    <a:lstStyle/>
                    <a:p>
                      <a:pPr algn="ctr"/>
                      <a:r>
                        <a:rPr lang="en-US" sz="1600"/>
                        <a:t># </a:t>
                      </a:r>
                      <a:r>
                        <a:rPr lang="en-US" sz="1600" dirty="0"/>
                        <a:t>of Earthers</a:t>
                      </a:r>
                    </a:p>
                  </a:txBody>
                  <a:tcPr marL="89601" marR="89601" marT="44801" marB="44801"/>
                </a:tc>
                <a:tc>
                  <a:txBody>
                    <a:bodyPr/>
                    <a:lstStyle/>
                    <a:p>
                      <a:pPr algn="ctr"/>
                      <a:r>
                        <a:rPr lang="en-US" sz="1600" i="1" dirty="0"/>
                        <a:t>Capacity</a:t>
                      </a:r>
                    </a:p>
                  </a:txBody>
                  <a:tcPr marL="89601" marR="89601" marT="44801" marB="44801"/>
                </a:tc>
                <a:extLst>
                  <a:ext uri="{0D108BD9-81ED-4DB2-BD59-A6C34878D82A}">
                    <a16:rowId xmlns:a16="http://schemas.microsoft.com/office/drawing/2014/main" val="3609992459"/>
                  </a:ext>
                </a:extLst>
              </a:tr>
              <a:tr h="308421">
                <a:tc>
                  <a:txBody>
                    <a:bodyPr/>
                    <a:lstStyle/>
                    <a:p>
                      <a:pPr algn="ctr"/>
                      <a:r>
                        <a:rPr lang="en-US" sz="1600" b="1" dirty="0"/>
                        <a:t>Vesta</a:t>
                      </a:r>
                    </a:p>
                  </a:txBody>
                  <a:tcPr marL="89601" marR="89601" marT="44801" marB="44801"/>
                </a:tc>
                <a:tc>
                  <a:txBody>
                    <a:bodyPr/>
                    <a:lstStyle/>
                    <a:p>
                      <a:pPr algn="ctr"/>
                      <a:r>
                        <a:rPr lang="en-US" sz="1600" dirty="0"/>
                        <a:t>1000</a:t>
                      </a:r>
                    </a:p>
                  </a:txBody>
                  <a:tcPr marL="89601" marR="89601" marT="44801" marB="44801"/>
                </a:tc>
                <a:tc>
                  <a:txBody>
                    <a:bodyPr/>
                    <a:lstStyle/>
                    <a:p>
                      <a:pPr algn="ctr"/>
                      <a:r>
                        <a:rPr lang="en-US" sz="1600" dirty="0"/>
                        <a:t>300</a:t>
                      </a:r>
                    </a:p>
                  </a:txBody>
                  <a:tcPr marL="89601" marR="89601" marT="44801" marB="44801"/>
                </a:tc>
                <a:tc>
                  <a:txBody>
                    <a:bodyPr/>
                    <a:lstStyle/>
                    <a:p>
                      <a:pPr algn="ctr"/>
                      <a:r>
                        <a:rPr lang="en-US" sz="1600" dirty="0"/>
                        <a:t>1200</a:t>
                      </a:r>
                    </a:p>
                  </a:txBody>
                  <a:tcPr marL="89601" marR="89601" marT="44801" marB="44801"/>
                </a:tc>
                <a:extLst>
                  <a:ext uri="{0D108BD9-81ED-4DB2-BD59-A6C34878D82A}">
                    <a16:rowId xmlns:a16="http://schemas.microsoft.com/office/drawing/2014/main" val="2738762858"/>
                  </a:ext>
                </a:extLst>
              </a:tr>
              <a:tr h="308421">
                <a:tc>
                  <a:txBody>
                    <a:bodyPr/>
                    <a:lstStyle/>
                    <a:p>
                      <a:pPr algn="ctr"/>
                      <a:r>
                        <a:rPr lang="en-US" sz="1600" b="1" dirty="0"/>
                        <a:t>Hygiea</a:t>
                      </a:r>
                    </a:p>
                  </a:txBody>
                  <a:tcPr marL="89601" marR="89601" marT="44801" marB="44801"/>
                </a:tc>
                <a:tc>
                  <a:txBody>
                    <a:bodyPr/>
                    <a:lstStyle/>
                    <a:p>
                      <a:pPr algn="ctr"/>
                      <a:r>
                        <a:rPr lang="en-US" sz="1600" dirty="0"/>
                        <a:t>450</a:t>
                      </a:r>
                    </a:p>
                  </a:txBody>
                  <a:tcPr marL="89601" marR="89601" marT="44801" marB="44801"/>
                </a:tc>
                <a:tc>
                  <a:txBody>
                    <a:bodyPr/>
                    <a:lstStyle/>
                    <a:p>
                      <a:pPr algn="ctr"/>
                      <a:r>
                        <a:rPr lang="en-US" sz="1600" dirty="0"/>
                        <a:t>800</a:t>
                      </a:r>
                    </a:p>
                  </a:txBody>
                  <a:tcPr marL="89601" marR="89601" marT="44801" marB="44801"/>
                </a:tc>
                <a:tc>
                  <a:txBody>
                    <a:bodyPr/>
                    <a:lstStyle/>
                    <a:p>
                      <a:pPr algn="ctr"/>
                      <a:r>
                        <a:rPr lang="en-US" sz="1600" dirty="0"/>
                        <a:t>1000</a:t>
                      </a:r>
                    </a:p>
                  </a:txBody>
                  <a:tcPr marL="89601" marR="89601" marT="44801" marB="44801"/>
                </a:tc>
                <a:extLst>
                  <a:ext uri="{0D108BD9-81ED-4DB2-BD59-A6C34878D82A}">
                    <a16:rowId xmlns:a16="http://schemas.microsoft.com/office/drawing/2014/main" val="3770625073"/>
                  </a:ext>
                </a:extLst>
              </a:tr>
              <a:tr h="308421">
                <a:tc>
                  <a:txBody>
                    <a:bodyPr/>
                    <a:lstStyle/>
                    <a:p>
                      <a:pPr algn="ctr"/>
                      <a:r>
                        <a:rPr lang="en-US" sz="1600" b="1" dirty="0"/>
                        <a:t>Pallas</a:t>
                      </a:r>
                    </a:p>
                  </a:txBody>
                  <a:tcPr marL="89601" marR="89601" marT="44801" marB="44801"/>
                </a:tc>
                <a:tc>
                  <a:txBody>
                    <a:bodyPr/>
                    <a:lstStyle/>
                    <a:p>
                      <a:pPr algn="ctr"/>
                      <a:r>
                        <a:rPr lang="en-US" sz="1600" dirty="0"/>
                        <a:t>1050</a:t>
                      </a:r>
                    </a:p>
                  </a:txBody>
                  <a:tcPr marL="89601" marR="89601" marT="44801" marB="44801"/>
                </a:tc>
                <a:tc>
                  <a:txBody>
                    <a:bodyPr/>
                    <a:lstStyle/>
                    <a:p>
                      <a:pPr algn="ctr"/>
                      <a:r>
                        <a:rPr lang="en-US" sz="1600" dirty="0"/>
                        <a:t>400</a:t>
                      </a:r>
                    </a:p>
                  </a:txBody>
                  <a:tcPr marL="89601" marR="89601" marT="44801" marB="44801"/>
                </a:tc>
                <a:tc>
                  <a:txBody>
                    <a:bodyPr/>
                    <a:lstStyle/>
                    <a:p>
                      <a:pPr algn="ctr"/>
                      <a:r>
                        <a:rPr lang="en-US" sz="1600" dirty="0"/>
                        <a:t>1000</a:t>
                      </a:r>
                    </a:p>
                  </a:txBody>
                  <a:tcPr marL="89601" marR="89601" marT="44801" marB="44801"/>
                </a:tc>
                <a:extLst>
                  <a:ext uri="{0D108BD9-81ED-4DB2-BD59-A6C34878D82A}">
                    <a16:rowId xmlns:a16="http://schemas.microsoft.com/office/drawing/2014/main" val="3249050652"/>
                  </a:ext>
                </a:extLst>
              </a:tr>
              <a:tr h="308421">
                <a:tc>
                  <a:txBody>
                    <a:bodyPr/>
                    <a:lstStyle/>
                    <a:p>
                      <a:pPr algn="ctr"/>
                      <a:r>
                        <a:rPr lang="en-US" sz="1600" b="1" dirty="0"/>
                        <a:t>Ceres</a:t>
                      </a:r>
                    </a:p>
                  </a:txBody>
                  <a:tcPr marL="89601" marR="89601" marT="44801" marB="44801"/>
                </a:tc>
                <a:tc>
                  <a:txBody>
                    <a:bodyPr/>
                    <a:lstStyle/>
                    <a:p>
                      <a:pPr algn="ctr"/>
                      <a:r>
                        <a:rPr lang="en-US" sz="1600" dirty="0"/>
                        <a:t>500</a:t>
                      </a:r>
                    </a:p>
                  </a:txBody>
                  <a:tcPr marL="89601" marR="89601" marT="44801" marB="44801"/>
                </a:tc>
                <a:tc>
                  <a:txBody>
                    <a:bodyPr/>
                    <a:lstStyle/>
                    <a:p>
                      <a:pPr algn="ctr"/>
                      <a:r>
                        <a:rPr lang="en-US" sz="1600" dirty="0"/>
                        <a:t>500</a:t>
                      </a:r>
                    </a:p>
                  </a:txBody>
                  <a:tcPr marL="89601" marR="89601" marT="44801" marB="44801"/>
                </a:tc>
                <a:tc>
                  <a:txBody>
                    <a:bodyPr/>
                    <a:lstStyle/>
                    <a:p>
                      <a:pPr algn="ctr"/>
                      <a:r>
                        <a:rPr lang="en-US" sz="1600" dirty="0"/>
                        <a:t>1200</a:t>
                      </a:r>
                    </a:p>
                  </a:txBody>
                  <a:tcPr marL="89601" marR="89601" marT="44801" marB="44801"/>
                </a:tc>
                <a:extLst>
                  <a:ext uri="{0D108BD9-81ED-4DB2-BD59-A6C34878D82A}">
                    <a16:rowId xmlns:a16="http://schemas.microsoft.com/office/drawing/2014/main" val="3899100833"/>
                  </a:ext>
                </a:extLst>
              </a:tr>
            </a:tbl>
          </a:graphicData>
        </a:graphic>
      </p:graphicFrame>
    </p:spTree>
    <p:extLst>
      <p:ext uri="{BB962C8B-B14F-4D97-AF65-F5344CB8AC3E}">
        <p14:creationId xmlns:p14="http://schemas.microsoft.com/office/powerpoint/2010/main" val="361729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person standing in front of a stage&#10;&#10;Description automatically generated">
            <a:extLst>
              <a:ext uri="{FF2B5EF4-FFF2-40B4-BE49-F238E27FC236}">
                <a16:creationId xmlns:a16="http://schemas.microsoft.com/office/drawing/2014/main" id="{A42767BB-CAB9-488F-A87D-1DF3B70B0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229083"/>
            <a:ext cx="3292524" cy="1852044"/>
          </a:xfrm>
          <a:prstGeom prst="rect">
            <a:avLst/>
          </a:prstGeom>
        </p:spPr>
      </p:pic>
      <p:cxnSp>
        <p:nvCxnSpPr>
          <p:cNvPr id="38" name="Straight Connector 37">
            <a:extLst>
              <a:ext uri="{FF2B5EF4-FFF2-40B4-BE49-F238E27FC236}">
                <a16:creationId xmlns:a16="http://schemas.microsoft.com/office/drawing/2014/main" id="{D4BDCD00-BA97-40D8-93CD-0A9CA931BE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2080" y="3429000"/>
            <a:ext cx="2636520"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A person standing on a stage&#10;&#10;Description automatically generated">
            <a:extLst>
              <a:ext uri="{FF2B5EF4-FFF2-40B4-BE49-F238E27FC236}">
                <a16:creationId xmlns:a16="http://schemas.microsoft.com/office/drawing/2014/main" id="{A73B4BD8-20BE-4146-A0D5-358D552EF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115" y="3777596"/>
            <a:ext cx="3279025" cy="1844451"/>
          </a:xfrm>
          <a:prstGeom prst="rect">
            <a:avLst/>
          </a:prstGeom>
        </p:spPr>
      </p:pic>
      <p:cxnSp>
        <p:nvCxnSpPr>
          <p:cNvPr id="40" name="Straight Connector 39">
            <a:extLst>
              <a:ext uri="{FF2B5EF4-FFF2-40B4-BE49-F238E27FC236}">
                <a16:creationId xmlns:a16="http://schemas.microsoft.com/office/drawing/2014/main" id="{2D631E40-F51C-4828-B23B-DF9035132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person wearing glasses&#10;&#10;Description automatically generated">
            <a:extLst>
              <a:ext uri="{FF2B5EF4-FFF2-40B4-BE49-F238E27FC236}">
                <a16:creationId xmlns:a16="http://schemas.microsoft.com/office/drawing/2014/main" id="{3EB215C3-B070-46C5-A35F-F59C861644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0096" y="2150324"/>
            <a:ext cx="4468031" cy="2755286"/>
          </a:xfrm>
          <a:prstGeom prst="rect">
            <a:avLst/>
          </a:prstGeom>
        </p:spPr>
      </p:pic>
      <p:sp>
        <p:nvSpPr>
          <p:cNvPr id="41" name="Title 1">
            <a:extLst>
              <a:ext uri="{FF2B5EF4-FFF2-40B4-BE49-F238E27FC236}">
                <a16:creationId xmlns:a16="http://schemas.microsoft.com/office/drawing/2014/main" id="{4975FBE8-E1F1-40A9-A445-CF42DD964411}"/>
              </a:ext>
            </a:extLst>
          </p:cNvPr>
          <p:cNvSpPr txBox="1">
            <a:spLocks/>
          </p:cNvSpPr>
          <p:nvPr/>
        </p:nvSpPr>
        <p:spPr>
          <a:xfrm>
            <a:off x="4647844" y="1278569"/>
            <a:ext cx="4837571" cy="163026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rgbClr val="404040"/>
                </a:solidFill>
                <a:latin typeface="Bodoni MT" panose="02070603080606020203" pitchFamily="18" charset="0"/>
              </a:rPr>
              <a:t>The End</a:t>
            </a:r>
            <a:br>
              <a:rPr lang="en-US" sz="4800" dirty="0">
                <a:solidFill>
                  <a:srgbClr val="404040"/>
                </a:solidFill>
                <a:latin typeface="Bodoni MT" panose="02070603080606020203" pitchFamily="18" charset="0"/>
              </a:rPr>
            </a:br>
            <a:endParaRPr lang="en-US" sz="4800" dirty="0">
              <a:solidFill>
                <a:srgbClr val="404040"/>
              </a:solidFill>
              <a:latin typeface="Bodoni MT" panose="02070603080606020203" pitchFamily="18" charset="0"/>
            </a:endParaRPr>
          </a:p>
        </p:txBody>
      </p:sp>
      <p:pic>
        <p:nvPicPr>
          <p:cNvPr id="47" name="Picture 46" descr="A close up of a sign&#10;&#10;Description automatically generated">
            <a:extLst>
              <a:ext uri="{FF2B5EF4-FFF2-40B4-BE49-F238E27FC236}">
                <a16:creationId xmlns:a16="http://schemas.microsoft.com/office/drawing/2014/main" id="{4BEB7004-B150-4E0E-A9B4-21AABDFCC80A}"/>
              </a:ext>
            </a:extLst>
          </p:cNvPr>
          <p:cNvPicPr>
            <a:picLocks noChangeAspect="1"/>
          </p:cNvPicPr>
          <p:nvPr/>
        </p:nvPicPr>
        <p:blipFill rotWithShape="1">
          <a:blip r:embed="rId5">
            <a:extLst>
              <a:ext uri="{28A0092B-C50C-407E-A947-70E740481C1C}">
                <a14:useLocalDpi xmlns:a14="http://schemas.microsoft.com/office/drawing/2010/main" val="0"/>
              </a:ext>
            </a:extLst>
          </a:blip>
          <a:srcRect l="10310" r="7976"/>
          <a:stretch/>
        </p:blipFill>
        <p:spPr>
          <a:xfrm>
            <a:off x="9981400" y="-295748"/>
            <a:ext cx="2938735" cy="2022933"/>
          </a:xfrm>
          <a:custGeom>
            <a:avLst/>
            <a:gdLst>
              <a:gd name="connsiteX0" fmla="*/ 3025687 w 7761924"/>
              <a:gd name="connsiteY0" fmla="*/ 76 h 5343065"/>
              <a:gd name="connsiteX1" fmla="*/ 3372722 w 7761924"/>
              <a:gd name="connsiteY1" fmla="*/ 16088 h 5343065"/>
              <a:gd name="connsiteX2" fmla="*/ 7761924 w 7761924"/>
              <a:gd name="connsiteY2" fmla="*/ 3316816 h 5343065"/>
              <a:gd name="connsiteX3" fmla="*/ 3701109 w 7761924"/>
              <a:gd name="connsiteY3" fmla="*/ 5320611 h 5343065"/>
              <a:gd name="connsiteX4" fmla="*/ 36290 w 7761924"/>
              <a:gd name="connsiteY4" fmla="*/ 2696959 h 5343065"/>
              <a:gd name="connsiteX5" fmla="*/ 3025687 w 7761924"/>
              <a:gd name="connsiteY5" fmla="*/ 76 h 534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
        <p:nvSpPr>
          <p:cNvPr id="48" name="Rectangle 47">
            <a:extLst>
              <a:ext uri="{FF2B5EF4-FFF2-40B4-BE49-F238E27FC236}">
                <a16:creationId xmlns:a16="http://schemas.microsoft.com/office/drawing/2014/main" id="{76DA99BA-A459-4321-827E-6ACCBD243DD0}"/>
              </a:ext>
            </a:extLst>
          </p:cNvPr>
          <p:cNvSpPr/>
          <p:nvPr/>
        </p:nvSpPr>
        <p:spPr>
          <a:xfrm rot="16200000">
            <a:off x="2494994" y="3378162"/>
            <a:ext cx="4364682" cy="123079"/>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AD5EDD9-A3CF-48A9-BE75-6B7CD3111F3C}"/>
              </a:ext>
            </a:extLst>
          </p:cNvPr>
          <p:cNvSpPr/>
          <p:nvPr/>
        </p:nvSpPr>
        <p:spPr>
          <a:xfrm>
            <a:off x="1296205" y="3367034"/>
            <a:ext cx="3006060" cy="136562"/>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4A910BA-78D0-4350-8253-60C9942DD877}"/>
              </a:ext>
            </a:extLst>
          </p:cNvPr>
          <p:cNvGrpSpPr/>
          <p:nvPr/>
        </p:nvGrpSpPr>
        <p:grpSpPr>
          <a:xfrm>
            <a:off x="9048882" y="2203230"/>
            <a:ext cx="3453201" cy="3376201"/>
            <a:chOff x="9048882" y="2203230"/>
            <a:chExt cx="3453201" cy="3376201"/>
          </a:xfrm>
        </p:grpSpPr>
        <p:pic>
          <p:nvPicPr>
            <p:cNvPr id="52" name="Graphic 51" descr="Palm tree">
              <a:extLst>
                <a:ext uri="{FF2B5EF4-FFF2-40B4-BE49-F238E27FC236}">
                  <a16:creationId xmlns:a16="http://schemas.microsoft.com/office/drawing/2014/main" id="{FF8FCA4F-1B2E-41BD-8E05-4A774DCB73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59414" y="2336762"/>
              <a:ext cx="3242669" cy="3242669"/>
            </a:xfrm>
            <a:prstGeom prst="rect">
              <a:avLst/>
            </a:prstGeom>
          </p:spPr>
        </p:pic>
        <p:pic>
          <p:nvPicPr>
            <p:cNvPr id="51" name="Graphic 50" descr="Palm tree">
              <a:extLst>
                <a:ext uri="{FF2B5EF4-FFF2-40B4-BE49-F238E27FC236}">
                  <a16:creationId xmlns:a16="http://schemas.microsoft.com/office/drawing/2014/main" id="{3E7EE49C-ACCF-4CDB-90B5-F2EB5436440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62849" y="2283856"/>
              <a:ext cx="3242669" cy="3242669"/>
            </a:xfrm>
            <a:prstGeom prst="rect">
              <a:avLst/>
            </a:prstGeom>
          </p:spPr>
        </p:pic>
        <p:pic>
          <p:nvPicPr>
            <p:cNvPr id="50" name="Graphic 49" descr="Palm tree">
              <a:extLst>
                <a:ext uri="{FF2B5EF4-FFF2-40B4-BE49-F238E27FC236}">
                  <a16:creationId xmlns:a16="http://schemas.microsoft.com/office/drawing/2014/main" id="{E53917E4-E875-4D1B-9B2B-8BB76AA830F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048882" y="2203230"/>
              <a:ext cx="3242669" cy="3242669"/>
            </a:xfrm>
            <a:prstGeom prst="rect">
              <a:avLst/>
            </a:prstGeom>
          </p:spPr>
        </p:pic>
      </p:grpSp>
      <p:sp>
        <p:nvSpPr>
          <p:cNvPr id="53" name="Title 1">
            <a:extLst>
              <a:ext uri="{FF2B5EF4-FFF2-40B4-BE49-F238E27FC236}">
                <a16:creationId xmlns:a16="http://schemas.microsoft.com/office/drawing/2014/main" id="{FAA300DC-78B4-42A4-AEB5-8F180BD7ED54}"/>
              </a:ext>
            </a:extLst>
          </p:cNvPr>
          <p:cNvSpPr txBox="1">
            <a:spLocks/>
          </p:cNvSpPr>
          <p:nvPr/>
        </p:nvSpPr>
        <p:spPr>
          <a:xfrm>
            <a:off x="4745327" y="4200002"/>
            <a:ext cx="4837571" cy="1630269"/>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a:solidFill>
                  <a:srgbClr val="404040"/>
                </a:solidFill>
                <a:latin typeface="Bodoni MT" panose="02070603080606020203" pitchFamily="18" charset="0"/>
              </a:rPr>
              <a:t>Dale</a:t>
            </a:r>
            <a:endParaRPr lang="en-US" sz="4800" dirty="0">
              <a:solidFill>
                <a:srgbClr val="404040"/>
              </a:solidFill>
              <a:latin typeface="Bodoni MT" panose="02070603080606020203" pitchFamily="18" charset="0"/>
            </a:endParaRPr>
          </a:p>
        </p:txBody>
      </p:sp>
    </p:spTree>
    <p:extLst>
      <p:ext uri="{BB962C8B-B14F-4D97-AF65-F5344CB8AC3E}">
        <p14:creationId xmlns:p14="http://schemas.microsoft.com/office/powerpoint/2010/main" val="3890872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Excel for Goal Programming</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9018069"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Builds off linear programming using Excel Solver</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Solve the linear program multiple times with different objective functions</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Go in order of priority</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After finding the optimal solution, we add the optimal value attained in the first objective function as a new constraint and move on to the next objective function</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Possible that while solving for a given priority, we simultaneously optimize other lower ranked priorities</a:t>
            </a: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2368738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Beaver Creek Pottery</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9018069"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Download </a:t>
                </a:r>
                <a:r>
                  <a:rPr lang="en-US" sz="2000" dirty="0">
                    <a:solidFill>
                      <a:srgbClr val="A71B86"/>
                    </a:solidFill>
                    <a:latin typeface="Corbel" panose="020B0503020204020204" pitchFamily="34" charset="0"/>
                  </a:rPr>
                  <a:t>GoalProgramming.xlsx</a:t>
                </a:r>
                <a:r>
                  <a:rPr lang="en-US" sz="2000" dirty="0">
                    <a:solidFill>
                      <a:srgbClr val="404040"/>
                    </a:solidFill>
                    <a:latin typeface="Corbel" panose="020B0503020204020204" pitchFamily="34" charset="0"/>
                  </a:rPr>
                  <a:t> from link </a:t>
                </a:r>
                <a:r>
                  <a:rPr lang="en-US" sz="2000" dirty="0">
                    <a:solidFill>
                      <a:srgbClr val="A71B86"/>
                    </a:solidFill>
                    <a:latin typeface="Corbel" panose="020B0503020204020204" pitchFamily="34" charset="0"/>
                  </a:rPr>
                  <a:t>Sheet 1 </a:t>
                </a:r>
                <a:r>
                  <a:rPr lang="en-US" sz="2000" dirty="0">
                    <a:solidFill>
                      <a:srgbClr val="404040"/>
                    </a:solidFill>
                    <a:latin typeface="Corbel" panose="020B0503020204020204" pitchFamily="34" charset="0"/>
                  </a:rPr>
                  <a:t>on course website</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See tab </a:t>
                </a:r>
                <a:r>
                  <a:rPr lang="en-US" sz="2000" dirty="0">
                    <a:solidFill>
                      <a:srgbClr val="A71B86"/>
                    </a:solidFill>
                    <a:latin typeface="Corbel" panose="020B0503020204020204" pitchFamily="34" charset="0"/>
                  </a:rPr>
                  <a:t>Priority 1</a:t>
                </a:r>
                <a:r>
                  <a:rPr lang="en-US" sz="2000" dirty="0">
                    <a:solidFill>
                      <a:srgbClr val="404040"/>
                    </a:solidFill>
                    <a:latin typeface="Corbel" panose="020B0503020204020204" pitchFamily="34" charset="0"/>
                  </a:rPr>
                  <a:t> for minimization of </a:t>
                </a:r>
                <a14:m>
                  <m:oMath xmlns:m="http://schemas.openxmlformats.org/officeDocument/2006/math">
                    <m:sSubSup>
                      <m:sSubSupPr>
                        <m:ctrlPr>
                          <a:rPr lang="en-US" sz="2000" i="1" smtClean="0">
                            <a:solidFill>
                              <a:srgbClr val="A71B86"/>
                            </a:solidFill>
                            <a:latin typeface="Cambria Math" panose="02040503050406030204" pitchFamily="18" charset="0"/>
                          </a:rPr>
                        </m:ctrlPr>
                      </m:sSubSupPr>
                      <m:e>
                        <m:r>
                          <a:rPr lang="en-US" sz="2000" i="1">
                            <a:solidFill>
                              <a:srgbClr val="A71B86"/>
                            </a:solidFill>
                            <a:latin typeface="Cambria Math" panose="02040503050406030204" pitchFamily="18" charset="0"/>
                          </a:rPr>
                          <m:t>𝑑</m:t>
                        </m:r>
                      </m:e>
                      <m:sub>
                        <m:r>
                          <a:rPr lang="en-US" sz="2000" i="1">
                            <a:solidFill>
                              <a:srgbClr val="A71B86"/>
                            </a:solidFill>
                            <a:latin typeface="Cambria Math" panose="02040503050406030204" pitchFamily="18" charset="0"/>
                          </a:rPr>
                          <m:t>1</m:t>
                        </m:r>
                      </m:sub>
                      <m:sup>
                        <m:r>
                          <a:rPr lang="en-US" sz="2000" i="1">
                            <a:solidFill>
                              <a:srgbClr val="A71B86"/>
                            </a:solidFill>
                            <a:latin typeface="Cambria Math" panose="02040503050406030204" pitchFamily="18" charset="0"/>
                          </a:rPr>
                          <m:t>−</m:t>
                        </m:r>
                      </m:sup>
                    </m:sSubSup>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Optimal solution</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It is optimal to set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b="0" i="0" smtClean="0">
                        <a:latin typeface="Cambria Math" panose="02040503050406030204" pitchFamily="18" charset="0"/>
                      </a:rPr>
                      <m:t>=0</m:t>
                    </m:r>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In our system of linear constraints, we have employees working at least 40 </a:t>
                </a:r>
                <a:r>
                  <a:rPr lang="en-US" sz="2000" dirty="0" err="1">
                    <a:solidFill>
                      <a:srgbClr val="404040"/>
                    </a:solidFill>
                    <a:latin typeface="Corbel" panose="020B0503020204020204" pitchFamily="34" charset="0"/>
                  </a:rPr>
                  <a:t>hr</a:t>
                </a: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Move on to P2 for minimization of </a:t>
                </a:r>
                <a14:m>
                  <m:oMath xmlns:m="http://schemas.openxmlformats.org/officeDocument/2006/math">
                    <m:sSubSup>
                      <m:sSubSupPr>
                        <m:ctrlPr>
                          <a:rPr lang="en-US" sz="2000" i="1">
                            <a:solidFill>
                              <a:srgbClr val="A71B86"/>
                            </a:solidFill>
                            <a:latin typeface="Cambria Math" panose="02040503050406030204" pitchFamily="18" charset="0"/>
                          </a:rPr>
                        </m:ctrlPr>
                      </m:sSubSupPr>
                      <m:e>
                        <m:r>
                          <a:rPr lang="en-US" sz="2000" i="1">
                            <a:solidFill>
                              <a:srgbClr val="A71B86"/>
                            </a:solidFill>
                            <a:latin typeface="Cambria Math" panose="02040503050406030204" pitchFamily="18" charset="0"/>
                          </a:rPr>
                          <m:t>𝑑</m:t>
                        </m:r>
                      </m:e>
                      <m:sub>
                        <m:r>
                          <a:rPr lang="en-US" sz="2000" b="0" i="1" smtClean="0">
                            <a:solidFill>
                              <a:srgbClr val="A71B86"/>
                            </a:solidFill>
                            <a:latin typeface="Cambria Math" panose="02040503050406030204" pitchFamily="18" charset="0"/>
                          </a:rPr>
                          <m:t>2</m:t>
                        </m:r>
                      </m:sub>
                      <m:sup>
                        <m:r>
                          <a:rPr lang="en-US" sz="2000" i="1">
                            <a:solidFill>
                              <a:srgbClr val="A71B86"/>
                            </a:solidFill>
                            <a:latin typeface="Cambria Math" panose="02040503050406030204" pitchFamily="18" charset="0"/>
                          </a:rPr>
                          <m:t>−</m:t>
                        </m:r>
                      </m:sup>
                    </m:sSubSup>
                  </m:oMath>
                </a14:m>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Notice from last solution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a:latin typeface="Cambria Math" panose="02040503050406030204" pitchFamily="18" charset="0"/>
                      </a:rPr>
                      <m:t>=0</m:t>
                    </m:r>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Optimal solution from P1 minimizes objective function from P2</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Unnecessary to consider P3 since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b="0" i="1" smtClean="0">
                            <a:latin typeface="Cambria Math" panose="02040503050406030204" pitchFamily="18" charset="0"/>
                          </a:rPr>
                          <m:t>+</m:t>
                        </m:r>
                      </m:sup>
                    </m:sSubSup>
                    <m:r>
                      <a:rPr lang="en-US" sz="2000">
                        <a:latin typeface="Cambria Math" panose="02040503050406030204" pitchFamily="18" charset="0"/>
                      </a:rPr>
                      <m:t>=0</m:t>
                    </m:r>
                  </m:oMath>
                </a14:m>
                <a:r>
                  <a:rPr lang="en-US" sz="2000" dirty="0">
                    <a:solidFill>
                      <a:srgbClr val="404040"/>
                    </a:solidFill>
                    <a:latin typeface="Corbel" panose="020B0503020204020204" pitchFamily="34" charset="0"/>
                  </a:rPr>
                  <a:t> under optimal solution of P1</a:t>
                </a: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5" y="1947592"/>
                <a:ext cx="9018069" cy="4708981"/>
              </a:xfrm>
              <a:prstGeom prst="rect">
                <a:avLst/>
              </a:prstGeom>
              <a:blipFill>
                <a:blip r:embed="rId4"/>
                <a:stretch>
                  <a:fillRect l="-609" t="-647" b="-1294"/>
                </a:stretch>
              </a:blipFill>
            </p:spPr>
            <p:txBody>
              <a:bodyPr/>
              <a:lstStyle/>
              <a:p>
                <a:r>
                  <a:rPr lang="en-US">
                    <a:noFill/>
                  </a:rPr>
                  <a:t> </a:t>
                </a:r>
              </a:p>
            </p:txBody>
          </p:sp>
        </mc:Fallback>
      </mc:AlternateContent>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6C2B4EF-0958-4FBF-B8B0-3C2F08C3E6E1}"/>
                  </a:ext>
                </a:extLst>
              </p:cNvPr>
              <p:cNvSpPr txBox="1"/>
              <p:nvPr/>
            </p:nvSpPr>
            <p:spPr>
              <a:xfrm>
                <a:off x="619243" y="3286818"/>
                <a:ext cx="8802951" cy="707886"/>
              </a:xfrm>
              <a:prstGeom prst="rect">
                <a:avLst/>
              </a:prstGeom>
              <a:noFill/>
            </p:spPr>
            <p:txBody>
              <a:bodyPr wrap="square" rtlCol="0">
                <a:spAutoFit/>
              </a:bodyPr>
              <a:lstStyle/>
              <a:p>
                <a:r>
                  <a:rPr lang="en-US" sz="2000" dirty="0"/>
                  <a:t>	</a:t>
                </a:r>
                <a14:m>
                  <m:oMath xmlns:m="http://schemas.openxmlformats.org/officeDocument/2006/math">
                    <m:r>
                      <a:rPr lang="en-US" sz="2000" i="1">
                        <a:latin typeface="Cambria Math" panose="02040503050406030204" pitchFamily="18" charset="0"/>
                      </a:rPr>
                      <m:t>𝑥</m:t>
                    </m:r>
                    <m:r>
                      <a:rPr lang="en-US" sz="2000" b="0" i="1" smtClean="0">
                        <a:latin typeface="Cambria Math" panose="02040503050406030204" pitchFamily="18" charset="0"/>
                      </a:rPr>
                      <m:t>=15      </m:t>
                    </m:r>
                    <m:r>
                      <a:rPr lang="en-US" sz="2000" i="1">
                        <a:latin typeface="Cambria Math" panose="02040503050406030204" pitchFamily="18" charset="0"/>
                      </a:rPr>
                      <m:t>𝑦</m:t>
                    </m:r>
                    <m:r>
                      <a:rPr lang="en-US" sz="2000" b="0" i="1" smtClean="0">
                        <a:latin typeface="Cambria Math" panose="02040503050406030204" pitchFamily="18" charset="0"/>
                      </a:rPr>
                      <m:t>=20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=15</m:t>
                    </m:r>
                    <m:r>
                      <a:rPr lang="en-US" sz="2000" b="0" i="1" smtClean="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=5</m:t>
                    </m:r>
                    <m:r>
                      <a:rPr lang="en-US" sz="2000" b="0" i="1" smtClean="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i="1">
                        <a:latin typeface="Cambria Math" panose="02040503050406030204" pitchFamily="18" charset="0"/>
                      </a:rPr>
                      <m:t>=15</m:t>
                    </m:r>
                  </m:oMath>
                </a14:m>
                <a:endParaRPr lang="en-US" sz="2000" b="0" i="1" dirty="0">
                  <a:latin typeface="Cambria Math" panose="02040503050406030204" pitchFamily="18" charset="0"/>
                </a:endParaRP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1</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b="0" i="0"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6</m:t>
                        </m:r>
                      </m:sub>
                      <m:sup>
                        <m:r>
                          <a:rPr lang="en-US" sz="2000" i="1">
                            <a:latin typeface="Cambria Math" panose="02040503050406030204" pitchFamily="18" charset="0"/>
                          </a:rPr>
                          <m:t>−</m:t>
                        </m:r>
                      </m:sup>
                    </m:sSubSup>
                    <m:r>
                      <a:rPr lang="en-US" sz="2000" b="0" i="1" smtClean="0">
                        <a:latin typeface="Cambria Math" panose="02040503050406030204" pitchFamily="18" charset="0"/>
                      </a:rPr>
                      <m:t>=0</m:t>
                    </m:r>
                  </m:oMath>
                </a14:m>
                <a:r>
                  <a:rPr lang="en-US" sz="2000" dirty="0"/>
                  <a:t>	</a:t>
                </a:r>
              </a:p>
            </p:txBody>
          </p:sp>
        </mc:Choice>
        <mc:Fallback xmlns="">
          <p:sp>
            <p:nvSpPr>
              <p:cNvPr id="23" name="TextBox 22">
                <a:extLst>
                  <a:ext uri="{FF2B5EF4-FFF2-40B4-BE49-F238E27FC236}">
                    <a16:creationId xmlns:a16="http://schemas.microsoft.com/office/drawing/2014/main" id="{B6C2B4EF-0958-4FBF-B8B0-3C2F08C3E6E1}"/>
                  </a:ext>
                </a:extLst>
              </p:cNvPr>
              <p:cNvSpPr txBox="1">
                <a:spLocks noRot="1" noChangeAspect="1" noMove="1" noResize="1" noEditPoints="1" noAdjustHandles="1" noChangeArrowheads="1" noChangeShapeType="1" noTextEdit="1"/>
              </p:cNvSpPr>
              <p:nvPr/>
            </p:nvSpPr>
            <p:spPr>
              <a:xfrm>
                <a:off x="619243" y="3286818"/>
                <a:ext cx="8802951" cy="707886"/>
              </a:xfrm>
              <a:prstGeom prst="rect">
                <a:avLst/>
              </a:prstGeom>
              <a:blipFill>
                <a:blip r:embed="rId7"/>
                <a:stretch>
                  <a:fillRect b="-862"/>
                </a:stretch>
              </a:blipFill>
            </p:spPr>
            <p:txBody>
              <a:bodyPr/>
              <a:lstStyle/>
              <a:p>
                <a:r>
                  <a:rPr lang="en-US">
                    <a:noFill/>
                  </a:rPr>
                  <a:t> </a:t>
                </a:r>
              </a:p>
            </p:txBody>
          </p:sp>
        </mc:Fallback>
      </mc:AlternateContent>
    </p:spTree>
    <p:extLst>
      <p:ext uri="{BB962C8B-B14F-4D97-AF65-F5344CB8AC3E}">
        <p14:creationId xmlns:p14="http://schemas.microsoft.com/office/powerpoint/2010/main" val="3229650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Beaver Creek Pottery</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9018069"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See tab </a:t>
                </a:r>
                <a:r>
                  <a:rPr lang="en-US" sz="2000" dirty="0">
                    <a:solidFill>
                      <a:srgbClr val="A71B86"/>
                    </a:solidFill>
                    <a:latin typeface="Corbel" panose="020B0503020204020204" pitchFamily="34" charset="0"/>
                  </a:rPr>
                  <a:t>Priority 4</a:t>
                </a:r>
                <a:r>
                  <a:rPr lang="en-US" sz="2000" dirty="0">
                    <a:solidFill>
                      <a:srgbClr val="404040"/>
                    </a:solidFill>
                    <a:latin typeface="Corbel" panose="020B0503020204020204" pitchFamily="34" charset="0"/>
                  </a:rPr>
                  <a:t> for minimization of </a:t>
                </a:r>
                <a14:m>
                  <m:oMath xmlns:m="http://schemas.openxmlformats.org/officeDocument/2006/math">
                    <m:sSubSup>
                      <m:sSubSupPr>
                        <m:ctrlPr>
                          <a:rPr lang="en-US" sz="2000" i="1" smtClean="0">
                            <a:solidFill>
                              <a:srgbClr val="A71B86"/>
                            </a:solidFill>
                            <a:latin typeface="Cambria Math" panose="02040503050406030204" pitchFamily="18" charset="0"/>
                          </a:rPr>
                        </m:ctrlPr>
                      </m:sSubSupPr>
                      <m:e>
                        <m:r>
                          <a:rPr lang="en-US" sz="2000" i="1">
                            <a:solidFill>
                              <a:srgbClr val="A71B86"/>
                            </a:solidFill>
                            <a:latin typeface="Cambria Math" panose="02040503050406030204" pitchFamily="18" charset="0"/>
                          </a:rPr>
                          <m:t>𝑑</m:t>
                        </m:r>
                      </m:e>
                      <m:sub>
                        <m:r>
                          <a:rPr lang="en-US" sz="2000" b="0" i="1" smtClean="0">
                            <a:solidFill>
                              <a:srgbClr val="A71B86"/>
                            </a:solidFill>
                            <a:latin typeface="Cambria Math" panose="02040503050406030204" pitchFamily="18" charset="0"/>
                          </a:rPr>
                          <m:t>4</m:t>
                        </m:r>
                      </m:sub>
                      <m:sup>
                        <m:r>
                          <a:rPr lang="en-US" sz="2000" b="0" i="1" smtClean="0">
                            <a:solidFill>
                              <a:srgbClr val="A71B86"/>
                            </a:solidFill>
                            <a:latin typeface="Cambria Math" panose="02040503050406030204" pitchFamily="18" charset="0"/>
                          </a:rPr>
                          <m:t>+</m:t>
                        </m:r>
                      </m:sup>
                    </m:sSubSup>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To ensure none of the optimal values achieved thus far change when we attempt to minimize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b="0" i="1" smtClean="0">
                            <a:latin typeface="Cambria Math" panose="02040503050406030204" pitchFamily="18" charset="0"/>
                          </a:rPr>
                          <m:t>+</m:t>
                        </m:r>
                      </m:sup>
                    </m:sSubSup>
                  </m:oMath>
                </a14:m>
                <a:r>
                  <a:rPr lang="en-US" sz="2000" dirty="0">
                    <a:solidFill>
                      <a:srgbClr val="404040"/>
                    </a:solidFill>
                    <a:latin typeface="Corbel" panose="020B0503020204020204" pitchFamily="34" charset="0"/>
                  </a:rPr>
                  <a:t>, we add the values attained as constraints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We add one constraint for each goal we have already attained</a:t>
                </a: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5" y="1947592"/>
                <a:ext cx="9018069" cy="1323439"/>
              </a:xfrm>
              <a:prstGeom prst="rect">
                <a:avLst/>
              </a:prstGeom>
              <a:blipFill>
                <a:blip r:embed="rId4"/>
                <a:stretch>
                  <a:fillRect l="-609" t="-2294" b="-6881"/>
                </a:stretch>
              </a:blipFill>
            </p:spPr>
            <p:txBody>
              <a:bodyPr/>
              <a:lstStyle/>
              <a:p>
                <a:r>
                  <a:rPr lang="en-US">
                    <a:noFill/>
                  </a:rPr>
                  <a:t> </a:t>
                </a:r>
              </a:p>
            </p:txBody>
          </p:sp>
        </mc:Fallback>
      </mc:AlternateContent>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12E3D9A-89F6-40F3-BEAE-89D37BC9B2E1}"/>
                  </a:ext>
                </a:extLst>
              </p:cNvPr>
              <p:cNvSpPr txBox="1"/>
              <p:nvPr/>
            </p:nvSpPr>
            <p:spPr>
              <a:xfrm>
                <a:off x="1248024" y="3256410"/>
                <a:ext cx="8802951" cy="3170099"/>
              </a:xfrm>
              <a:prstGeom prst="rect">
                <a:avLst/>
              </a:prstGeom>
              <a:noFill/>
            </p:spPr>
            <p:txBody>
              <a:bodyPr wrap="square" rtlCol="0">
                <a:spAutoFit/>
              </a:bodyPr>
              <a:lstStyle/>
              <a:p>
                <a:r>
                  <a:rPr lang="en-US" sz="2000" b="0" dirty="0">
                    <a:latin typeface="Corbel" panose="020B0503020204020204" pitchFamily="34" charset="0"/>
                  </a:rPr>
                  <a:t>Minimize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oMath>
                </a14:m>
                <a:endParaRPr lang="en-US" sz="2000" dirty="0">
                  <a:latin typeface="Corbel" panose="020B0503020204020204" pitchFamily="34" charset="0"/>
                </a:endParaRPr>
              </a:p>
              <a:p>
                <a:endParaRPr lang="en-US" sz="2000" dirty="0">
                  <a:latin typeface="Corbel" panose="020B0503020204020204" pitchFamily="34" charset="0"/>
                </a:endParaRPr>
              </a:p>
              <a:p>
                <a:r>
                  <a:rPr lang="en-US" sz="2000" dirty="0">
                    <a:latin typeface="Corbel" panose="020B0503020204020204" pitchFamily="34" charset="0"/>
                  </a:rPr>
                  <a:t>Subject to	</a:t>
                </a:r>
                <a:r>
                  <a:rPr lang="en-US" sz="2000" dirty="0"/>
                  <a:t>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+2</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=40</m:t>
                    </m:r>
                  </m:oMath>
                </a14:m>
                <a:r>
                  <a:rPr lang="en-US" sz="2000" dirty="0"/>
                  <a:t>			(</a:t>
                </a:r>
                <a:r>
                  <a:rPr lang="en-US" sz="2000" dirty="0">
                    <a:solidFill>
                      <a:srgbClr val="A71B86"/>
                    </a:solidFill>
                  </a:rPr>
                  <a:t>Labor</a:t>
                </a:r>
                <a:r>
                  <a:rPr lang="en-US" sz="2000" dirty="0"/>
                  <a:t>)</a:t>
                </a:r>
                <a:endParaRPr lang="en-US" sz="2000" dirty="0">
                  <a:latin typeface="Corbel" panose="020B0503020204020204" pitchFamily="34" charset="0"/>
                </a:endParaRPr>
              </a:p>
              <a:p>
                <a:r>
                  <a:rPr lang="en-US" sz="2000" dirty="0"/>
                  <a:t>		</a:t>
                </a:r>
                <a14:m>
                  <m:oMath xmlns:m="http://schemas.openxmlformats.org/officeDocument/2006/math">
                    <m:r>
                      <a:rPr lang="en-US" sz="2000">
                        <a:latin typeface="Cambria Math" panose="02040503050406030204" pitchFamily="18" charset="0"/>
                      </a:rPr>
                      <m:t>40</m:t>
                    </m:r>
                    <m:r>
                      <a:rPr lang="en-US" sz="2000" i="1">
                        <a:latin typeface="Cambria Math" panose="02040503050406030204" pitchFamily="18" charset="0"/>
                      </a:rPr>
                      <m:t>𝑥</m:t>
                    </m:r>
                    <m:r>
                      <a:rPr lang="en-US" sz="2000" i="1">
                        <a:latin typeface="Cambria Math" panose="02040503050406030204" pitchFamily="18" charset="0"/>
                      </a:rPr>
                      <m:t>+50</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=1600</m:t>
                    </m:r>
                  </m:oMath>
                </a14:m>
                <a:r>
                  <a:rPr lang="en-US" sz="2000" dirty="0"/>
                  <a:t>		(</a:t>
                </a:r>
                <a:r>
                  <a:rPr lang="en-US" sz="2000" dirty="0">
                    <a:solidFill>
                      <a:srgbClr val="A71B86"/>
                    </a:solidFill>
                  </a:rPr>
                  <a:t>Profit</a:t>
                </a:r>
                <a:r>
                  <a:rPr lang="en-US" sz="2000" dirty="0"/>
                  <a:t>)	</a:t>
                </a:r>
              </a:p>
              <a:p>
                <a:r>
                  <a:rPr lang="en-US" sz="2000" dirty="0"/>
                  <a:t>		</a:t>
                </a:r>
                <a14:m>
                  <m:oMath xmlns:m="http://schemas.openxmlformats.org/officeDocument/2006/math">
                    <m:r>
                      <a:rPr lang="en-US" sz="2000" i="1">
                        <a:latin typeface="Cambria Math" panose="02040503050406030204" pitchFamily="18" charset="0"/>
                      </a:rPr>
                      <m:t>4</m:t>
                    </m:r>
                    <m:r>
                      <a:rPr lang="en-US" sz="2000" i="1">
                        <a:latin typeface="Cambria Math" panose="02040503050406030204" pitchFamily="18" charset="0"/>
                      </a:rPr>
                      <m:t>𝑥</m:t>
                    </m:r>
                    <m:r>
                      <a:rPr lang="en-US" sz="2000" i="1">
                        <a:latin typeface="Cambria Math" panose="02040503050406030204" pitchFamily="18" charset="0"/>
                      </a:rPr>
                      <m:t>+3</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=120</m:t>
                    </m:r>
                  </m:oMath>
                </a14:m>
                <a:r>
                  <a:rPr lang="en-US" sz="2000" dirty="0"/>
                  <a:t>		(</a:t>
                </a:r>
                <a:r>
                  <a:rPr lang="en-US" sz="2000" dirty="0">
                    <a:solidFill>
                      <a:srgbClr val="A71B86"/>
                    </a:solidFill>
                  </a:rPr>
                  <a:t>Clay</a:t>
                </a:r>
                <a:r>
                  <a:rPr lang="en-US" sz="2000" dirty="0"/>
                  <a:t>)</a:t>
                </a: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b="0" i="1" smtClean="0">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=10</m:t>
                    </m:r>
                  </m:oMath>
                </a14:m>
                <a:r>
                  <a:rPr lang="en-US" sz="2000" dirty="0"/>
                  <a:t>			(</a:t>
                </a:r>
                <a:r>
                  <a:rPr lang="en-US" sz="2000" dirty="0">
                    <a:solidFill>
                      <a:srgbClr val="A71B86"/>
                    </a:solidFill>
                  </a:rPr>
                  <a:t>Overtime</a:t>
                </a:r>
                <a:r>
                  <a:rPr lang="en-US" sz="2000" dirty="0"/>
                  <a:t>)</a:t>
                </a:r>
              </a:p>
              <a:p>
                <a:r>
                  <a:rPr lang="en-US" sz="2000" dirty="0"/>
                  <a:t>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i="1">
                        <a:latin typeface="Cambria Math" panose="02040503050406030204" pitchFamily="18" charset="0"/>
                      </a:rPr>
                      <m:t>=30</m:t>
                    </m:r>
                  </m:oMath>
                </a14:m>
                <a:r>
                  <a:rPr lang="en-US" sz="2000" dirty="0"/>
                  <a:t>				(</a:t>
                </a:r>
                <a:r>
                  <a:rPr lang="en-US" sz="2000" dirty="0">
                    <a:solidFill>
                      <a:srgbClr val="A71B86"/>
                    </a:solidFill>
                  </a:rPr>
                  <a:t>Bowls</a:t>
                </a:r>
                <a:r>
                  <a:rPr lang="en-US" sz="2000" dirty="0"/>
                  <a:t>)	</a:t>
                </a:r>
              </a:p>
              <a:p>
                <a:r>
                  <a:rPr lang="en-US" sz="2000" dirty="0"/>
                  <a:t>		</a:t>
                </a:r>
                <a14:m>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6</m:t>
                        </m:r>
                      </m:sub>
                      <m:sup>
                        <m:r>
                          <a:rPr lang="en-US" sz="2000" i="1">
                            <a:latin typeface="Cambria Math" panose="02040503050406030204" pitchFamily="18" charset="0"/>
                          </a:rPr>
                          <m:t>−</m:t>
                        </m:r>
                      </m:sup>
                    </m:sSubSup>
                    <m:r>
                      <a:rPr lang="en-US" sz="2000" i="1">
                        <a:latin typeface="Cambria Math" panose="02040503050406030204" pitchFamily="18" charset="0"/>
                      </a:rPr>
                      <m:t>=20</m:t>
                    </m:r>
                  </m:oMath>
                </a14:m>
                <a:r>
                  <a:rPr lang="en-US" sz="2000" dirty="0"/>
                  <a:t>				(</a:t>
                </a:r>
                <a:r>
                  <a:rPr lang="en-US" sz="2000" dirty="0">
                    <a:solidFill>
                      <a:srgbClr val="A71B86"/>
                    </a:solidFill>
                  </a:rPr>
                  <a:t>Mugs</a:t>
                </a:r>
                <a:r>
                  <a:rPr lang="en-US" sz="2000" dirty="0"/>
                  <a:t>)</a:t>
                </a: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oMath>
                </a14:m>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oMath>
                </a14:m>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b="0" i="1" smtClean="0">
                        <a:latin typeface="Cambria Math" panose="02040503050406030204" pitchFamily="18" charset="0"/>
                      </a:rPr>
                      <m:t>=0</m:t>
                    </m:r>
                  </m:oMath>
                </a14:m>
                <a:r>
                  <a:rPr lang="en-US" sz="2000" dirty="0"/>
                  <a:t>						</a:t>
                </a:r>
                <a14:m>
                  <m:oMath xmlns:m="http://schemas.openxmlformats.org/officeDocument/2006/math">
                    <m:r>
                      <a:rPr lang="en-US" sz="2000" i="1">
                        <a:latin typeface="Cambria Math" panose="02040503050406030204" pitchFamily="18" charset="0"/>
                      </a:rPr>
                      <m:t>𝑥</m:t>
                    </m:r>
                    <m:r>
                      <a:rPr lang="en-US" sz="2000" b="0" i="1" smtClean="0">
                        <a:latin typeface="Cambria Math" panose="02040503050406030204" pitchFamily="18" charset="0"/>
                      </a:rPr>
                      <m:t>,</m:t>
                    </m:r>
                    <m:r>
                      <a:rPr lang="en-US" sz="2000" i="1">
                        <a:latin typeface="Cambria Math" panose="02040503050406030204" pitchFamily="18" charset="0"/>
                      </a:rPr>
                      <m:t>𝑦</m:t>
                    </m:r>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𝑑</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b="0" i="0"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6</m:t>
                        </m:r>
                      </m:sub>
                      <m:sup>
                        <m:r>
                          <a:rPr lang="en-US" sz="2000" i="1">
                            <a:latin typeface="Cambria Math" panose="02040503050406030204" pitchFamily="18" charset="0"/>
                          </a:rPr>
                          <m:t>−</m:t>
                        </m:r>
                      </m:sup>
                    </m:sSubSup>
                    <m:r>
                      <a:rPr lang="en-US" sz="2000" b="0" i="1" smtClean="0">
                        <a:latin typeface="Cambria Math" panose="02040503050406030204" pitchFamily="18" charset="0"/>
                      </a:rPr>
                      <m:t>≥0</m:t>
                    </m:r>
                  </m:oMath>
                </a14:m>
                <a:r>
                  <a:rPr lang="en-US" sz="2000" dirty="0"/>
                  <a:t>	</a:t>
                </a:r>
              </a:p>
            </p:txBody>
          </p:sp>
        </mc:Choice>
        <mc:Fallback xmlns="">
          <p:sp>
            <p:nvSpPr>
              <p:cNvPr id="29" name="TextBox 28">
                <a:extLst>
                  <a:ext uri="{FF2B5EF4-FFF2-40B4-BE49-F238E27FC236}">
                    <a16:creationId xmlns:a16="http://schemas.microsoft.com/office/drawing/2014/main" id="{E12E3D9A-89F6-40F3-BEAE-89D37BC9B2E1}"/>
                  </a:ext>
                </a:extLst>
              </p:cNvPr>
              <p:cNvSpPr txBox="1">
                <a:spLocks noRot="1" noChangeAspect="1" noMove="1" noResize="1" noEditPoints="1" noAdjustHandles="1" noChangeArrowheads="1" noChangeShapeType="1" noTextEdit="1"/>
              </p:cNvSpPr>
              <p:nvPr/>
            </p:nvSpPr>
            <p:spPr>
              <a:xfrm>
                <a:off x="1248024" y="3256410"/>
                <a:ext cx="8802951" cy="3170099"/>
              </a:xfrm>
              <a:prstGeom prst="rect">
                <a:avLst/>
              </a:prstGeom>
              <a:blipFill>
                <a:blip r:embed="rId7"/>
                <a:stretch>
                  <a:fillRect l="-762" t="-962" b="-192"/>
                </a:stretch>
              </a:blipFill>
            </p:spPr>
            <p:txBody>
              <a:bodyPr/>
              <a:lstStyle/>
              <a:p>
                <a:r>
                  <a:rPr lang="en-US">
                    <a:noFill/>
                  </a:rPr>
                  <a:t> </a:t>
                </a:r>
              </a:p>
            </p:txBody>
          </p:sp>
        </mc:Fallback>
      </mc:AlternateContent>
    </p:spTree>
    <p:extLst>
      <p:ext uri="{BB962C8B-B14F-4D97-AF65-F5344CB8AC3E}">
        <p14:creationId xmlns:p14="http://schemas.microsoft.com/office/powerpoint/2010/main" val="3177908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Beaver Creek Pottery</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9018069"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See tab </a:t>
                </a:r>
                <a:r>
                  <a:rPr lang="en-US" sz="2000" dirty="0">
                    <a:solidFill>
                      <a:srgbClr val="A71B86"/>
                    </a:solidFill>
                    <a:latin typeface="Corbel" panose="020B0503020204020204" pitchFamily="34" charset="0"/>
                  </a:rPr>
                  <a:t>Priority 4</a:t>
                </a:r>
                <a:r>
                  <a:rPr lang="en-US" sz="2000" dirty="0">
                    <a:solidFill>
                      <a:srgbClr val="404040"/>
                    </a:solidFill>
                    <a:latin typeface="Corbel" panose="020B0503020204020204" pitchFamily="34" charset="0"/>
                  </a:rPr>
                  <a:t> for minimization of </a:t>
                </a:r>
                <a14:m>
                  <m:oMath xmlns:m="http://schemas.openxmlformats.org/officeDocument/2006/math">
                    <m:sSubSup>
                      <m:sSubSupPr>
                        <m:ctrlPr>
                          <a:rPr lang="en-US" sz="2000" i="1" smtClean="0">
                            <a:solidFill>
                              <a:srgbClr val="A71B86"/>
                            </a:solidFill>
                            <a:latin typeface="Cambria Math" panose="02040503050406030204" pitchFamily="18" charset="0"/>
                          </a:rPr>
                        </m:ctrlPr>
                      </m:sSubSupPr>
                      <m:e>
                        <m:r>
                          <a:rPr lang="en-US" sz="2000" i="1">
                            <a:solidFill>
                              <a:srgbClr val="A71B86"/>
                            </a:solidFill>
                            <a:latin typeface="Cambria Math" panose="02040503050406030204" pitchFamily="18" charset="0"/>
                          </a:rPr>
                          <m:t>𝑑</m:t>
                        </m:r>
                      </m:e>
                      <m:sub>
                        <m:r>
                          <a:rPr lang="en-US" sz="2000" b="0" i="1" smtClean="0">
                            <a:solidFill>
                              <a:srgbClr val="A71B86"/>
                            </a:solidFill>
                            <a:latin typeface="Cambria Math" panose="02040503050406030204" pitchFamily="18" charset="0"/>
                          </a:rPr>
                          <m:t>4</m:t>
                        </m:r>
                      </m:sub>
                      <m:sup>
                        <m:r>
                          <a:rPr lang="en-US" sz="2000" b="0" i="1" smtClean="0">
                            <a:solidFill>
                              <a:srgbClr val="A71B86"/>
                            </a:solidFill>
                            <a:latin typeface="Cambria Math" panose="02040503050406030204" pitchFamily="18" charset="0"/>
                          </a:rPr>
                          <m:t>+</m:t>
                        </m:r>
                      </m:sup>
                    </m:sSubSup>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Optimal solution</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Solution did not change and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=5</m:t>
                    </m:r>
                  </m:oMath>
                </a14:m>
                <a:r>
                  <a:rPr lang="en-US" sz="2000" dirty="0">
                    <a:solidFill>
                      <a:srgbClr val="404040"/>
                    </a:solidFill>
                    <a:latin typeface="Corbel" panose="020B0503020204020204" pitchFamily="34" charset="0"/>
                  </a:rPr>
                  <a:t>  in both cases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Not possible to reduce the value of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oMath>
                </a14:m>
                <a:r>
                  <a:rPr lang="en-US" sz="2000" dirty="0">
                    <a:solidFill>
                      <a:srgbClr val="404040"/>
                    </a:solidFill>
                    <a:latin typeface="Corbel" panose="020B0503020204020204" pitchFamily="34" charset="0"/>
                  </a:rPr>
                  <a:t> without violating the optimal solutions for the three goals that have higher priority</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This indicates that the overtime must be exceed by 5 hours to fulfill other constraints from higher priority goals</a:t>
                </a: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5" y="1947592"/>
                <a:ext cx="9018069" cy="3170099"/>
              </a:xfrm>
              <a:prstGeom prst="rect">
                <a:avLst/>
              </a:prstGeom>
              <a:blipFill>
                <a:blip r:embed="rId4"/>
                <a:stretch>
                  <a:fillRect l="-609" t="-960" r="-1082" b="-2303"/>
                </a:stretch>
              </a:blipFill>
            </p:spPr>
            <p:txBody>
              <a:bodyPr/>
              <a:lstStyle/>
              <a:p>
                <a:r>
                  <a:rPr lang="en-US">
                    <a:noFill/>
                  </a:rPr>
                  <a:t> </a:t>
                </a:r>
              </a:p>
            </p:txBody>
          </p:sp>
        </mc:Fallback>
      </mc:AlternateContent>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E0842FF-1570-4B34-9501-15C1847F564A}"/>
                  </a:ext>
                </a:extLst>
              </p:cNvPr>
              <p:cNvSpPr txBox="1"/>
              <p:nvPr/>
            </p:nvSpPr>
            <p:spPr>
              <a:xfrm>
                <a:off x="619243" y="2670334"/>
                <a:ext cx="8802951" cy="707886"/>
              </a:xfrm>
              <a:prstGeom prst="rect">
                <a:avLst/>
              </a:prstGeom>
              <a:noFill/>
            </p:spPr>
            <p:txBody>
              <a:bodyPr wrap="square" rtlCol="0">
                <a:spAutoFit/>
              </a:bodyPr>
              <a:lstStyle/>
              <a:p>
                <a:r>
                  <a:rPr lang="en-US" sz="2000" dirty="0"/>
                  <a:t>	</a:t>
                </a:r>
                <a14:m>
                  <m:oMath xmlns:m="http://schemas.openxmlformats.org/officeDocument/2006/math">
                    <m:r>
                      <a:rPr lang="en-US" sz="2000" i="1">
                        <a:latin typeface="Cambria Math" panose="02040503050406030204" pitchFamily="18" charset="0"/>
                      </a:rPr>
                      <m:t>𝑥</m:t>
                    </m:r>
                    <m:r>
                      <a:rPr lang="en-US" sz="2000" b="0" i="1" smtClean="0">
                        <a:latin typeface="Cambria Math" panose="02040503050406030204" pitchFamily="18" charset="0"/>
                      </a:rPr>
                      <m:t>=15      </m:t>
                    </m:r>
                    <m:r>
                      <a:rPr lang="en-US" sz="2000" i="1">
                        <a:latin typeface="Cambria Math" panose="02040503050406030204" pitchFamily="18" charset="0"/>
                      </a:rPr>
                      <m:t>𝑦</m:t>
                    </m:r>
                    <m:r>
                      <a:rPr lang="en-US" sz="2000" b="0" i="1" smtClean="0">
                        <a:latin typeface="Cambria Math" panose="02040503050406030204" pitchFamily="18" charset="0"/>
                      </a:rPr>
                      <m:t>=20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=15</m:t>
                    </m:r>
                    <m:r>
                      <a:rPr lang="en-US" sz="2000" b="0" i="1" smtClean="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=5</m:t>
                    </m:r>
                    <m:r>
                      <a:rPr lang="en-US" sz="2000" b="0" i="1" smtClean="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i="1">
                        <a:latin typeface="Cambria Math" panose="02040503050406030204" pitchFamily="18" charset="0"/>
                      </a:rPr>
                      <m:t>=15</m:t>
                    </m:r>
                  </m:oMath>
                </a14:m>
                <a:endParaRPr lang="en-US" sz="2000" b="0" i="1" dirty="0">
                  <a:latin typeface="Cambria Math" panose="02040503050406030204" pitchFamily="18" charset="0"/>
                </a:endParaRP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1</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b="0" i="0"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6</m:t>
                        </m:r>
                      </m:sub>
                      <m:sup>
                        <m:r>
                          <a:rPr lang="en-US" sz="2000" i="1">
                            <a:latin typeface="Cambria Math" panose="02040503050406030204" pitchFamily="18" charset="0"/>
                          </a:rPr>
                          <m:t>−</m:t>
                        </m:r>
                      </m:sup>
                    </m:sSubSup>
                    <m:r>
                      <a:rPr lang="en-US" sz="2000" b="0" i="1" smtClean="0">
                        <a:latin typeface="Cambria Math" panose="02040503050406030204" pitchFamily="18" charset="0"/>
                      </a:rPr>
                      <m:t>=0</m:t>
                    </m:r>
                  </m:oMath>
                </a14:m>
                <a:r>
                  <a:rPr lang="en-US" sz="2000" dirty="0"/>
                  <a:t>	</a:t>
                </a:r>
              </a:p>
            </p:txBody>
          </p:sp>
        </mc:Choice>
        <mc:Fallback xmlns="">
          <p:sp>
            <p:nvSpPr>
              <p:cNvPr id="23" name="TextBox 22">
                <a:extLst>
                  <a:ext uri="{FF2B5EF4-FFF2-40B4-BE49-F238E27FC236}">
                    <a16:creationId xmlns:a16="http://schemas.microsoft.com/office/drawing/2014/main" id="{1E0842FF-1570-4B34-9501-15C1847F564A}"/>
                  </a:ext>
                </a:extLst>
              </p:cNvPr>
              <p:cNvSpPr txBox="1">
                <a:spLocks noRot="1" noChangeAspect="1" noMove="1" noResize="1" noEditPoints="1" noAdjustHandles="1" noChangeArrowheads="1" noChangeShapeType="1" noTextEdit="1"/>
              </p:cNvSpPr>
              <p:nvPr/>
            </p:nvSpPr>
            <p:spPr>
              <a:xfrm>
                <a:off x="619243" y="2670334"/>
                <a:ext cx="8802951" cy="707886"/>
              </a:xfrm>
              <a:prstGeom prst="rect">
                <a:avLst/>
              </a:prstGeom>
              <a:blipFill>
                <a:blip r:embed="rId7"/>
                <a:stretch>
                  <a:fillRect b="-862"/>
                </a:stretch>
              </a:blipFill>
            </p:spPr>
            <p:txBody>
              <a:bodyPr/>
              <a:lstStyle/>
              <a:p>
                <a:r>
                  <a:rPr lang="en-US">
                    <a:noFill/>
                  </a:rPr>
                  <a:t> </a:t>
                </a:r>
              </a:p>
            </p:txBody>
          </p:sp>
        </mc:Fallback>
      </mc:AlternateContent>
    </p:spTree>
    <p:extLst>
      <p:ext uri="{BB962C8B-B14F-4D97-AF65-F5344CB8AC3E}">
        <p14:creationId xmlns:p14="http://schemas.microsoft.com/office/powerpoint/2010/main" val="221054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Beaver Creek Pottery</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9018069"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See tab </a:t>
                </a:r>
                <a:r>
                  <a:rPr lang="en-US" sz="2000" dirty="0">
                    <a:solidFill>
                      <a:srgbClr val="A71B86"/>
                    </a:solidFill>
                    <a:latin typeface="Corbel" panose="020B0503020204020204" pitchFamily="34" charset="0"/>
                  </a:rPr>
                  <a:t>Priority 5</a:t>
                </a:r>
                <a:r>
                  <a:rPr lang="en-US" sz="2000" dirty="0">
                    <a:solidFill>
                      <a:srgbClr val="404040"/>
                    </a:solidFill>
                    <a:latin typeface="Corbel" panose="020B0503020204020204" pitchFamily="34" charset="0"/>
                  </a:rPr>
                  <a:t> for minimization of  </a:t>
                </a:r>
                <a14:m>
                  <m:oMath xmlns:m="http://schemas.openxmlformats.org/officeDocument/2006/math">
                    <m:r>
                      <a:rPr lang="en-US" sz="2000" b="0" i="0" smtClean="0">
                        <a:solidFill>
                          <a:srgbClr val="A71B86"/>
                        </a:solidFill>
                        <a:latin typeface="Cambria Math" panose="02040503050406030204" pitchFamily="18" charset="0"/>
                      </a:rPr>
                      <m:t>4</m:t>
                    </m:r>
                    <m:sSubSup>
                      <m:sSubSupPr>
                        <m:ctrlPr>
                          <a:rPr lang="en-US" sz="2000" i="1">
                            <a:solidFill>
                              <a:srgbClr val="A71B86"/>
                            </a:solidFill>
                            <a:latin typeface="Cambria Math" panose="02040503050406030204" pitchFamily="18" charset="0"/>
                          </a:rPr>
                        </m:ctrlPr>
                      </m:sSubSupPr>
                      <m:e>
                        <m:r>
                          <a:rPr lang="en-US" sz="2000" i="1">
                            <a:solidFill>
                              <a:srgbClr val="A71B86"/>
                            </a:solidFill>
                            <a:latin typeface="Cambria Math" panose="02040503050406030204" pitchFamily="18" charset="0"/>
                          </a:rPr>
                          <m:t>𝑑</m:t>
                        </m:r>
                      </m:e>
                      <m:sub>
                        <m:r>
                          <a:rPr lang="en-US" sz="2000" i="1">
                            <a:solidFill>
                              <a:srgbClr val="A71B86"/>
                            </a:solidFill>
                            <a:latin typeface="Cambria Math" panose="02040503050406030204" pitchFamily="18" charset="0"/>
                          </a:rPr>
                          <m:t>5</m:t>
                        </m:r>
                      </m:sub>
                      <m:sup>
                        <m:r>
                          <a:rPr lang="en-US" sz="2000" i="1">
                            <a:solidFill>
                              <a:srgbClr val="A71B86"/>
                            </a:solidFill>
                            <a:latin typeface="Cambria Math" panose="02040503050406030204" pitchFamily="18" charset="0"/>
                          </a:rPr>
                          <m:t>−</m:t>
                        </m:r>
                      </m:sup>
                    </m:sSubSup>
                    <m:r>
                      <a:rPr lang="en-US" sz="2000" i="1">
                        <a:solidFill>
                          <a:srgbClr val="A71B86"/>
                        </a:solidFill>
                        <a:latin typeface="Cambria Math" panose="02040503050406030204" pitchFamily="18" charset="0"/>
                      </a:rPr>
                      <m:t>+</m:t>
                    </m:r>
                    <m:r>
                      <m:rPr>
                        <m:nor/>
                      </m:rPr>
                      <a:rPr lang="en-US" sz="2000" dirty="0">
                        <a:solidFill>
                          <a:srgbClr val="A71B86"/>
                        </a:solidFill>
                      </a:rPr>
                      <m:t> </m:t>
                    </m:r>
                    <m:r>
                      <a:rPr lang="en-US" sz="2000" b="0" i="1" smtClean="0">
                        <a:solidFill>
                          <a:srgbClr val="A71B86"/>
                        </a:solidFill>
                        <a:latin typeface="Cambria Math" panose="02040503050406030204" pitchFamily="18" charset="0"/>
                      </a:rPr>
                      <m:t>5</m:t>
                    </m:r>
                    <m:sSubSup>
                      <m:sSubSupPr>
                        <m:ctrlPr>
                          <a:rPr lang="en-US" sz="2000" i="1">
                            <a:solidFill>
                              <a:srgbClr val="A71B86"/>
                            </a:solidFill>
                            <a:latin typeface="Cambria Math" panose="02040503050406030204" pitchFamily="18" charset="0"/>
                          </a:rPr>
                        </m:ctrlPr>
                      </m:sSubSupPr>
                      <m:e>
                        <m:r>
                          <a:rPr lang="en-US" sz="2000" i="1">
                            <a:solidFill>
                              <a:srgbClr val="A71B86"/>
                            </a:solidFill>
                            <a:latin typeface="Cambria Math" panose="02040503050406030204" pitchFamily="18" charset="0"/>
                          </a:rPr>
                          <m:t>𝑑</m:t>
                        </m:r>
                      </m:e>
                      <m:sub>
                        <m:r>
                          <a:rPr lang="en-US" sz="2000" i="1">
                            <a:solidFill>
                              <a:srgbClr val="A71B86"/>
                            </a:solidFill>
                            <a:latin typeface="Cambria Math" panose="02040503050406030204" pitchFamily="18" charset="0"/>
                          </a:rPr>
                          <m:t>6</m:t>
                        </m:r>
                      </m:sub>
                      <m:sup>
                        <m:r>
                          <a:rPr lang="en-US" sz="2000" i="1">
                            <a:solidFill>
                              <a:srgbClr val="A71B86"/>
                            </a:solidFill>
                            <a:latin typeface="Cambria Math" panose="02040503050406030204" pitchFamily="18" charset="0"/>
                          </a:rPr>
                          <m:t>−</m:t>
                        </m:r>
                      </m:sup>
                    </m:sSubSup>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Add result from previous priority rank as a constraint</a:t>
                </a: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5" y="1947592"/>
                <a:ext cx="9018069" cy="707886"/>
              </a:xfrm>
              <a:prstGeom prst="rect">
                <a:avLst/>
              </a:prstGeom>
              <a:blipFill>
                <a:blip r:embed="rId4"/>
                <a:stretch>
                  <a:fillRect l="-609" t="-4274" b="-13675"/>
                </a:stretch>
              </a:blipFill>
            </p:spPr>
            <p:txBody>
              <a:bodyPr/>
              <a:lstStyle/>
              <a:p>
                <a:r>
                  <a:rPr lang="en-US">
                    <a:noFill/>
                  </a:rPr>
                  <a:t> </a:t>
                </a:r>
              </a:p>
            </p:txBody>
          </p:sp>
        </mc:Fallback>
      </mc:AlternateContent>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CD0DF70-60F5-4076-B6AE-B8A71FC43367}"/>
                  </a:ext>
                </a:extLst>
              </p:cNvPr>
              <p:cNvSpPr txBox="1"/>
              <p:nvPr/>
            </p:nvSpPr>
            <p:spPr>
              <a:xfrm>
                <a:off x="1248024" y="2694465"/>
                <a:ext cx="8802951" cy="3477875"/>
              </a:xfrm>
              <a:prstGeom prst="rect">
                <a:avLst/>
              </a:prstGeom>
              <a:noFill/>
            </p:spPr>
            <p:txBody>
              <a:bodyPr wrap="square" rtlCol="0">
                <a:spAutoFit/>
              </a:bodyPr>
              <a:lstStyle/>
              <a:p>
                <a:r>
                  <a:rPr lang="en-US" sz="2000" b="0" dirty="0">
                    <a:latin typeface="Corbel" panose="020B0503020204020204" pitchFamily="34" charset="0"/>
                  </a:rPr>
                  <a:t>Minimize	</a:t>
                </a:r>
                <a14:m>
                  <m:oMath xmlns:m="http://schemas.openxmlformats.org/officeDocument/2006/math">
                    <m:r>
                      <a:rPr lang="en-US" sz="2000" b="0" i="0" smtClean="0">
                        <a:latin typeface="Cambria Math" panose="02040503050406030204" pitchFamily="18" charset="0"/>
                      </a:rPr>
                      <m:t>4</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i="1">
                        <a:latin typeface="Cambria Math" panose="02040503050406030204" pitchFamily="18" charset="0"/>
                      </a:rPr>
                      <m:t>+</m:t>
                    </m:r>
                    <m:r>
                      <m:rPr>
                        <m:nor/>
                      </m:rPr>
                      <a:rPr lang="en-US" sz="2000" dirty="0"/>
                      <m:t> </m:t>
                    </m:r>
                    <m:r>
                      <a:rPr lang="en-US" sz="2000" b="0" i="1" dirty="0" smtClean="0">
                        <a:latin typeface="Cambria Math" panose="02040503050406030204" pitchFamily="18" charset="0"/>
                      </a:rPr>
                      <m:t>5</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6</m:t>
                        </m:r>
                      </m:sub>
                      <m:sup>
                        <m:r>
                          <a:rPr lang="en-US" sz="2000" i="1">
                            <a:latin typeface="Cambria Math" panose="02040503050406030204" pitchFamily="18" charset="0"/>
                          </a:rPr>
                          <m:t>−</m:t>
                        </m:r>
                      </m:sup>
                    </m:sSubSup>
                  </m:oMath>
                </a14:m>
                <a:endParaRPr lang="en-US" sz="2000" dirty="0">
                  <a:latin typeface="Corbel" panose="020B0503020204020204" pitchFamily="34" charset="0"/>
                </a:endParaRPr>
              </a:p>
              <a:p>
                <a:endParaRPr lang="en-US" sz="2000" dirty="0">
                  <a:latin typeface="Corbel" panose="020B0503020204020204" pitchFamily="34" charset="0"/>
                </a:endParaRPr>
              </a:p>
              <a:p>
                <a:r>
                  <a:rPr lang="en-US" sz="2000" dirty="0">
                    <a:latin typeface="Corbel" panose="020B0503020204020204" pitchFamily="34" charset="0"/>
                  </a:rPr>
                  <a:t>Subject to	</a:t>
                </a:r>
                <a:r>
                  <a:rPr lang="en-US" sz="2000" dirty="0"/>
                  <a:t>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+2</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=40</m:t>
                    </m:r>
                  </m:oMath>
                </a14:m>
                <a:r>
                  <a:rPr lang="en-US" sz="2000" dirty="0"/>
                  <a:t>			(</a:t>
                </a:r>
                <a:r>
                  <a:rPr lang="en-US" sz="2000" dirty="0">
                    <a:solidFill>
                      <a:srgbClr val="A71B86"/>
                    </a:solidFill>
                  </a:rPr>
                  <a:t>Labor</a:t>
                </a:r>
                <a:r>
                  <a:rPr lang="en-US" sz="2000" dirty="0"/>
                  <a:t>)</a:t>
                </a:r>
                <a:endParaRPr lang="en-US" sz="2000" dirty="0">
                  <a:latin typeface="Corbel" panose="020B0503020204020204" pitchFamily="34" charset="0"/>
                </a:endParaRPr>
              </a:p>
              <a:p>
                <a:r>
                  <a:rPr lang="en-US" sz="2000" dirty="0"/>
                  <a:t>		</a:t>
                </a:r>
                <a14:m>
                  <m:oMath xmlns:m="http://schemas.openxmlformats.org/officeDocument/2006/math">
                    <m:r>
                      <a:rPr lang="en-US" sz="2000">
                        <a:latin typeface="Cambria Math" panose="02040503050406030204" pitchFamily="18" charset="0"/>
                      </a:rPr>
                      <m:t>40</m:t>
                    </m:r>
                    <m:r>
                      <a:rPr lang="en-US" sz="2000" i="1">
                        <a:latin typeface="Cambria Math" panose="02040503050406030204" pitchFamily="18" charset="0"/>
                      </a:rPr>
                      <m:t>𝑥</m:t>
                    </m:r>
                    <m:r>
                      <a:rPr lang="en-US" sz="2000" i="1">
                        <a:latin typeface="Cambria Math" panose="02040503050406030204" pitchFamily="18" charset="0"/>
                      </a:rPr>
                      <m:t>+50</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=1600</m:t>
                    </m:r>
                  </m:oMath>
                </a14:m>
                <a:r>
                  <a:rPr lang="en-US" sz="2000" dirty="0"/>
                  <a:t>		(</a:t>
                </a:r>
                <a:r>
                  <a:rPr lang="en-US" sz="2000" dirty="0">
                    <a:solidFill>
                      <a:srgbClr val="A71B86"/>
                    </a:solidFill>
                  </a:rPr>
                  <a:t>Profit</a:t>
                </a:r>
                <a:r>
                  <a:rPr lang="en-US" sz="2000" dirty="0"/>
                  <a:t>)	</a:t>
                </a:r>
              </a:p>
              <a:p>
                <a:r>
                  <a:rPr lang="en-US" sz="2000" dirty="0"/>
                  <a:t>		</a:t>
                </a:r>
                <a14:m>
                  <m:oMath xmlns:m="http://schemas.openxmlformats.org/officeDocument/2006/math">
                    <m:r>
                      <a:rPr lang="en-US" sz="2000" i="1">
                        <a:latin typeface="Cambria Math" panose="02040503050406030204" pitchFamily="18" charset="0"/>
                      </a:rPr>
                      <m:t>4</m:t>
                    </m:r>
                    <m:r>
                      <a:rPr lang="en-US" sz="2000" i="1">
                        <a:latin typeface="Cambria Math" panose="02040503050406030204" pitchFamily="18" charset="0"/>
                      </a:rPr>
                      <m:t>𝑥</m:t>
                    </m:r>
                    <m:r>
                      <a:rPr lang="en-US" sz="2000" i="1">
                        <a:latin typeface="Cambria Math" panose="02040503050406030204" pitchFamily="18" charset="0"/>
                      </a:rPr>
                      <m:t>+3</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=120</m:t>
                    </m:r>
                  </m:oMath>
                </a14:m>
                <a:r>
                  <a:rPr lang="en-US" sz="2000" dirty="0"/>
                  <a:t>		(</a:t>
                </a:r>
                <a:r>
                  <a:rPr lang="en-US" sz="2000" dirty="0">
                    <a:solidFill>
                      <a:srgbClr val="A71B86"/>
                    </a:solidFill>
                  </a:rPr>
                  <a:t>Clay</a:t>
                </a:r>
                <a:r>
                  <a:rPr lang="en-US" sz="2000" dirty="0"/>
                  <a:t>)</a:t>
                </a: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b="0" i="1" smtClean="0">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=10</m:t>
                    </m:r>
                  </m:oMath>
                </a14:m>
                <a:r>
                  <a:rPr lang="en-US" sz="2000" dirty="0"/>
                  <a:t>			(</a:t>
                </a:r>
                <a:r>
                  <a:rPr lang="en-US" sz="2000" dirty="0">
                    <a:solidFill>
                      <a:srgbClr val="A71B86"/>
                    </a:solidFill>
                  </a:rPr>
                  <a:t>Overtime</a:t>
                </a:r>
                <a:r>
                  <a:rPr lang="en-US" sz="2000" dirty="0"/>
                  <a:t>)</a:t>
                </a:r>
              </a:p>
              <a:p>
                <a:r>
                  <a:rPr lang="en-US" sz="2000" dirty="0"/>
                  <a:t>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i="1">
                        <a:latin typeface="Cambria Math" panose="02040503050406030204" pitchFamily="18" charset="0"/>
                      </a:rPr>
                      <m:t>=30</m:t>
                    </m:r>
                  </m:oMath>
                </a14:m>
                <a:r>
                  <a:rPr lang="en-US" sz="2000" dirty="0"/>
                  <a:t>				(</a:t>
                </a:r>
                <a:r>
                  <a:rPr lang="en-US" sz="2000" dirty="0">
                    <a:solidFill>
                      <a:srgbClr val="A71B86"/>
                    </a:solidFill>
                  </a:rPr>
                  <a:t>Bowls</a:t>
                </a:r>
                <a:r>
                  <a:rPr lang="en-US" sz="2000" dirty="0"/>
                  <a:t>)	</a:t>
                </a:r>
              </a:p>
              <a:p>
                <a:r>
                  <a:rPr lang="en-US" sz="2000" dirty="0"/>
                  <a:t>		</a:t>
                </a:r>
                <a14:m>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6</m:t>
                        </m:r>
                      </m:sub>
                      <m:sup>
                        <m:r>
                          <a:rPr lang="en-US" sz="2000" i="1">
                            <a:latin typeface="Cambria Math" panose="02040503050406030204" pitchFamily="18" charset="0"/>
                          </a:rPr>
                          <m:t>−</m:t>
                        </m:r>
                      </m:sup>
                    </m:sSubSup>
                    <m:r>
                      <a:rPr lang="en-US" sz="2000" i="1">
                        <a:latin typeface="Cambria Math" panose="02040503050406030204" pitchFamily="18" charset="0"/>
                      </a:rPr>
                      <m:t>=20</m:t>
                    </m:r>
                  </m:oMath>
                </a14:m>
                <a:r>
                  <a:rPr lang="en-US" sz="2000" dirty="0"/>
                  <a:t>				(</a:t>
                </a:r>
                <a:r>
                  <a:rPr lang="en-US" sz="2000" dirty="0">
                    <a:solidFill>
                      <a:srgbClr val="A71B86"/>
                    </a:solidFill>
                  </a:rPr>
                  <a:t>Mugs</a:t>
                </a:r>
                <a:r>
                  <a:rPr lang="en-US" sz="2000" dirty="0"/>
                  <a:t>)</a:t>
                </a: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oMath>
                </a14:m>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oMath>
                </a14:m>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=0</m:t>
                    </m:r>
                  </m:oMath>
                </a14:m>
                <a:r>
                  <a:rPr lang="en-US" sz="2000" dirty="0"/>
                  <a:t>				(</a:t>
                </a:r>
                <a:r>
                  <a:rPr lang="en-US" sz="2000" dirty="0">
                    <a:solidFill>
                      <a:srgbClr val="A71B86"/>
                    </a:solidFill>
                  </a:rPr>
                  <a:t>New Constraints</a:t>
                </a:r>
                <a:r>
                  <a:rPr lang="en-US" sz="2000" dirty="0"/>
                  <a:t>)</a:t>
                </a: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r>
                      <a:rPr lang="en-US" sz="2000" b="0" i="1" smtClean="0">
                        <a:latin typeface="Cambria Math" panose="02040503050406030204" pitchFamily="18" charset="0"/>
                      </a:rPr>
                      <m:t>5</m:t>
                    </m:r>
                  </m:oMath>
                </a14:m>
                <a:r>
                  <a:rPr lang="en-US" sz="2000" dirty="0"/>
                  <a:t>					(</a:t>
                </a:r>
                <a:r>
                  <a:rPr lang="en-US" sz="2000" dirty="0">
                    <a:solidFill>
                      <a:srgbClr val="A71B86"/>
                    </a:solidFill>
                  </a:rPr>
                  <a:t>New Constraints</a:t>
                </a:r>
                <a:r>
                  <a:rPr lang="en-US" sz="2000" dirty="0"/>
                  <a:t>)		</a:t>
                </a:r>
                <a14:m>
                  <m:oMath xmlns:m="http://schemas.openxmlformats.org/officeDocument/2006/math">
                    <m:r>
                      <a:rPr lang="en-US" sz="2000" i="1">
                        <a:latin typeface="Cambria Math" panose="02040503050406030204" pitchFamily="18" charset="0"/>
                      </a:rPr>
                      <m:t>𝑥</m:t>
                    </m:r>
                    <m:r>
                      <a:rPr lang="en-US" sz="2000" b="0" i="1" smtClean="0">
                        <a:latin typeface="Cambria Math" panose="02040503050406030204" pitchFamily="18" charset="0"/>
                      </a:rPr>
                      <m:t>,</m:t>
                    </m:r>
                    <m:r>
                      <a:rPr lang="en-US" sz="2000" i="1">
                        <a:latin typeface="Cambria Math" panose="02040503050406030204" pitchFamily="18" charset="0"/>
                      </a:rPr>
                      <m:t>𝑦</m:t>
                    </m:r>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𝑑</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b="0" i="0" smtClean="0">
                        <a:latin typeface="Cambria Math" panose="02040503050406030204" pitchFamily="18" charset="0"/>
                      </a:rPr>
                      <m:t>,</m:t>
                    </m:r>
                    <m:sSubSup>
                      <m:sSubSupPr>
                        <m:ctrlPr>
                          <a:rPr lang="en-US" sz="2000" i="1" smtClean="0">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m:t>
                    </m:r>
                    <m:r>
                      <a:rPr lang="en-US" sz="2000" i="1" smtClean="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6</m:t>
                        </m:r>
                      </m:sub>
                      <m:sup>
                        <m:r>
                          <a:rPr lang="en-US" sz="2000" i="1">
                            <a:latin typeface="Cambria Math" panose="02040503050406030204" pitchFamily="18" charset="0"/>
                          </a:rPr>
                          <m:t>−</m:t>
                        </m:r>
                      </m:sup>
                    </m:sSubSup>
                    <m:r>
                      <a:rPr lang="en-US" sz="2000" b="0" i="1" smtClean="0">
                        <a:latin typeface="Cambria Math" panose="02040503050406030204" pitchFamily="18" charset="0"/>
                      </a:rPr>
                      <m:t>≥0</m:t>
                    </m:r>
                  </m:oMath>
                </a14:m>
                <a:r>
                  <a:rPr lang="en-US" sz="2000" dirty="0"/>
                  <a:t>	</a:t>
                </a:r>
              </a:p>
            </p:txBody>
          </p:sp>
        </mc:Choice>
        <mc:Fallback xmlns="">
          <p:sp>
            <p:nvSpPr>
              <p:cNvPr id="29" name="TextBox 28">
                <a:extLst>
                  <a:ext uri="{FF2B5EF4-FFF2-40B4-BE49-F238E27FC236}">
                    <a16:creationId xmlns:a16="http://schemas.microsoft.com/office/drawing/2014/main" id="{3CD0DF70-60F5-4076-B6AE-B8A71FC43367}"/>
                  </a:ext>
                </a:extLst>
              </p:cNvPr>
              <p:cNvSpPr txBox="1">
                <a:spLocks noRot="1" noChangeAspect="1" noMove="1" noResize="1" noEditPoints="1" noAdjustHandles="1" noChangeArrowheads="1" noChangeShapeType="1" noTextEdit="1"/>
              </p:cNvSpPr>
              <p:nvPr/>
            </p:nvSpPr>
            <p:spPr>
              <a:xfrm>
                <a:off x="1248024" y="2694465"/>
                <a:ext cx="8802951" cy="3477875"/>
              </a:xfrm>
              <a:prstGeom prst="rect">
                <a:avLst/>
              </a:prstGeom>
              <a:blipFill>
                <a:blip r:embed="rId7"/>
                <a:stretch>
                  <a:fillRect l="-762" t="-876"/>
                </a:stretch>
              </a:blipFill>
            </p:spPr>
            <p:txBody>
              <a:bodyPr/>
              <a:lstStyle/>
              <a:p>
                <a:r>
                  <a:rPr lang="en-US">
                    <a:noFill/>
                  </a:rPr>
                  <a:t> </a:t>
                </a:r>
              </a:p>
            </p:txBody>
          </p:sp>
        </mc:Fallback>
      </mc:AlternateContent>
    </p:spTree>
    <p:extLst>
      <p:ext uri="{BB962C8B-B14F-4D97-AF65-F5344CB8AC3E}">
        <p14:creationId xmlns:p14="http://schemas.microsoft.com/office/powerpoint/2010/main" val="1130507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Beaver Creek Pottery</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9018069"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See tab </a:t>
                </a:r>
                <a:r>
                  <a:rPr lang="en-US" sz="2000" dirty="0">
                    <a:solidFill>
                      <a:srgbClr val="A71B86"/>
                    </a:solidFill>
                    <a:latin typeface="Corbel" panose="020B0503020204020204" pitchFamily="34" charset="0"/>
                  </a:rPr>
                  <a:t>Priority 5</a:t>
                </a:r>
                <a:r>
                  <a:rPr lang="en-US" sz="2000" dirty="0">
                    <a:solidFill>
                      <a:srgbClr val="404040"/>
                    </a:solidFill>
                    <a:latin typeface="Corbel" panose="020B0503020204020204" pitchFamily="34" charset="0"/>
                  </a:rPr>
                  <a:t> for minimization of  </a:t>
                </a:r>
                <a14:m>
                  <m:oMath xmlns:m="http://schemas.openxmlformats.org/officeDocument/2006/math">
                    <m:r>
                      <a:rPr lang="en-US" sz="2000">
                        <a:solidFill>
                          <a:srgbClr val="A71B86"/>
                        </a:solidFill>
                        <a:latin typeface="Cambria Math" panose="02040503050406030204" pitchFamily="18" charset="0"/>
                      </a:rPr>
                      <m:t>4</m:t>
                    </m:r>
                    <m:sSubSup>
                      <m:sSubSupPr>
                        <m:ctrlPr>
                          <a:rPr lang="en-US" sz="2000" i="1">
                            <a:solidFill>
                              <a:srgbClr val="A71B86"/>
                            </a:solidFill>
                            <a:latin typeface="Cambria Math" panose="02040503050406030204" pitchFamily="18" charset="0"/>
                          </a:rPr>
                        </m:ctrlPr>
                      </m:sSubSupPr>
                      <m:e>
                        <m:r>
                          <a:rPr lang="en-US" sz="2000" i="1">
                            <a:solidFill>
                              <a:srgbClr val="A71B86"/>
                            </a:solidFill>
                            <a:latin typeface="Cambria Math" panose="02040503050406030204" pitchFamily="18" charset="0"/>
                          </a:rPr>
                          <m:t>𝑑</m:t>
                        </m:r>
                      </m:e>
                      <m:sub>
                        <m:r>
                          <a:rPr lang="en-US" sz="2000" i="1">
                            <a:solidFill>
                              <a:srgbClr val="A71B86"/>
                            </a:solidFill>
                            <a:latin typeface="Cambria Math" panose="02040503050406030204" pitchFamily="18" charset="0"/>
                          </a:rPr>
                          <m:t>5</m:t>
                        </m:r>
                      </m:sub>
                      <m:sup>
                        <m:r>
                          <a:rPr lang="en-US" sz="2000" i="1">
                            <a:solidFill>
                              <a:srgbClr val="A71B86"/>
                            </a:solidFill>
                            <a:latin typeface="Cambria Math" panose="02040503050406030204" pitchFamily="18" charset="0"/>
                          </a:rPr>
                          <m:t>−</m:t>
                        </m:r>
                      </m:sup>
                    </m:sSubSup>
                    <m:r>
                      <a:rPr lang="en-US" sz="2000" i="1">
                        <a:solidFill>
                          <a:srgbClr val="A71B86"/>
                        </a:solidFill>
                        <a:latin typeface="Cambria Math" panose="02040503050406030204" pitchFamily="18" charset="0"/>
                      </a:rPr>
                      <m:t>+</m:t>
                    </m:r>
                    <m:r>
                      <m:rPr>
                        <m:nor/>
                      </m:rPr>
                      <a:rPr lang="en-US" sz="2000" dirty="0">
                        <a:solidFill>
                          <a:srgbClr val="A71B86"/>
                        </a:solidFill>
                      </a:rPr>
                      <m:t> </m:t>
                    </m:r>
                    <m:r>
                      <a:rPr lang="en-US" sz="2000" i="1">
                        <a:solidFill>
                          <a:srgbClr val="A71B86"/>
                        </a:solidFill>
                        <a:latin typeface="Cambria Math" panose="02040503050406030204" pitchFamily="18" charset="0"/>
                      </a:rPr>
                      <m:t>5</m:t>
                    </m:r>
                    <m:sSubSup>
                      <m:sSubSupPr>
                        <m:ctrlPr>
                          <a:rPr lang="en-US" sz="2000" i="1">
                            <a:solidFill>
                              <a:srgbClr val="A71B86"/>
                            </a:solidFill>
                            <a:latin typeface="Cambria Math" panose="02040503050406030204" pitchFamily="18" charset="0"/>
                          </a:rPr>
                        </m:ctrlPr>
                      </m:sSubSupPr>
                      <m:e>
                        <m:r>
                          <a:rPr lang="en-US" sz="2000" i="1">
                            <a:solidFill>
                              <a:srgbClr val="A71B86"/>
                            </a:solidFill>
                            <a:latin typeface="Cambria Math" panose="02040503050406030204" pitchFamily="18" charset="0"/>
                          </a:rPr>
                          <m:t>𝑑</m:t>
                        </m:r>
                      </m:e>
                      <m:sub>
                        <m:r>
                          <a:rPr lang="en-US" sz="2000" i="1">
                            <a:solidFill>
                              <a:srgbClr val="A71B86"/>
                            </a:solidFill>
                            <a:latin typeface="Cambria Math" panose="02040503050406030204" pitchFamily="18" charset="0"/>
                          </a:rPr>
                          <m:t>6</m:t>
                        </m:r>
                      </m:sub>
                      <m:sup>
                        <m:r>
                          <a:rPr lang="en-US" sz="2000" i="1">
                            <a:solidFill>
                              <a:srgbClr val="A71B86"/>
                            </a:solidFill>
                            <a:latin typeface="Cambria Math" panose="02040503050406030204" pitchFamily="18" charset="0"/>
                          </a:rPr>
                          <m:t>−</m:t>
                        </m:r>
                      </m:sup>
                    </m:sSubSup>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Optimal solution</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Solution still did not change</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Optimal solution stays optimal</a:t>
                </a:r>
              </a:p>
              <a:p>
                <a:pPr marL="742950" lvl="1" indent="-285750">
                  <a:buFont typeface="Arial" panose="020B0604020202020204" pitchFamily="34" charset="0"/>
                  <a:buChar char="•"/>
                </a:pPr>
                <a:endParaRPr lang="en-US" sz="1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Final Solution</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Produce 15 bowls and 20 mugs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Hours of work: </a:t>
                </a:r>
                <a14:m>
                  <m:oMath xmlns:m="http://schemas.openxmlformats.org/officeDocument/2006/math">
                    <m:r>
                      <a:rPr lang="en-US" sz="2000" b="0" i="0" smtClean="0">
                        <a:latin typeface="Cambria Math" panose="02040503050406030204" pitchFamily="18" charset="0"/>
                      </a:rPr>
                      <m:t>15</m:t>
                    </m:r>
                    <m:r>
                      <a:rPr lang="en-US" sz="2000" i="1">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20</m:t>
                        </m:r>
                      </m:e>
                    </m:d>
                    <m:r>
                      <a:rPr lang="en-US" sz="2000" b="0" i="1" smtClean="0">
                        <a:latin typeface="Cambria Math" panose="02040503050406030204" pitchFamily="18" charset="0"/>
                      </a:rPr>
                      <m:t>=55</m:t>
                    </m:r>
                  </m:oMath>
                </a14:m>
                <a:r>
                  <a:rPr lang="en-US" sz="2000" b="0" dirty="0">
                    <a:solidFill>
                      <a:srgbClr val="404040"/>
                    </a:solidFill>
                    <a:latin typeface="Corbel" panose="020B0503020204020204" pitchFamily="34" charset="0"/>
                  </a:rPr>
                  <a:t> (</a:t>
                </a:r>
                <a:r>
                  <a:rPr lang="en-US" sz="2000" b="0" dirty="0">
                    <a:solidFill>
                      <a:srgbClr val="A71B86"/>
                    </a:solidFill>
                    <a:latin typeface="Corbel" panose="020B0503020204020204" pitchFamily="34" charset="0"/>
                  </a:rPr>
                  <a:t>Over by 15 hours</a:t>
                </a:r>
                <a:r>
                  <a:rPr lang="en-US" sz="2000" b="0" dirty="0">
                    <a:solidFill>
                      <a:srgbClr val="404040"/>
                    </a:solidFill>
                    <a:latin typeface="Corbel" panose="020B0503020204020204" pitchFamily="34" charset="0"/>
                  </a:rPr>
                  <a:t>)</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Profit: </a:t>
                </a:r>
                <a14:m>
                  <m:oMath xmlns:m="http://schemas.openxmlformats.org/officeDocument/2006/math">
                    <m:r>
                      <a:rPr lang="en-US" sz="2000" dirty="0" smtClean="0">
                        <a:latin typeface="Cambria Math" panose="02040503050406030204" pitchFamily="18" charset="0"/>
                      </a:rPr>
                      <m:t>4</m:t>
                    </m:r>
                    <m:r>
                      <a:rPr lang="en-US" sz="2000" b="0" i="0" dirty="0" smtClean="0">
                        <a:latin typeface="Cambria Math" panose="02040503050406030204" pitchFamily="18" charset="0"/>
                      </a:rPr>
                      <m:t>0</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15</m:t>
                        </m:r>
                      </m:e>
                    </m:d>
                    <m:r>
                      <a:rPr lang="en-US" sz="2000" i="1">
                        <a:latin typeface="Cambria Math" panose="02040503050406030204" pitchFamily="18" charset="0"/>
                      </a:rPr>
                      <m:t>+</m:t>
                    </m:r>
                    <m:r>
                      <a:rPr lang="en-US" sz="2000" b="0" i="1" smtClean="0">
                        <a:latin typeface="Cambria Math" panose="02040503050406030204" pitchFamily="18" charset="0"/>
                      </a:rPr>
                      <m:t>50</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20</m:t>
                        </m:r>
                      </m:e>
                    </m:d>
                    <m:r>
                      <a:rPr lang="en-US" sz="2000" i="1">
                        <a:latin typeface="Cambria Math" panose="02040503050406030204" pitchFamily="18" charset="0"/>
                      </a:rPr>
                      <m:t>=</m:t>
                    </m:r>
                    <m:r>
                      <a:rPr lang="en-US" sz="2000" b="0" i="1" smtClean="0">
                        <a:latin typeface="Cambria Math" panose="02040503050406030204" pitchFamily="18" charset="0"/>
                      </a:rPr>
                      <m:t>1600</m:t>
                    </m:r>
                  </m:oMath>
                </a14:m>
                <a:endParaRPr lang="en-US" sz="2000" b="0" dirty="0">
                  <a:latin typeface="Corbel" panose="020B0503020204020204" pitchFamily="34" charset="0"/>
                </a:endParaRPr>
              </a:p>
              <a:p>
                <a:pPr marL="742950" lvl="1" indent="-285750">
                  <a:buFont typeface="Arial" panose="020B0604020202020204" pitchFamily="34" charset="0"/>
                  <a:buChar char="•"/>
                </a:pPr>
                <a:r>
                  <a:rPr lang="en-US" sz="2000" dirty="0">
                    <a:latin typeface="Corbel" panose="020B0503020204020204" pitchFamily="34" charset="0"/>
                  </a:rPr>
                  <a:t>Pounds of clay: </a:t>
                </a:r>
                <a14:m>
                  <m:oMath xmlns:m="http://schemas.openxmlformats.org/officeDocument/2006/math">
                    <m:r>
                      <a:rPr lang="en-US" sz="2000" dirty="0">
                        <a:latin typeface="Cambria Math" panose="02040503050406030204" pitchFamily="18" charset="0"/>
                      </a:rPr>
                      <m:t>4</m:t>
                    </m:r>
                    <m:d>
                      <m:dPr>
                        <m:ctrlPr>
                          <a:rPr lang="en-US" sz="2000" i="1" dirty="0">
                            <a:latin typeface="Cambria Math" panose="02040503050406030204" pitchFamily="18" charset="0"/>
                          </a:rPr>
                        </m:ctrlPr>
                      </m:dPr>
                      <m:e>
                        <m:r>
                          <a:rPr lang="en-US" sz="2000" i="1" dirty="0">
                            <a:latin typeface="Cambria Math" panose="02040503050406030204" pitchFamily="18" charset="0"/>
                          </a:rPr>
                          <m:t>15</m:t>
                        </m:r>
                      </m:e>
                    </m:d>
                    <m:r>
                      <a:rPr lang="en-US" sz="2000" i="1">
                        <a:latin typeface="Cambria Math" panose="02040503050406030204" pitchFamily="18" charset="0"/>
                      </a:rPr>
                      <m:t>+</m:t>
                    </m:r>
                    <m:r>
                      <a:rPr lang="en-US" sz="2000" b="0" i="1" smtClean="0">
                        <a:latin typeface="Cambria Math" panose="02040503050406030204" pitchFamily="18" charset="0"/>
                      </a:rPr>
                      <m:t>3</m:t>
                    </m:r>
                    <m:d>
                      <m:dPr>
                        <m:ctrlPr>
                          <a:rPr lang="en-US" sz="2000" i="1">
                            <a:latin typeface="Cambria Math" panose="02040503050406030204" pitchFamily="18" charset="0"/>
                          </a:rPr>
                        </m:ctrlPr>
                      </m:dPr>
                      <m:e>
                        <m:r>
                          <a:rPr lang="en-US" sz="2000" b="0" i="1" smtClean="0">
                            <a:latin typeface="Cambria Math" panose="02040503050406030204" pitchFamily="18" charset="0"/>
                          </a:rPr>
                          <m:t>20</m:t>
                        </m:r>
                      </m:e>
                    </m:d>
                    <m:r>
                      <a:rPr lang="en-US" sz="2000" i="1">
                        <a:latin typeface="Cambria Math" panose="02040503050406030204" pitchFamily="18" charset="0"/>
                      </a:rPr>
                      <m:t>=1</m:t>
                    </m:r>
                    <m:r>
                      <a:rPr lang="en-US" sz="2000" b="0" i="1" smtClean="0">
                        <a:latin typeface="Cambria Math" panose="02040503050406030204" pitchFamily="18" charset="0"/>
                      </a:rPr>
                      <m:t>20</m:t>
                    </m:r>
                  </m:oMath>
                </a14:m>
                <a:endParaRPr lang="en-US" sz="2000" b="0" dirty="0">
                  <a:latin typeface="Corbel" panose="020B0503020204020204" pitchFamily="34" charset="0"/>
                </a:endParaRPr>
              </a:p>
              <a:p>
                <a:pPr marL="742950" lvl="1" indent="-285750">
                  <a:buFont typeface="Arial" panose="020B0604020202020204" pitchFamily="34" charset="0"/>
                  <a:buChar char="•"/>
                </a:pPr>
                <a:r>
                  <a:rPr lang="en-US" sz="2000" dirty="0">
                    <a:latin typeface="Corbel" panose="020B0503020204020204" pitchFamily="34" charset="0"/>
                  </a:rPr>
                  <a:t>Overtime beyond 10 hours: </a:t>
                </a:r>
                <a14:m>
                  <m:oMath xmlns:m="http://schemas.openxmlformats.org/officeDocument/2006/math">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𝑑</m:t>
                        </m:r>
                      </m:e>
                      <m:sub>
                        <m:r>
                          <a:rPr lang="en-US" sz="2000" b="0" i="1" dirty="0" smtClean="0">
                            <a:latin typeface="Cambria Math" panose="02040503050406030204" pitchFamily="18" charset="0"/>
                          </a:rPr>
                          <m:t>4</m:t>
                        </m:r>
                      </m:sub>
                      <m:sup>
                        <m:r>
                          <a:rPr lang="en-US" sz="2000" b="0" i="1" dirty="0" smtClean="0">
                            <a:latin typeface="Cambria Math" panose="02040503050406030204" pitchFamily="18" charset="0"/>
                          </a:rPr>
                          <m:t>+</m:t>
                        </m:r>
                      </m:sup>
                    </m:sSubSup>
                    <m:r>
                      <a:rPr lang="en-US" sz="2000" b="0" i="1" dirty="0" smtClean="0">
                        <a:latin typeface="Cambria Math" panose="02040503050406030204" pitchFamily="18" charset="0"/>
                      </a:rPr>
                      <m:t>=5</m:t>
                    </m:r>
                  </m:oMath>
                </a14:m>
                <a:endParaRPr lang="en-US" sz="2000" dirty="0">
                  <a:latin typeface="Corbel" panose="020B0503020204020204" pitchFamily="34" charset="0"/>
                </a:endParaRPr>
              </a:p>
              <a:p>
                <a:pPr marL="742950" lvl="1" indent="-285750">
                  <a:buFont typeface="Arial" panose="020B0604020202020204" pitchFamily="34" charset="0"/>
                  <a:buChar char="•"/>
                </a:pPr>
                <a:r>
                  <a:rPr lang="en-US" sz="2000" dirty="0">
                    <a:latin typeface="Corbel" panose="020B0503020204020204" pitchFamily="34" charset="0"/>
                  </a:rPr>
                  <a:t>Slack for bowls below 30:  </a:t>
                </a:r>
                <a14:m>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𝑑</m:t>
                        </m:r>
                      </m:e>
                      <m:sub>
                        <m:r>
                          <a:rPr lang="en-US" sz="2000" b="0" i="1" dirty="0" smtClean="0">
                            <a:latin typeface="Cambria Math" panose="02040503050406030204" pitchFamily="18" charset="0"/>
                          </a:rPr>
                          <m:t>5</m:t>
                        </m:r>
                      </m:sub>
                      <m:sup>
                        <m:r>
                          <a:rPr lang="en-US" sz="2000" b="0" i="1" dirty="0" smtClean="0">
                            <a:latin typeface="Cambria Math" panose="02040503050406030204" pitchFamily="18" charset="0"/>
                          </a:rPr>
                          <m:t>−</m:t>
                        </m:r>
                      </m:sup>
                    </m:sSubSup>
                    <m:r>
                      <a:rPr lang="en-US" sz="2000" i="1" dirty="0">
                        <a:latin typeface="Cambria Math" panose="02040503050406030204" pitchFamily="18" charset="0"/>
                      </a:rPr>
                      <m:t>=</m:t>
                    </m:r>
                    <m:r>
                      <a:rPr lang="en-US" sz="2000" b="0" i="1" dirty="0" smtClean="0">
                        <a:latin typeface="Cambria Math" panose="02040503050406030204" pitchFamily="18" charset="0"/>
                      </a:rPr>
                      <m:t>15</m:t>
                    </m:r>
                  </m:oMath>
                </a14:m>
                <a:endParaRPr lang="en-US" sz="2000" dirty="0">
                  <a:latin typeface="Corbel" panose="020B0503020204020204" pitchFamily="34" charset="0"/>
                </a:endParaRPr>
              </a:p>
              <a:p>
                <a:pPr marL="742950" lvl="1" indent="-285750">
                  <a:buFont typeface="Arial" panose="020B0604020202020204" pitchFamily="34" charset="0"/>
                  <a:buChar char="•"/>
                </a:pPr>
                <a:r>
                  <a:rPr lang="en-US" sz="2000" dirty="0">
                    <a:latin typeface="Corbel" panose="020B0503020204020204" pitchFamily="34" charset="0"/>
                  </a:rPr>
                  <a:t>Slack for mugs below 20:  </a:t>
                </a:r>
                <a14:m>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𝑑</m:t>
                        </m:r>
                      </m:e>
                      <m:sub>
                        <m:r>
                          <a:rPr lang="en-US" sz="2000" i="1" dirty="0">
                            <a:latin typeface="Cambria Math" panose="02040503050406030204" pitchFamily="18" charset="0"/>
                          </a:rPr>
                          <m:t>4</m:t>
                        </m:r>
                      </m:sub>
                      <m:sup>
                        <m:r>
                          <a:rPr lang="en-US" sz="2000" i="1" dirty="0">
                            <a:latin typeface="Cambria Math" panose="02040503050406030204" pitchFamily="18" charset="0"/>
                          </a:rPr>
                          <m:t>+</m:t>
                        </m:r>
                      </m:sup>
                    </m:sSubSup>
                    <m:r>
                      <a:rPr lang="en-US" sz="2000" i="1" dirty="0">
                        <a:latin typeface="Cambria Math" panose="02040503050406030204" pitchFamily="18" charset="0"/>
                      </a:rPr>
                      <m:t>=</m:t>
                    </m:r>
                    <m:r>
                      <a:rPr lang="en-US" sz="2000" b="0" i="1" dirty="0" smtClean="0">
                        <a:latin typeface="Cambria Math" panose="02040503050406030204" pitchFamily="18" charset="0"/>
                      </a:rPr>
                      <m:t>0</m:t>
                    </m:r>
                  </m:oMath>
                </a14:m>
                <a:endParaRPr lang="en-US" sz="2000" dirty="0">
                  <a:latin typeface="Corbel" panose="020B0503020204020204" pitchFamily="34" charset="0"/>
                </a:endParaRPr>
              </a:p>
              <a:p>
                <a:pPr marL="742950" lvl="1" indent="-285750">
                  <a:buFont typeface="Arial" panose="020B0604020202020204" pitchFamily="34" charset="0"/>
                  <a:buChar char="•"/>
                </a:pPr>
                <a:endParaRPr lang="en-US" sz="2000" b="0" dirty="0">
                  <a:latin typeface="Corbel" panose="020B0503020204020204" pitchFamily="34" charset="0"/>
                </a:endParaRP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5" y="1947592"/>
                <a:ext cx="9018069" cy="5324535"/>
              </a:xfrm>
              <a:prstGeom prst="rect">
                <a:avLst/>
              </a:prstGeom>
              <a:blipFill>
                <a:blip r:embed="rId4"/>
                <a:stretch>
                  <a:fillRect l="-609" t="-572"/>
                </a:stretch>
              </a:blipFill>
            </p:spPr>
            <p:txBody>
              <a:bodyPr/>
              <a:lstStyle/>
              <a:p>
                <a:r>
                  <a:rPr lang="en-US">
                    <a:noFill/>
                  </a:rPr>
                  <a:t> </a:t>
                </a:r>
              </a:p>
            </p:txBody>
          </p:sp>
        </mc:Fallback>
      </mc:AlternateContent>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E0842FF-1570-4B34-9501-15C1847F564A}"/>
                  </a:ext>
                </a:extLst>
              </p:cNvPr>
              <p:cNvSpPr txBox="1"/>
              <p:nvPr/>
            </p:nvSpPr>
            <p:spPr>
              <a:xfrm>
                <a:off x="619243" y="2670334"/>
                <a:ext cx="8802951" cy="707886"/>
              </a:xfrm>
              <a:prstGeom prst="rect">
                <a:avLst/>
              </a:prstGeom>
              <a:noFill/>
            </p:spPr>
            <p:txBody>
              <a:bodyPr wrap="square" rtlCol="0">
                <a:spAutoFit/>
              </a:bodyPr>
              <a:lstStyle/>
              <a:p>
                <a:r>
                  <a:rPr lang="en-US" sz="2000" dirty="0"/>
                  <a:t>	</a:t>
                </a:r>
                <a14:m>
                  <m:oMath xmlns:m="http://schemas.openxmlformats.org/officeDocument/2006/math">
                    <m:r>
                      <a:rPr lang="en-US" sz="2000" i="1">
                        <a:latin typeface="Cambria Math" panose="02040503050406030204" pitchFamily="18" charset="0"/>
                      </a:rPr>
                      <m:t>𝑥</m:t>
                    </m:r>
                    <m:r>
                      <a:rPr lang="en-US" sz="2000" b="0" i="1" smtClean="0">
                        <a:latin typeface="Cambria Math" panose="02040503050406030204" pitchFamily="18" charset="0"/>
                      </a:rPr>
                      <m:t>=15      </m:t>
                    </m:r>
                    <m:r>
                      <a:rPr lang="en-US" sz="2000" i="1">
                        <a:latin typeface="Cambria Math" panose="02040503050406030204" pitchFamily="18" charset="0"/>
                      </a:rPr>
                      <m:t>𝑦</m:t>
                    </m:r>
                    <m:r>
                      <a:rPr lang="en-US" sz="2000" b="0" i="1" smtClean="0">
                        <a:latin typeface="Cambria Math" panose="02040503050406030204" pitchFamily="18" charset="0"/>
                      </a:rPr>
                      <m:t>=20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=15</m:t>
                    </m:r>
                    <m:r>
                      <a:rPr lang="en-US" sz="2000" b="0" i="1" smtClean="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=5</m:t>
                    </m:r>
                    <m:r>
                      <a:rPr lang="en-US" sz="2000" b="0" i="1" smtClean="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i="1">
                        <a:latin typeface="Cambria Math" panose="02040503050406030204" pitchFamily="18" charset="0"/>
                      </a:rPr>
                      <m:t>=15</m:t>
                    </m:r>
                  </m:oMath>
                </a14:m>
                <a:endParaRPr lang="en-US" sz="2000" b="0" i="1" dirty="0">
                  <a:latin typeface="Cambria Math" panose="02040503050406030204" pitchFamily="18" charset="0"/>
                </a:endParaRP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1</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b="0" i="0"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6</m:t>
                        </m:r>
                      </m:sub>
                      <m:sup>
                        <m:r>
                          <a:rPr lang="en-US" sz="2000" i="1">
                            <a:latin typeface="Cambria Math" panose="02040503050406030204" pitchFamily="18" charset="0"/>
                          </a:rPr>
                          <m:t>−</m:t>
                        </m:r>
                      </m:sup>
                    </m:sSubSup>
                    <m:r>
                      <a:rPr lang="en-US" sz="2000" b="0" i="1" smtClean="0">
                        <a:latin typeface="Cambria Math" panose="02040503050406030204" pitchFamily="18" charset="0"/>
                      </a:rPr>
                      <m:t>=0</m:t>
                    </m:r>
                  </m:oMath>
                </a14:m>
                <a:r>
                  <a:rPr lang="en-US" sz="2000" dirty="0"/>
                  <a:t>	</a:t>
                </a:r>
              </a:p>
            </p:txBody>
          </p:sp>
        </mc:Choice>
        <mc:Fallback xmlns="">
          <p:sp>
            <p:nvSpPr>
              <p:cNvPr id="23" name="TextBox 22">
                <a:extLst>
                  <a:ext uri="{FF2B5EF4-FFF2-40B4-BE49-F238E27FC236}">
                    <a16:creationId xmlns:a16="http://schemas.microsoft.com/office/drawing/2014/main" id="{1E0842FF-1570-4B34-9501-15C1847F564A}"/>
                  </a:ext>
                </a:extLst>
              </p:cNvPr>
              <p:cNvSpPr txBox="1">
                <a:spLocks noRot="1" noChangeAspect="1" noMove="1" noResize="1" noEditPoints="1" noAdjustHandles="1" noChangeArrowheads="1" noChangeShapeType="1" noTextEdit="1"/>
              </p:cNvSpPr>
              <p:nvPr/>
            </p:nvSpPr>
            <p:spPr>
              <a:xfrm>
                <a:off x="619243" y="2670334"/>
                <a:ext cx="8802951" cy="707886"/>
              </a:xfrm>
              <a:prstGeom prst="rect">
                <a:avLst/>
              </a:prstGeom>
              <a:blipFill>
                <a:blip r:embed="rId7"/>
                <a:stretch>
                  <a:fillRect b="-862"/>
                </a:stretch>
              </a:blipFill>
            </p:spPr>
            <p:txBody>
              <a:bodyPr/>
              <a:lstStyle/>
              <a:p>
                <a:r>
                  <a:rPr lang="en-US">
                    <a:noFill/>
                  </a:rPr>
                  <a:t> </a:t>
                </a:r>
              </a:p>
            </p:txBody>
          </p:sp>
        </mc:Fallback>
      </mc:AlternateContent>
    </p:spTree>
    <p:extLst>
      <p:ext uri="{BB962C8B-B14F-4D97-AF65-F5344CB8AC3E}">
        <p14:creationId xmlns:p14="http://schemas.microsoft.com/office/powerpoint/2010/main" val="853391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Beaver Creek Pottery</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Full modified goal programming model</a:t>
            </a: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5CACA8C-8679-40FD-8533-6014E74B3A33}"/>
                  </a:ext>
                </a:extLst>
              </p:cNvPr>
              <p:cNvSpPr txBox="1"/>
              <p:nvPr/>
            </p:nvSpPr>
            <p:spPr>
              <a:xfrm>
                <a:off x="1084189" y="2433075"/>
                <a:ext cx="8802951" cy="3170099"/>
              </a:xfrm>
              <a:prstGeom prst="rect">
                <a:avLst/>
              </a:prstGeom>
              <a:noFill/>
            </p:spPr>
            <p:txBody>
              <a:bodyPr wrap="square" rtlCol="0">
                <a:spAutoFit/>
              </a:bodyPr>
              <a:lstStyle/>
              <a:p>
                <a:r>
                  <a:rPr lang="en-US" sz="2000" b="0" dirty="0">
                    <a:latin typeface="Corbel" panose="020B0503020204020204" pitchFamily="34" charset="0"/>
                  </a:rPr>
                  <a:t>Minimize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1</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2</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3</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4</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4</m:t>
                        </m:r>
                        <m:r>
                          <a:rPr lang="en-US" sz="2000" i="1">
                            <a:latin typeface="Cambria Math" panose="02040503050406030204" pitchFamily="18" charset="0"/>
                          </a:rPr>
                          <m:t>𝑃</m:t>
                        </m:r>
                      </m:e>
                      <m:sub>
                        <m:r>
                          <a:rPr lang="en-US" sz="2000" i="1">
                            <a:latin typeface="Cambria Math" panose="02040503050406030204" pitchFamily="18" charset="0"/>
                          </a:rPr>
                          <m:t>5</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i="1">
                        <a:latin typeface="Cambria Math" panose="02040503050406030204" pitchFamily="18" charset="0"/>
                      </a:rPr>
                      <m:t>+</m:t>
                    </m:r>
                    <m:r>
                      <m:rPr>
                        <m:nor/>
                      </m:rPr>
                      <a:rPr lang="en-US" sz="2000" dirty="0"/>
                      <m:t> </m:t>
                    </m:r>
                    <m:sSub>
                      <m:sSubPr>
                        <m:ctrlPr>
                          <a:rPr lang="en-US" sz="2000" i="1">
                            <a:latin typeface="Cambria Math" panose="02040503050406030204" pitchFamily="18" charset="0"/>
                          </a:rPr>
                        </m:ctrlPr>
                      </m:sSubPr>
                      <m:e>
                        <m:r>
                          <a:rPr lang="en-US" sz="2000" i="1">
                            <a:latin typeface="Cambria Math" panose="02040503050406030204" pitchFamily="18" charset="0"/>
                          </a:rPr>
                          <m:t>5</m:t>
                        </m:r>
                        <m:r>
                          <a:rPr lang="en-US" sz="2000" i="1">
                            <a:latin typeface="Cambria Math" panose="02040503050406030204" pitchFamily="18" charset="0"/>
                          </a:rPr>
                          <m:t>𝑃</m:t>
                        </m:r>
                      </m:e>
                      <m:sub>
                        <m:r>
                          <a:rPr lang="en-US" sz="2000" i="1">
                            <a:latin typeface="Cambria Math" panose="02040503050406030204" pitchFamily="18" charset="0"/>
                          </a:rPr>
                          <m:t>5</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6</m:t>
                        </m:r>
                      </m:sub>
                      <m:sup>
                        <m:r>
                          <a:rPr lang="en-US" sz="2000" i="1">
                            <a:latin typeface="Cambria Math" panose="02040503050406030204" pitchFamily="18" charset="0"/>
                          </a:rPr>
                          <m:t>−</m:t>
                        </m:r>
                      </m:sup>
                    </m:sSubSup>
                  </m:oMath>
                </a14:m>
                <a:endParaRPr lang="en-US" sz="2000" dirty="0">
                  <a:latin typeface="Corbel" panose="020B0503020204020204" pitchFamily="34" charset="0"/>
                </a:endParaRPr>
              </a:p>
              <a:p>
                <a:endParaRPr lang="en-US" sz="2000" dirty="0">
                  <a:latin typeface="Corbel" panose="020B0503020204020204" pitchFamily="34" charset="0"/>
                </a:endParaRPr>
              </a:p>
              <a:p>
                <a:r>
                  <a:rPr lang="en-US" sz="2000" dirty="0">
                    <a:latin typeface="Corbel" panose="020B0503020204020204" pitchFamily="34" charset="0"/>
                  </a:rPr>
                  <a:t>Subject to	</a:t>
                </a:r>
                <a:r>
                  <a:rPr lang="en-US" sz="2000" dirty="0"/>
                  <a:t>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+2</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=40</m:t>
                    </m:r>
                  </m:oMath>
                </a14:m>
                <a:r>
                  <a:rPr lang="en-US" sz="2000" dirty="0"/>
                  <a:t>			(</a:t>
                </a:r>
                <a:r>
                  <a:rPr lang="en-US" sz="2000" dirty="0">
                    <a:solidFill>
                      <a:srgbClr val="A71B86"/>
                    </a:solidFill>
                  </a:rPr>
                  <a:t>Labor</a:t>
                </a:r>
                <a:r>
                  <a:rPr lang="en-US" sz="2000" dirty="0"/>
                  <a:t>)</a:t>
                </a:r>
                <a:endParaRPr lang="en-US" sz="2000" dirty="0">
                  <a:latin typeface="Corbel" panose="020B0503020204020204" pitchFamily="34" charset="0"/>
                </a:endParaRPr>
              </a:p>
              <a:p>
                <a:r>
                  <a:rPr lang="en-US" sz="2000" dirty="0"/>
                  <a:t>		</a:t>
                </a:r>
                <a14:m>
                  <m:oMath xmlns:m="http://schemas.openxmlformats.org/officeDocument/2006/math">
                    <m:r>
                      <a:rPr lang="en-US" sz="2000">
                        <a:latin typeface="Cambria Math" panose="02040503050406030204" pitchFamily="18" charset="0"/>
                      </a:rPr>
                      <m:t>40</m:t>
                    </m:r>
                    <m:r>
                      <a:rPr lang="en-US" sz="2000" i="1">
                        <a:latin typeface="Cambria Math" panose="02040503050406030204" pitchFamily="18" charset="0"/>
                      </a:rPr>
                      <m:t>𝑥</m:t>
                    </m:r>
                    <m:r>
                      <a:rPr lang="en-US" sz="2000" i="1">
                        <a:latin typeface="Cambria Math" panose="02040503050406030204" pitchFamily="18" charset="0"/>
                      </a:rPr>
                      <m:t>+50</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=1600</m:t>
                    </m:r>
                  </m:oMath>
                </a14:m>
                <a:r>
                  <a:rPr lang="en-US" sz="2000" dirty="0"/>
                  <a:t>		(</a:t>
                </a:r>
                <a:r>
                  <a:rPr lang="en-US" sz="2000" dirty="0">
                    <a:solidFill>
                      <a:srgbClr val="A71B86"/>
                    </a:solidFill>
                  </a:rPr>
                  <a:t>Profit</a:t>
                </a:r>
                <a:r>
                  <a:rPr lang="en-US" sz="2000" dirty="0"/>
                  <a:t>)	</a:t>
                </a:r>
              </a:p>
              <a:p>
                <a:r>
                  <a:rPr lang="en-US" sz="2000" dirty="0"/>
                  <a:t>		</a:t>
                </a:r>
                <a14:m>
                  <m:oMath xmlns:m="http://schemas.openxmlformats.org/officeDocument/2006/math">
                    <m:r>
                      <a:rPr lang="en-US" sz="2000" i="1">
                        <a:latin typeface="Cambria Math" panose="02040503050406030204" pitchFamily="18" charset="0"/>
                      </a:rPr>
                      <m:t>4</m:t>
                    </m:r>
                    <m:r>
                      <a:rPr lang="en-US" sz="2000" i="1">
                        <a:latin typeface="Cambria Math" panose="02040503050406030204" pitchFamily="18" charset="0"/>
                      </a:rPr>
                      <m:t>𝑥</m:t>
                    </m:r>
                    <m:r>
                      <a:rPr lang="en-US" sz="2000" i="1">
                        <a:latin typeface="Cambria Math" panose="02040503050406030204" pitchFamily="18" charset="0"/>
                      </a:rPr>
                      <m:t>+3</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=120</m:t>
                    </m:r>
                  </m:oMath>
                </a14:m>
                <a:r>
                  <a:rPr lang="en-US" sz="2000" dirty="0"/>
                  <a:t>		(</a:t>
                </a:r>
                <a:r>
                  <a:rPr lang="en-US" sz="2000" dirty="0">
                    <a:solidFill>
                      <a:srgbClr val="A71B86"/>
                    </a:solidFill>
                  </a:rPr>
                  <a:t>Clay</a:t>
                </a:r>
                <a:r>
                  <a:rPr lang="en-US" sz="2000" dirty="0"/>
                  <a:t>)</a:t>
                </a: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b="0" i="1" smtClean="0">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=10</m:t>
                    </m:r>
                  </m:oMath>
                </a14:m>
                <a:r>
                  <a:rPr lang="en-US" sz="2000" dirty="0"/>
                  <a:t>			(</a:t>
                </a:r>
                <a:r>
                  <a:rPr lang="en-US" sz="2000" dirty="0">
                    <a:solidFill>
                      <a:srgbClr val="A71B86"/>
                    </a:solidFill>
                  </a:rPr>
                  <a:t>Overtime</a:t>
                </a:r>
                <a:r>
                  <a:rPr lang="en-US" sz="2000" dirty="0"/>
                  <a:t>)</a:t>
                </a:r>
              </a:p>
              <a:p>
                <a:r>
                  <a:rPr lang="en-US" sz="2000" dirty="0"/>
                  <a:t>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i="1">
                        <a:latin typeface="Cambria Math" panose="02040503050406030204" pitchFamily="18" charset="0"/>
                      </a:rPr>
                      <m:t>=30</m:t>
                    </m:r>
                  </m:oMath>
                </a14:m>
                <a:r>
                  <a:rPr lang="en-US" sz="2000" dirty="0"/>
                  <a:t>				(</a:t>
                </a:r>
                <a:r>
                  <a:rPr lang="en-US" sz="2000" dirty="0">
                    <a:solidFill>
                      <a:srgbClr val="A71B86"/>
                    </a:solidFill>
                  </a:rPr>
                  <a:t>Bowls</a:t>
                </a:r>
                <a:r>
                  <a:rPr lang="en-US" sz="2000" dirty="0"/>
                  <a:t>)	</a:t>
                </a:r>
              </a:p>
              <a:p>
                <a:r>
                  <a:rPr lang="en-US" sz="2000" dirty="0"/>
                  <a:t>		</a:t>
                </a:r>
                <a14:m>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6</m:t>
                        </m:r>
                      </m:sub>
                      <m:sup>
                        <m:r>
                          <a:rPr lang="en-US" sz="2000" i="1">
                            <a:latin typeface="Cambria Math" panose="02040503050406030204" pitchFamily="18" charset="0"/>
                          </a:rPr>
                          <m:t>−</m:t>
                        </m:r>
                      </m:sup>
                    </m:sSubSup>
                    <m:r>
                      <a:rPr lang="en-US" sz="2000" i="1">
                        <a:latin typeface="Cambria Math" panose="02040503050406030204" pitchFamily="18" charset="0"/>
                      </a:rPr>
                      <m:t>=20</m:t>
                    </m:r>
                  </m:oMath>
                </a14:m>
                <a:r>
                  <a:rPr lang="en-US" sz="2000" dirty="0"/>
                  <a:t>				(</a:t>
                </a:r>
                <a:r>
                  <a:rPr lang="en-US" sz="2000" dirty="0">
                    <a:solidFill>
                      <a:srgbClr val="A71B86"/>
                    </a:solidFill>
                  </a:rPr>
                  <a:t>Mugs</a:t>
                </a:r>
                <a:r>
                  <a:rPr lang="en-US" sz="2000" dirty="0"/>
                  <a:t>)</a:t>
                </a:r>
              </a:p>
              <a:p>
                <a:r>
                  <a:rPr lang="en-US" sz="2000" dirty="0"/>
                  <a:t>	</a:t>
                </a:r>
              </a:p>
              <a:p>
                <a:r>
                  <a:rPr lang="en-US" sz="2000" dirty="0"/>
                  <a:t>		</a:t>
                </a:r>
                <a14:m>
                  <m:oMath xmlns:m="http://schemas.openxmlformats.org/officeDocument/2006/math">
                    <m:r>
                      <a:rPr lang="en-US" sz="2000" i="1">
                        <a:latin typeface="Cambria Math" panose="02040503050406030204" pitchFamily="18" charset="0"/>
                      </a:rPr>
                      <m:t>𝑥</m:t>
                    </m:r>
                    <m:r>
                      <a:rPr lang="en-US" sz="2000" b="0" i="1" smtClean="0">
                        <a:latin typeface="Cambria Math" panose="02040503050406030204" pitchFamily="18" charset="0"/>
                      </a:rPr>
                      <m:t>,</m:t>
                    </m:r>
                    <m:r>
                      <a:rPr lang="en-US" sz="2000" i="1">
                        <a:latin typeface="Cambria Math" panose="02040503050406030204" pitchFamily="18" charset="0"/>
                      </a:rPr>
                      <m:t>𝑦</m:t>
                    </m:r>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1</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𝑑</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b="0" i="0"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6</m:t>
                        </m:r>
                      </m:sub>
                      <m:sup>
                        <m:r>
                          <a:rPr lang="en-US" sz="2000" i="1">
                            <a:latin typeface="Cambria Math" panose="02040503050406030204" pitchFamily="18" charset="0"/>
                          </a:rPr>
                          <m:t>−</m:t>
                        </m:r>
                      </m:sup>
                    </m:sSubSup>
                    <m:r>
                      <a:rPr lang="en-US" sz="2000" b="0" i="1" smtClean="0">
                        <a:latin typeface="Cambria Math" panose="02040503050406030204" pitchFamily="18" charset="0"/>
                      </a:rPr>
                      <m:t>≥0</m:t>
                    </m:r>
                  </m:oMath>
                </a14:m>
                <a:r>
                  <a:rPr lang="en-US" sz="2000" dirty="0"/>
                  <a:t>	</a:t>
                </a:r>
              </a:p>
            </p:txBody>
          </p:sp>
        </mc:Choice>
        <mc:Fallback xmlns="">
          <p:sp>
            <p:nvSpPr>
              <p:cNvPr id="30" name="TextBox 29">
                <a:extLst>
                  <a:ext uri="{FF2B5EF4-FFF2-40B4-BE49-F238E27FC236}">
                    <a16:creationId xmlns:a16="http://schemas.microsoft.com/office/drawing/2014/main" id="{55CACA8C-8679-40FD-8533-6014E74B3A33}"/>
                  </a:ext>
                </a:extLst>
              </p:cNvPr>
              <p:cNvSpPr txBox="1">
                <a:spLocks noRot="1" noChangeAspect="1" noMove="1" noResize="1" noEditPoints="1" noAdjustHandles="1" noChangeArrowheads="1" noChangeShapeType="1" noTextEdit="1"/>
              </p:cNvSpPr>
              <p:nvPr/>
            </p:nvSpPr>
            <p:spPr>
              <a:xfrm>
                <a:off x="1084189" y="2433075"/>
                <a:ext cx="8802951" cy="3170099"/>
              </a:xfrm>
              <a:prstGeom prst="rect">
                <a:avLst/>
              </a:prstGeom>
              <a:blipFill>
                <a:blip r:embed="rId6"/>
                <a:stretch>
                  <a:fillRect l="-762" t="-962" b="-192"/>
                </a:stretch>
              </a:blipFill>
            </p:spPr>
            <p:txBody>
              <a:bodyPr/>
              <a:lstStyle/>
              <a:p>
                <a:r>
                  <a:rPr lang="en-US">
                    <a:noFill/>
                  </a:rPr>
                  <a:t> </a:t>
                </a:r>
              </a:p>
            </p:txBody>
          </p:sp>
        </mc:Fallback>
      </mc:AlternateContent>
    </p:spTree>
    <p:extLst>
      <p:ext uri="{BB962C8B-B14F-4D97-AF65-F5344CB8AC3E}">
        <p14:creationId xmlns:p14="http://schemas.microsoft.com/office/powerpoint/2010/main" val="3347972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The Expanse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In the Expanse, there are three main factions: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Earthers from Earth</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Martians from Mars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Belters from the Asteroid Belt</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All three factions have fought for years and the well-respected earther, Jim Holden, who works in the belt, has recommended Earth and Mars to balance representation of their people at 4 asteroid developments in the belt</a:t>
            </a:r>
          </a:p>
          <a:p>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Current distribution at the 4 space stations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Ceres: 500 Earthers &amp; 500 Martians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Vesta: 300 Earthers &amp; 1,000 Martians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Pallas: 400 Earthers &amp; 1,050 Martians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Hygiea: 800 Earthers &amp; 450 Martians</a:t>
            </a:r>
          </a:p>
          <a:p>
            <a:pPr marL="742950" lvl="1" indent="-285750">
              <a:buFont typeface="Arial" panose="020B0604020202020204" pitchFamily="34" charset="0"/>
              <a:buChar char="•"/>
            </a:pPr>
            <a:endParaRPr lang="en-US" sz="16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Overall: 5,000 Earthers and Martians: 40% Earthers &amp; 60% Martians</a:t>
            </a: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2766178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7697</TotalTime>
  <Words>2066</Words>
  <Application>Microsoft Office PowerPoint</Application>
  <PresentationFormat>Widescreen</PresentationFormat>
  <Paragraphs>265</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Bodoni MT</vt:lpstr>
      <vt:lpstr>Calibri</vt:lpstr>
      <vt:lpstr>Calibri Light</vt:lpstr>
      <vt:lpstr>Cambria Math</vt:lpstr>
      <vt:lpstr>Corbel</vt:lpstr>
      <vt:lpstr>Rockwell</vt:lpstr>
      <vt:lpstr>Office Theme</vt:lpstr>
      <vt:lpstr>Lecture 16 </vt:lpstr>
      <vt:lpstr>Excel for Goal Programming</vt:lpstr>
      <vt:lpstr>Ex: Beaver Creek Pottery</vt:lpstr>
      <vt:lpstr>Ex: Beaver Creek Pottery</vt:lpstr>
      <vt:lpstr>Ex: Beaver Creek Pottery</vt:lpstr>
      <vt:lpstr>Ex: Beaver Creek Pottery</vt:lpstr>
      <vt:lpstr>Ex: Beaver Creek Pottery</vt:lpstr>
      <vt:lpstr>Ex: Beaver Creek Pottery</vt:lpstr>
      <vt:lpstr>Ex: The Expanse</vt:lpstr>
      <vt:lpstr>Ex: The Expanse</vt:lpstr>
      <vt:lpstr>Ex: The Expanse</vt:lpstr>
      <vt:lpstr>Ex: The Expanse</vt:lpstr>
      <vt:lpstr>Ex: The Expanse</vt:lpstr>
      <vt:lpstr>Ex: The Expanse</vt:lpstr>
      <vt:lpstr>Ex: The Expanse</vt:lpstr>
      <vt:lpstr>Ex: The Expanse</vt:lpstr>
      <vt:lpstr>Ex: The Expanse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dc:title>
  <dc:creator>Super Mario</dc:creator>
  <cp:lastModifiedBy>Giacomazzo, Mario</cp:lastModifiedBy>
  <cp:revision>640</cp:revision>
  <dcterms:created xsi:type="dcterms:W3CDTF">2020-01-09T19:32:24Z</dcterms:created>
  <dcterms:modified xsi:type="dcterms:W3CDTF">2021-03-08T06:04:05Z</dcterms:modified>
</cp:coreProperties>
</file>