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08" r:id="rId3"/>
    <p:sldId id="510" r:id="rId4"/>
    <p:sldId id="511" r:id="rId5"/>
    <p:sldId id="512" r:id="rId6"/>
    <p:sldId id="514" r:id="rId7"/>
    <p:sldId id="513" r:id="rId8"/>
    <p:sldId id="515" r:id="rId9"/>
    <p:sldId id="516" r:id="rId10"/>
    <p:sldId id="517" r:id="rId11"/>
    <p:sldId id="519" r:id="rId12"/>
    <p:sldId id="520" r:id="rId13"/>
    <p:sldId id="521" r:id="rId14"/>
    <p:sldId id="522" r:id="rId15"/>
    <p:sldId id="523" r:id="rId16"/>
    <p:sldId id="525" r:id="rId17"/>
    <p:sldId id="524" r:id="rId18"/>
    <p:sldId id="526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49" d="100"/>
          <a:sy n="49" d="100"/>
        </p:scale>
        <p:origin x="200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jpg"/><Relationship Id="rId7" Type="http://schemas.openxmlformats.org/officeDocument/2006/relationships/image" Target="../media/image39.sv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7.gif"/><Relationship Id="rId9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integer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Expanse.xlsx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Matrices of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/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blipFill>
                <a:blip r:embed="rId6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EA2B244-57F7-4D75-8590-E79D5D537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664" y="4507829"/>
            <a:ext cx="1833726" cy="22160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B075F-71D0-4CE8-961C-BC9BE5DD23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7716" y="4507831"/>
            <a:ext cx="4021340" cy="221604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9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all the different constraints and inspect formulas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3CF4D1-BE6E-4BD9-8A95-5A8D1CED7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263" y="2689171"/>
            <a:ext cx="7256634" cy="40753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5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formula for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“B20:C23” referring to and what is “SUM” doing?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the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B52AAE-7912-4375-98B5-EA5162023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269" y="3802646"/>
            <a:ext cx="7472604" cy="11758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45CA81-B8C6-4856-8386-3C3D44ED84BE}"/>
                  </a:ext>
                </a:extLst>
              </p:cNvPr>
              <p:cNvSpPr txBox="1"/>
              <p:nvPr/>
            </p:nvSpPr>
            <p:spPr>
              <a:xfrm>
                <a:off x="-183529" y="2681611"/>
                <a:ext cx="901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45CA81-B8C6-4856-8386-3C3D44ED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529" y="2681611"/>
                <a:ext cx="9018071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BC703C-07DC-4CCF-81F8-D5F717500060}"/>
              </a:ext>
            </a:extLst>
          </p:cNvPr>
          <p:cNvSpPr txBox="1"/>
          <p:nvPr/>
        </p:nvSpPr>
        <p:spPr>
          <a:xfrm>
            <a:off x="4093257" y="4578428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=SUM(B20:C23)</a:t>
            </a:r>
          </a:p>
        </p:txBody>
      </p:sp>
    </p:spTree>
    <p:extLst>
      <p:ext uri="{BB962C8B-B14F-4D97-AF65-F5344CB8AC3E}">
        <p14:creationId xmlns:p14="http://schemas.microsoft.com/office/powerpoint/2010/main" val="26070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A48D21-407B-4FF2-903E-534FD2D89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087" y="2671620"/>
            <a:ext cx="6294400" cy="409225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D7557-0261-46B4-9FFC-2E40187FBD8A}"/>
              </a:ext>
            </a:extLst>
          </p:cNvPr>
          <p:cNvSpPr/>
          <p:nvPr/>
        </p:nvSpPr>
        <p:spPr>
          <a:xfrm>
            <a:off x="3139636" y="5909982"/>
            <a:ext cx="1748370" cy="80682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the additional constraint and inspect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Second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formula for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/>
              <p:nvPr/>
            </p:nvSpPr>
            <p:spPr>
              <a:xfrm>
                <a:off x="-2049573" y="3926364"/>
                <a:ext cx="9018071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9573" y="3926364"/>
                <a:ext cx="9018071" cy="371255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51EE6FE-3DEA-47B2-A25A-D184D71CA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612" y="4875564"/>
            <a:ext cx="3545459" cy="1038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D41AFB-BF2A-453C-818E-E54289F5725E}"/>
              </a:ext>
            </a:extLst>
          </p:cNvPr>
          <p:cNvSpPr txBox="1"/>
          <p:nvPr/>
        </p:nvSpPr>
        <p:spPr>
          <a:xfrm>
            <a:off x="3736908" y="5563614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=SUM(C24)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54EDA-4CB4-4D93-9D15-E366D3F88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612" y="2854216"/>
            <a:ext cx="5972175" cy="3333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E1E2B3D-D051-4CB6-92DD-94296EE04F15}"/>
              </a:ext>
            </a:extLst>
          </p:cNvPr>
          <p:cNvSpPr/>
          <p:nvPr/>
        </p:nvSpPr>
        <p:spPr>
          <a:xfrm>
            <a:off x="1492556" y="2829889"/>
            <a:ext cx="1788553" cy="435863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F59F48-58AC-4829-AC97-C4ED1B5C4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520" y="2704460"/>
            <a:ext cx="6172989" cy="404194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AEE9C5-7AB9-4EB9-8D6C-70F5988307A0}"/>
              </a:ext>
            </a:extLst>
          </p:cNvPr>
          <p:cNvSpPr/>
          <p:nvPr/>
        </p:nvSpPr>
        <p:spPr>
          <a:xfrm>
            <a:off x="4914648" y="6415535"/>
            <a:ext cx="249023" cy="2474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the additional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Second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 for this objective similar to first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/>
              <p:nvPr/>
            </p:nvSpPr>
            <p:spPr>
              <a:xfrm>
                <a:off x="-142855" y="3926589"/>
                <a:ext cx="9018071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855" y="3926589"/>
                <a:ext cx="9018071" cy="3712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FD41AFB-BF2A-453C-818E-E54289F5725E}"/>
              </a:ext>
            </a:extLst>
          </p:cNvPr>
          <p:cNvSpPr txBox="1"/>
          <p:nvPr/>
        </p:nvSpPr>
        <p:spPr>
          <a:xfrm>
            <a:off x="3736908" y="5563614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=SUM(C24)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6BC67-2717-4AD8-9344-DB1BBDD8D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612" y="2718680"/>
            <a:ext cx="5762625" cy="6096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F2ED6-A9FD-422C-9EAE-33508CADC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612" y="4896153"/>
            <a:ext cx="6316834" cy="1038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8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68552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problem with the optimal solution?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39C8B7-3356-4743-BD20-A4E7D949F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095" y="2671620"/>
            <a:ext cx="4540657" cy="346523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AEE9C5-7AB9-4EB9-8D6C-70F5988307A0}"/>
              </a:ext>
            </a:extLst>
          </p:cNvPr>
          <p:cNvSpPr/>
          <p:nvPr/>
        </p:nvSpPr>
        <p:spPr>
          <a:xfrm>
            <a:off x="5924423" y="5657402"/>
            <a:ext cx="1343712" cy="40722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do you mean you cannot bus half a person?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add integer constraints and see what happens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04E1E-AE46-4ED0-88D8-C0D0827A8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217" y="2825941"/>
            <a:ext cx="3823395" cy="315943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08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Goals listed in order based on priority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Achieve a 60%/40% ratio of Martians to Earthers at each of the asteroids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 the amount of traveling that people will have to do, ideally no more than 30,000 million miles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Keep all asteroids close to capacity and minimize overcrowding proportionally allocating the excess among the asteroids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formulate and solve a goal programming model to help these representatives with their dilemma?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martians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asteroid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asteroid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earthers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asteroid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asteroid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blipFill>
                <a:blip r:embed="rId4"/>
                <a:stretch>
                  <a:fillRect l="-619" t="-684" b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fair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representation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all 4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perfect balance for Vesta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/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𝑀𝑎𝑟𝑡𝑖𝑎𝑛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𝐸𝑎𝑟𝑡h𝑒𝑟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𝑀𝑎𝑟𝑡𝑖𝑎𝑛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𝐸𝑎𝑟𝑡h𝑒𝑟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𝑀𝑎𝑟𝑡𝑖𝑎𝑛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𝐸𝑎𝑟𝑡h𝑒𝑟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𝑀𝑎𝑟𝑡𝑖𝑎𝑛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𝐸𝑎𝑟𝑡h𝑒𝑟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𝑀𝑎𝑟𝑡𝑖𝑎𝑛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𝐸𝑎𝑟𝑡h𝑒𝑟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6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fair representation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all 4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Adding deviational variables for Vesta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constraints for each of the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accomplish our goal, we want 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these deviational variables to be as small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priority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817194" y="3566756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94" y="3566756"/>
                <a:ext cx="9018071" cy="1221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/>
              <p:nvPr/>
            </p:nvSpPr>
            <p:spPr>
              <a:xfrm>
                <a:off x="694480" y="5816244"/>
                <a:ext cx="901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0" y="5816244"/>
                <a:ext cx="901807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2: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total travel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not much more than 30,000 million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 in millions of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Formulation for constraint based on total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second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=30,000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blipFill>
                <a:blip r:embed="rId6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/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209F1067-2930-41C0-BDF7-8D5C5423A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55708"/>
              </p:ext>
            </p:extLst>
          </p:nvPr>
        </p:nvGraphicFramePr>
        <p:xfrm>
          <a:off x="1640266" y="2762379"/>
          <a:ext cx="5705855" cy="16672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41171">
                  <a:extLst>
                    <a:ext uri="{9D8B030D-6E8A-4147-A177-3AD203B41FA5}">
                      <a16:colId xmlns:a16="http://schemas.microsoft.com/office/drawing/2014/main" val="884158799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3587704130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1459892759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1200751326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3799208621"/>
                    </a:ext>
                  </a:extLst>
                </a:gridCol>
              </a:tblGrid>
              <a:tr h="28300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Asteroid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Ceres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609992459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2738762858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770625073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249050652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Ceres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89910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06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asteroid,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that there are 5,000 total people for capacity of 4,400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excess of 600 people needs to be split between the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handle this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373FA382-DAA4-4F69-8257-B39969F44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4865"/>
              </p:ext>
            </p:extLst>
          </p:nvPr>
        </p:nvGraphicFramePr>
        <p:xfrm>
          <a:off x="1629380" y="3050943"/>
          <a:ext cx="5705856" cy="16672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88415879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587704130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145989275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799208621"/>
                    </a:ext>
                  </a:extLst>
                </a:gridCol>
              </a:tblGrid>
              <a:tr h="1246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Asteroid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Martians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Earthers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Capacity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609992459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2738762858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770625073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249050652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Ceres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89910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AF4A485A-7C0B-4F29-862E-AE1B80B0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39828"/>
              </p:ext>
            </p:extLst>
          </p:nvPr>
        </p:nvGraphicFramePr>
        <p:xfrm>
          <a:off x="1646174" y="4374621"/>
          <a:ext cx="7052154" cy="6668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89188">
                  <a:extLst>
                    <a:ext uri="{9D8B030D-6E8A-4147-A177-3AD203B41FA5}">
                      <a16:colId xmlns:a16="http://schemas.microsoft.com/office/drawing/2014/main" val="884158799"/>
                    </a:ext>
                  </a:extLst>
                </a:gridCol>
                <a:gridCol w="1033283">
                  <a:extLst>
                    <a:ext uri="{9D8B030D-6E8A-4147-A177-3AD203B41FA5}">
                      <a16:colId xmlns:a16="http://schemas.microsoft.com/office/drawing/2014/main" val="3587704130"/>
                    </a:ext>
                  </a:extLst>
                </a:gridCol>
                <a:gridCol w="1008821">
                  <a:extLst>
                    <a:ext uri="{9D8B030D-6E8A-4147-A177-3AD203B41FA5}">
                      <a16:colId xmlns:a16="http://schemas.microsoft.com/office/drawing/2014/main" val="1459892759"/>
                    </a:ext>
                  </a:extLst>
                </a:gridCol>
                <a:gridCol w="1410431">
                  <a:extLst>
                    <a:ext uri="{9D8B030D-6E8A-4147-A177-3AD203B41FA5}">
                      <a16:colId xmlns:a16="http://schemas.microsoft.com/office/drawing/2014/main" val="1200751326"/>
                    </a:ext>
                  </a:extLst>
                </a:gridCol>
                <a:gridCol w="1410431">
                  <a:extLst>
                    <a:ext uri="{9D8B030D-6E8A-4147-A177-3AD203B41FA5}">
                      <a16:colId xmlns:a16="http://schemas.microsoft.com/office/drawing/2014/main" val="3799208621"/>
                    </a:ext>
                  </a:extLst>
                </a:gridCol>
              </a:tblGrid>
              <a:tr h="28300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Asteroid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Ceres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609992459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Ideal # of People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1364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1136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1136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1364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2738762858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Minimize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overcrowding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at each asteroid,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proportionally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allocating the excess among the asteroids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manage the excess according to the capacities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Asteroids that are bigger should take larger portions of the overflow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Vesta and Ceres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1200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Hygiea and Pallas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Capacities are expanded to handle the overflow (rounded up)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blipFill>
                <a:blip r:embed="rId4"/>
                <a:stretch>
                  <a:fillRect l="-619" t="-1355" b="-1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E779166-ED36-42AD-AB23-BD35E7FA4239}"/>
              </a:ext>
            </a:extLst>
          </p:cNvPr>
          <p:cNvSpPr/>
          <p:nvPr/>
        </p:nvSpPr>
        <p:spPr>
          <a:xfrm>
            <a:off x="3836204" y="4679766"/>
            <a:ext cx="1087715" cy="422245"/>
          </a:xfrm>
          <a:prstGeom prst="ellipse">
            <a:avLst/>
          </a:prstGeom>
          <a:noFill/>
          <a:ln w="5715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B27C9-72BF-4AAA-A425-E97141C0F751}"/>
              </a:ext>
            </a:extLst>
          </p:cNvPr>
          <p:cNvCxnSpPr>
            <a:cxnSpLocks/>
          </p:cNvCxnSpPr>
          <p:nvPr/>
        </p:nvCxnSpPr>
        <p:spPr>
          <a:xfrm>
            <a:off x="4380061" y="5102011"/>
            <a:ext cx="0" cy="558343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/>
              <p:nvPr/>
            </p:nvSpPr>
            <p:spPr>
              <a:xfrm>
                <a:off x="1450868" y="5768474"/>
                <a:ext cx="9018071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=1363.636363≈1364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68" y="5768474"/>
                <a:ext cx="9018071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asteroid,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with deviational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third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/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/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1A762D3B-6CBC-47E7-B5CD-D1407AB15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26678"/>
              </p:ext>
            </p:extLst>
          </p:nvPr>
        </p:nvGraphicFramePr>
        <p:xfrm>
          <a:off x="3681819" y="2672021"/>
          <a:ext cx="5705856" cy="16672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88415879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587704130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145989275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799208621"/>
                    </a:ext>
                  </a:extLst>
                </a:gridCol>
              </a:tblGrid>
              <a:tr h="1246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Asteroid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Martians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 </a:t>
                      </a:r>
                      <a:r>
                        <a:rPr lang="en-US" sz="1600" dirty="0"/>
                        <a:t>of Earthers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Capacity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609992459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Vesta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2738762858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Hygiea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770625073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Pallas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249050652"/>
                  </a:ext>
                </a:extLst>
              </a:tr>
              <a:tr h="3084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Ceres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89601" marR="89601" marT="44801" marB="44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1200</a:t>
                      </a:r>
                    </a:p>
                  </a:txBody>
                  <a:tcPr marL="89601" marR="89601" marT="44801" marB="44801"/>
                </a:tc>
                <a:extLst>
                  <a:ext uri="{0D108BD9-81ED-4DB2-BD59-A6C34878D82A}">
                    <a16:rowId xmlns:a16="http://schemas.microsoft.com/office/drawing/2014/main" val="389910083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The Expanse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cannot move more people than what is currently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List of constraints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/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F731935-EF3A-46F1-84AB-74477A950F1B}"/>
              </a:ext>
            </a:extLst>
          </p:cNvPr>
          <p:cNvSpPr/>
          <p:nvPr/>
        </p:nvSpPr>
        <p:spPr>
          <a:xfrm>
            <a:off x="5081120" y="2645099"/>
            <a:ext cx="2887223" cy="169413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13447</TotalTime>
  <Words>1096</Words>
  <Application>Microsoft Office PowerPoint</Application>
  <PresentationFormat>Widescreen</PresentationFormat>
  <Paragraphs>308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17 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Ex: The Expanse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674</cp:revision>
  <dcterms:created xsi:type="dcterms:W3CDTF">2020-01-09T19:32:24Z</dcterms:created>
  <dcterms:modified xsi:type="dcterms:W3CDTF">2021-03-08T06:19:38Z</dcterms:modified>
</cp:coreProperties>
</file>