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508" r:id="rId3"/>
    <p:sldId id="533" r:id="rId4"/>
    <p:sldId id="534" r:id="rId5"/>
    <p:sldId id="536" r:id="rId6"/>
    <p:sldId id="535" r:id="rId7"/>
    <p:sldId id="538" r:id="rId8"/>
    <p:sldId id="537" r:id="rId9"/>
    <p:sldId id="539" r:id="rId10"/>
    <p:sldId id="540" r:id="rId11"/>
    <p:sldId id="541" r:id="rId12"/>
    <p:sldId id="542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11B29F"/>
    <a:srgbClr val="404040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93" autoAdjust="0"/>
    <p:restoredTop sz="95874" autoAdjust="0"/>
  </p:normalViewPr>
  <p:slideViewPr>
    <p:cSldViewPr snapToGrid="0">
      <p:cViewPr varScale="1">
        <p:scale>
          <a:sx n="53" d="100"/>
          <a:sy n="53" d="100"/>
        </p:scale>
        <p:origin x="2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jpg"/><Relationship Id="rId7" Type="http://schemas.openxmlformats.org/officeDocument/2006/relationships/image" Target="../media/image33.sv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1.gif"/><Relationship Id="rId9" Type="http://schemas.openxmlformats.org/officeDocument/2006/relationships/image" Target="../media/image3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jpg"/><Relationship Id="rId7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jpg"/><Relationship Id="rId7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19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unconstrained optimization mode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 consists of a single nonlinear objective function without any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constraints are added, this becomes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constrained optimization model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or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nonlinear programming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Nonlinear programming models are considerably harder to solve since there are no methods guaranteed to find a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about the optimal solution of a nonlinear programming model makes it more difficult to find?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5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price ceiling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a price control, usually determined by the government, designed to protect consumers from conditions that could make commodities ridiculously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Optimizing profit with a price ceiling of $20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27E2BE-E8AD-4EFD-BA6B-1EB515EE6E4E}"/>
                  </a:ext>
                </a:extLst>
              </p:cNvPr>
              <p:cNvSpPr txBox="1"/>
              <p:nvPr/>
            </p:nvSpPr>
            <p:spPr>
              <a:xfrm>
                <a:off x="1074091" y="3523944"/>
                <a:ext cx="789090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rgbClr val="404040"/>
                    </a:solidFill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=−24.6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+1696.8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−22000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endParaRPr lang="en-US" sz="200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27E2BE-E8AD-4EFD-BA6B-1EB515EE6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91" y="3523944"/>
                <a:ext cx="7890903" cy="1323439"/>
              </a:xfrm>
              <a:prstGeom prst="rect">
                <a:avLst/>
              </a:prstGeom>
              <a:blipFill>
                <a:blip r:embed="rId6"/>
                <a:stretch>
                  <a:fillRect l="-772" t="-2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344F76F-373B-46EB-83C8-60A32325BF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3351" y="4091537"/>
            <a:ext cx="3610395" cy="265888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C3BEDA-E6B5-48B2-81AD-CC479CB251A0}"/>
              </a:ext>
            </a:extLst>
          </p:cNvPr>
          <p:cNvCxnSpPr>
            <a:cxnSpLocks/>
          </p:cNvCxnSpPr>
          <p:nvPr/>
        </p:nvCxnSpPr>
        <p:spPr>
          <a:xfrm>
            <a:off x="5277971" y="6031015"/>
            <a:ext cx="921124" cy="0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5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Optimizing profit with a price ceiling of $40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a constrained optimization model, it is not guaranteed that optimal solutions lie on the boundary of the feasible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5F994-7BDC-4756-BA83-90DD8092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523" y="2796082"/>
            <a:ext cx="3602341" cy="259870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27E2BE-E8AD-4EFD-BA6B-1EB515EE6E4E}"/>
                  </a:ext>
                </a:extLst>
              </p:cNvPr>
              <p:cNvSpPr txBox="1"/>
              <p:nvPr/>
            </p:nvSpPr>
            <p:spPr>
              <a:xfrm>
                <a:off x="1074091" y="2259663"/>
                <a:ext cx="789090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rgbClr val="404040"/>
                    </a:solidFill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=−24.6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+1696.8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−22000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endParaRPr lang="en-US" sz="200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27E2BE-E8AD-4EFD-BA6B-1EB515EE6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91" y="2259663"/>
                <a:ext cx="7890903" cy="1323439"/>
              </a:xfrm>
              <a:prstGeom prst="rect">
                <a:avLst/>
              </a:prstGeom>
              <a:blipFill>
                <a:blip r:embed="rId7"/>
                <a:stretch>
                  <a:fillRect l="-772" t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C3BEDA-E6B5-48B2-81AD-CC479CB251A0}"/>
              </a:ext>
            </a:extLst>
          </p:cNvPr>
          <p:cNvCxnSpPr>
            <a:cxnSpLocks/>
          </p:cNvCxnSpPr>
          <p:nvPr/>
        </p:nvCxnSpPr>
        <p:spPr>
          <a:xfrm>
            <a:off x="5423337" y="4727064"/>
            <a:ext cx="1723776" cy="0"/>
          </a:xfrm>
          <a:prstGeom prst="line">
            <a:avLst/>
          </a:prstGeom>
          <a:ln w="762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4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problems where the goal is to maximize (minimize) an objective function by changing the values of a set of decision variables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taking values inside a feasible region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have only considered linear objective functions of the following form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6075" lvl="1"/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feasible regions defined by linear constraints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nonlinear programming problem follows the same format as a linear programming mode with at least one of the following changes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Nonlinear objective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Nonlinear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Nonlinear programs are considerably harder to solve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blipFill>
                <a:blip r:embed="rId4"/>
                <a:stretch>
                  <a:fillRect l="-619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4DC5E9-E32C-4A3A-A6EB-2734431A20A1}"/>
                  </a:ext>
                </a:extLst>
              </p:cNvPr>
              <p:cNvSpPr txBox="1"/>
              <p:nvPr/>
            </p:nvSpPr>
            <p:spPr>
              <a:xfrm>
                <a:off x="3087562" y="3629901"/>
                <a:ext cx="4231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4DC5E9-E32C-4A3A-A6EB-2734431A2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562" y="3629901"/>
                <a:ext cx="42319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97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Classic break-even point problem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profit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Break-even point is about identifying what choice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makes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Unrealistic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assumption that volume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independent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price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does demand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depend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on price?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blipFill>
                <a:blip r:embed="rId4"/>
                <a:stretch>
                  <a:fillRect l="-619" t="-74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081583-03F6-4499-8F8D-D274371D5FBF}"/>
                  </a:ext>
                </a:extLst>
              </p:cNvPr>
              <p:cNvSpPr txBox="1"/>
              <p:nvPr/>
            </p:nvSpPr>
            <p:spPr>
              <a:xfrm>
                <a:off x="1550865" y="2671620"/>
                <a:ext cx="4679922" cy="1988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𝑣𝑝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endParaRPr lang="en-US" sz="200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where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𝑠𝑎𝑙𝑒𝑠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𝑣𝑜𝑙𝑢𝑚𝑒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𝑑𝑒𝑚𝑎𝑛𝑑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𝑝𝑟𝑖𝑐𝑒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𝑓𝑖𝑥𝑒𝑑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081583-03F6-4499-8F8D-D274371D5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865" y="2671620"/>
                <a:ext cx="4679922" cy="1988237"/>
              </a:xfrm>
              <a:prstGeom prst="rect">
                <a:avLst/>
              </a:prstGeom>
              <a:blipFill>
                <a:blip r:embed="rId7"/>
                <a:stretch>
                  <a:fillRect l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05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Optimizing profit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Suppose volume decreases as price increases by the linear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relationship between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visualized below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1446550"/>
              </a:xfrm>
              <a:prstGeom prst="rect">
                <a:avLst/>
              </a:prstGeom>
              <a:blipFill>
                <a:blip r:embed="rId4"/>
                <a:stretch>
                  <a:fillRect l="-619" t="-2101" b="-6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081583-03F6-4499-8F8D-D274371D5FBF}"/>
                  </a:ext>
                </a:extLst>
              </p:cNvPr>
              <p:cNvSpPr txBox="1"/>
              <p:nvPr/>
            </p:nvSpPr>
            <p:spPr>
              <a:xfrm>
                <a:off x="1523664" y="2604888"/>
                <a:ext cx="46799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=1500−24.6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081583-03F6-4499-8F8D-D274371D5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64" y="2604888"/>
                <a:ext cx="4679922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15C6506-D7EA-440F-9758-ED7C6ABCCC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9773" y="3455895"/>
            <a:ext cx="3926495" cy="324074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600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81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Optimizing profit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company may want to know what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maximizes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Substituting this relation into the profit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Suppose 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=$10,000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=$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As price increases, does the profit increase or decrease?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810274"/>
              </a:xfrm>
              <a:prstGeom prst="rect">
                <a:avLst/>
              </a:prstGeom>
              <a:blipFill>
                <a:blip r:embed="rId4"/>
                <a:stretch>
                  <a:fillRect l="-619" t="-799" b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248B97-EFA4-449D-944B-65729B8C5F64}"/>
                  </a:ext>
                </a:extLst>
              </p:cNvPr>
              <p:cNvSpPr txBox="1"/>
              <p:nvPr/>
            </p:nvSpPr>
            <p:spPr>
              <a:xfrm>
                <a:off x="1496771" y="2956533"/>
                <a:ext cx="7890903" cy="1117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𝑣𝑝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1500−24.6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1500−24.6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  =1500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−24.6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−1500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+24.6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  =−24.6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1500+24.6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+1500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248B97-EFA4-449D-944B-65729B8C5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71" y="2956533"/>
                <a:ext cx="7890903" cy="1117870"/>
              </a:xfrm>
              <a:prstGeom prst="rect">
                <a:avLst/>
              </a:prstGeom>
              <a:blipFill>
                <a:blip r:embed="rId7"/>
                <a:stretch>
                  <a:fillRect b="-2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ECEE5E-6C6F-4093-8154-427A3E2E7B07}"/>
                  </a:ext>
                </a:extLst>
              </p:cNvPr>
              <p:cNvSpPr txBox="1"/>
              <p:nvPr/>
            </p:nvSpPr>
            <p:spPr>
              <a:xfrm>
                <a:off x="1491396" y="4552105"/>
                <a:ext cx="78909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=−24.6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1500+24.6∗8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10000+1500∗8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  =−24.6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+1696.8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−22000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ECEE5E-6C6F-4093-8154-427A3E2E7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96" y="4552105"/>
                <a:ext cx="7890903" cy="707886"/>
              </a:xfrm>
              <a:prstGeom prst="rect">
                <a:avLst/>
              </a:prstGeom>
              <a:blipFill>
                <a:blip r:embed="rId8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25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Optimizing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Consider the new nonlinear/quadratic profit curve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can we find which price maximizes profit?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59DB13-9E2F-4105-AE90-F847AF5E55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9112" y="2733190"/>
            <a:ext cx="4466888" cy="318586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242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Optimizing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Follow steps from calculus to find the maximum (minimum) of a function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Take the first derivative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Set it equal to zero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Solve for the independent variable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Check second derivative at the point to see if it is a max or min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Negative implies max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Positive implies min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86AEEF-1693-4137-A97E-F74EFE154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511" y="3974032"/>
            <a:ext cx="3854164" cy="280043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124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Optimizing profit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Define function</a:t>
                </a: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Derivative of the function based on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power rule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Calculus I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Set derivative to zero and solve for the price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Second derivative of the function evaluated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=34.49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blipFill>
                <a:blip r:embed="rId4"/>
                <a:stretch>
                  <a:fillRect l="-619" t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A07DCD-E330-4246-B104-8652E0368DFA}"/>
                  </a:ext>
                </a:extLst>
              </p:cNvPr>
              <p:cNvSpPr txBox="1"/>
              <p:nvPr/>
            </p:nvSpPr>
            <p:spPr>
              <a:xfrm>
                <a:off x="1568699" y="2563082"/>
                <a:ext cx="78909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=−24.6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+1696.8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−22000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A07DCD-E330-4246-B104-8652E0368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699" y="2563082"/>
                <a:ext cx="7890903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B2EEA1-9DCF-4631-882F-8092CA4A8461}"/>
                  </a:ext>
                </a:extLst>
              </p:cNvPr>
              <p:cNvSpPr txBox="1"/>
              <p:nvPr/>
            </p:nvSpPr>
            <p:spPr>
              <a:xfrm>
                <a:off x="1531290" y="3286697"/>
                <a:ext cx="78909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−24.6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+1696.8=−49.2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+1696.8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B2EEA1-9DCF-4631-882F-8092CA4A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0" y="3286697"/>
                <a:ext cx="7890903" cy="4001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BCD58D-7DBF-4A13-AFFC-72DCFC55C789}"/>
                  </a:ext>
                </a:extLst>
              </p:cNvPr>
              <p:cNvSpPr txBox="1"/>
              <p:nvPr/>
            </p:nvSpPr>
            <p:spPr>
              <a:xfrm>
                <a:off x="1568698" y="4220735"/>
                <a:ext cx="7890903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0=−49.2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+1696.8    →      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−1696.8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−49.2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=34.49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BCD58D-7DBF-4A13-AFFC-72DCFC55C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698" y="4220735"/>
                <a:ext cx="7890903" cy="6685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9A5A79-A7B8-482C-9B22-71BBE21E26CC}"/>
                  </a:ext>
                </a:extLst>
              </p:cNvPr>
              <p:cNvSpPr txBox="1"/>
              <p:nvPr/>
            </p:nvSpPr>
            <p:spPr>
              <a:xfrm>
                <a:off x="1531291" y="5375766"/>
                <a:ext cx="78909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=−49.2&lt;0   →  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𝑐𝑜𝑛𝑐𝑎𝑣𝑒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𝑑𝑜𝑤𝑛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 → 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𝑚𝑖𝑛𝑖𝑚𝑢𝑚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9A5A79-A7B8-482C-9B22-71BBE21E2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1" y="5375766"/>
                <a:ext cx="7890903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43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Nonlinear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Optimizing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Maximum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Expected volume or demand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41CE2B-F747-40EC-A2F3-B092B8E2A273}"/>
                  </a:ext>
                </a:extLst>
              </p:cNvPr>
              <p:cNvSpPr/>
              <p:nvPr/>
            </p:nvSpPr>
            <p:spPr>
              <a:xfrm>
                <a:off x="1531291" y="2697876"/>
                <a:ext cx="638213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=−24.6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34.49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+1696.8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34.49</m:t>
                          </m:r>
                        </m:e>
                      </m:d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−22000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=$7,259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41CE2B-F747-40EC-A2F3-B092B8E2A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1" y="2697876"/>
                <a:ext cx="6382132" cy="400110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50C3235-1EDA-4AF8-B414-F209ED9A4A31}"/>
                  </a:ext>
                </a:extLst>
              </p:cNvPr>
              <p:cNvSpPr txBox="1"/>
              <p:nvPr/>
            </p:nvSpPr>
            <p:spPr>
              <a:xfrm>
                <a:off x="1531291" y="3572175"/>
                <a:ext cx="46799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=1500−24.6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34.49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=651.6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50C3235-1EDA-4AF8-B414-F209ED9A4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1" y="3572175"/>
                <a:ext cx="467992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F13C26-3018-4783-AD3B-26B7E4751C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8997" y="3661609"/>
            <a:ext cx="4240848" cy="311340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491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13851</TotalTime>
  <Words>694</Words>
  <Application>Microsoft Office PowerPoint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19 </vt:lpstr>
      <vt:lpstr>Nonlinear Programming</vt:lpstr>
      <vt:lpstr>Nonlinear Programming</vt:lpstr>
      <vt:lpstr>Nonlinear Programming</vt:lpstr>
      <vt:lpstr>Nonlinear Programming</vt:lpstr>
      <vt:lpstr>Nonlinear Programming</vt:lpstr>
      <vt:lpstr>Nonlinear Programming</vt:lpstr>
      <vt:lpstr>Nonlinear Programming</vt:lpstr>
      <vt:lpstr>Nonlinear Programming</vt:lpstr>
      <vt:lpstr>Nonlinear Programming</vt:lpstr>
      <vt:lpstr>Nonlinear Programming</vt:lpstr>
      <vt:lpstr>Nonlinear Programming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736</cp:revision>
  <dcterms:created xsi:type="dcterms:W3CDTF">2020-01-09T19:32:24Z</dcterms:created>
  <dcterms:modified xsi:type="dcterms:W3CDTF">2020-03-05T18:00:37Z</dcterms:modified>
</cp:coreProperties>
</file>