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43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11B29F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3" autoAdjust="0"/>
    <p:restoredTop sz="93069" autoAdjust="0"/>
  </p:normalViewPr>
  <p:slideViewPr>
    <p:cSldViewPr snapToGrid="0">
      <p:cViewPr>
        <p:scale>
          <a:sx n="52" d="100"/>
          <a:sy n="52" d="100"/>
        </p:scale>
        <p:origin x="24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jpg"/><Relationship Id="rId7" Type="http://schemas.openxmlformats.org/officeDocument/2006/relationships/image" Target="../media/image35.sv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3.gif"/><Relationship Id="rId9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jp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20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2736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the following capacities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6,000 yards of cloth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8,5000 minutes of cutting 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15,000 minutes of sewing 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designer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jeans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produce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straight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leg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jeans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produce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for profit (revenue-cost)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is to find out how many jeans to produce so we need to use the relationships between the price and the number of each type to produce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2736"/>
                <a:ext cx="8859163" cy="4708981"/>
              </a:xfrm>
              <a:prstGeom prst="rect">
                <a:avLst/>
              </a:prstGeom>
              <a:blipFill>
                <a:blip r:embed="rId2"/>
                <a:stretch>
                  <a:fillRect l="-619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Western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661F22-4824-4440-8AAF-437689EC5B37}"/>
                  </a:ext>
                </a:extLst>
              </p:cNvPr>
              <p:cNvSpPr txBox="1"/>
              <p:nvPr/>
            </p:nvSpPr>
            <p:spPr>
              <a:xfrm>
                <a:off x="168835" y="5084825"/>
                <a:ext cx="84076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661F22-4824-4440-8AAF-437689EC5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" y="5084825"/>
                <a:ext cx="8407629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81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based on limited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Nonnegativity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WesternClothing.xlsx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3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Western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661F22-4824-4440-8AAF-437689EC5B37}"/>
                  </a:ext>
                </a:extLst>
              </p:cNvPr>
              <p:cNvSpPr txBox="1"/>
              <p:nvPr/>
            </p:nvSpPr>
            <p:spPr>
              <a:xfrm>
                <a:off x="-720851" y="2344305"/>
                <a:ext cx="8407629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sz="2000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1500−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24.6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2700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63.8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661F22-4824-4440-8AAF-437689EC5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851" y="2344305"/>
                <a:ext cx="8407629" cy="8607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FF690B-9853-4128-8E47-34ECD07CE3CD}"/>
                  </a:ext>
                </a:extLst>
              </p:cNvPr>
              <p:cNvSpPr txBox="1"/>
              <p:nvPr/>
            </p:nvSpPr>
            <p:spPr>
              <a:xfrm>
                <a:off x="621700" y="3869663"/>
                <a:ext cx="69159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+2.7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≤6,000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Cloth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9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8,500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Cutting 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8.5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15,000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Sewing 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FF690B-9853-4128-8E47-34ECD07CE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00" y="3869663"/>
                <a:ext cx="6915921" cy="1015663"/>
              </a:xfrm>
              <a:prstGeom prst="rect">
                <a:avLst/>
              </a:prstGeom>
              <a:blipFill>
                <a:blip r:embed="rId7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16A19-4F9C-43B3-A480-F93FA534E285}"/>
                  </a:ext>
                </a:extLst>
              </p:cNvPr>
              <p:cNvSpPr txBox="1"/>
              <p:nvPr/>
            </p:nvSpPr>
            <p:spPr>
              <a:xfrm>
                <a:off x="-299215" y="5310131"/>
                <a:ext cx="69159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a:rPr lang="en-US" sz="20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possible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possible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16A19-4F9C-43B3-A480-F93FA534E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9215" y="5310131"/>
                <a:ext cx="6915921" cy="707886"/>
              </a:xfrm>
              <a:prstGeom prst="rect">
                <a:avLst/>
              </a:prstGeom>
              <a:blipFill>
                <a:blip r:embed="rId8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0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Excel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integer constraints and run Excel Solver (Sensitivity not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Western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7C4A9C-1B5A-452B-8347-D5C054C6D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365" y="2382509"/>
            <a:ext cx="4871635" cy="32081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85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2736"/>
                <a:ext cx="885916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Clayton County Rescue Squad and Ambulance Service wants to build a centralized facility to service five rural towns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Abbeville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Benton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Clayton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Dunning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Eden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denote the location of the proposed facility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denote the location of town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Distance between the proposed facility and a town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2736"/>
                <a:ext cx="8859163" cy="4401205"/>
              </a:xfrm>
              <a:prstGeom prst="rect">
                <a:avLst/>
              </a:prstGeom>
              <a:blipFill>
                <a:blip r:embed="rId2"/>
                <a:stretch>
                  <a:fillRect l="-619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Facility Location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33B876-346F-443F-B0B8-9EAB1F896CD8}"/>
                  </a:ext>
                </a:extLst>
              </p:cNvPr>
              <p:cNvSpPr txBox="1"/>
              <p:nvPr/>
            </p:nvSpPr>
            <p:spPr>
              <a:xfrm>
                <a:off x="144850" y="5981883"/>
                <a:ext cx="8407629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33B876-346F-443F-B0B8-9EAB1F89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50" y="5981883"/>
                <a:ext cx="8407629" cy="465064"/>
              </a:xfrm>
              <a:prstGeom prst="rect">
                <a:avLst/>
              </a:prstGeom>
              <a:blipFill>
                <a:blip r:embed="rId7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14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Town locations and number of annual trips are given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ideas to consider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facility should be placed closed to the center of all these towns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facility should be placed closed to towns that are visited more often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Facility Location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7BC1DC-A2E5-45D7-88FB-6363413AF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47247"/>
            <a:ext cx="5553075" cy="23812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15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In which location should we place the facility that minimizes the distance to each of the towns, prioritizing those that are visited more often?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Nonlinear program (Unconstrained or constrained)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FacilityLocation.xlsx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4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Excel Solver both with and without positive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Did going from constrained to unconstrained get you an error?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Facility Location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C9B84D-0611-4598-A7C8-41C2AB37EA1F}"/>
                  </a:ext>
                </a:extLst>
              </p:cNvPr>
              <p:cNvSpPr txBox="1"/>
              <p:nvPr/>
            </p:nvSpPr>
            <p:spPr>
              <a:xfrm>
                <a:off x="773934" y="3245549"/>
                <a:ext cx="8407629" cy="1080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0" dirty="0">
                    <a:solidFill>
                      <a:srgbClr val="404040"/>
                    </a:solidFill>
                  </a:rPr>
                  <a:t>Minimize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404040"/>
                    </a:solidFill>
                  </a:rPr>
                  <a:t>Subject to 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C9B84D-0611-4598-A7C8-41C2AB37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3245549"/>
                <a:ext cx="8407629" cy="1080617"/>
              </a:xfrm>
              <a:prstGeom prst="rect">
                <a:avLst/>
              </a:prstGeom>
              <a:blipFill>
                <a:blip r:embed="rId6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0306D52-2286-4F80-A3D8-A626E4AD103E}"/>
              </a:ext>
            </a:extLst>
          </p:cNvPr>
          <p:cNvSpPr/>
          <p:nvPr/>
        </p:nvSpPr>
        <p:spPr>
          <a:xfrm>
            <a:off x="3435179" y="3876905"/>
            <a:ext cx="1149178" cy="469557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64A25E-3729-4D98-A516-5045CD2689E8}"/>
              </a:ext>
            </a:extLst>
          </p:cNvPr>
          <p:cNvCxnSpPr>
            <a:stCxn id="4" idx="6"/>
          </p:cNvCxnSpPr>
          <p:nvPr/>
        </p:nvCxnSpPr>
        <p:spPr>
          <a:xfrm flipV="1">
            <a:off x="4584357" y="4111683"/>
            <a:ext cx="518984" cy="1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ACDD0A-587E-4EF5-8FA7-7169090C1651}"/>
              </a:ext>
            </a:extLst>
          </p:cNvPr>
          <p:cNvSpPr txBox="1"/>
          <p:nvPr/>
        </p:nvSpPr>
        <p:spPr>
          <a:xfrm>
            <a:off x="5103341" y="3916175"/>
            <a:ext cx="291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Is this necessary?</a:t>
            </a:r>
          </a:p>
        </p:txBody>
      </p:sp>
    </p:spTree>
    <p:extLst>
      <p:ext uri="{BB962C8B-B14F-4D97-AF65-F5344CB8AC3E}">
        <p14:creationId xmlns:p14="http://schemas.microsoft.com/office/powerpoint/2010/main" val="52463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Algorithms for solving nonlinear programming models can be very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Most algorithms can only guarantee that they find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local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optimizer rather than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global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 Solver uses an algorithm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Generalized Reduced Gradient (GRG)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solve nonlinear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This algorithm is designed to find a local optimizer within a certain “tolerance” level, and it can sometimes get “stuck”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problems not guaranteed to have a unique interior optimal solution, it is a good idea to run the GRG algorithm starting at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several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initial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Solving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NonlinearProfit.xlsx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Inspect the spreadsheet and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Solution is for price ceiling of $40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Solving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C777BD-59E3-4ADA-8A1E-E2E951655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046" y="3005418"/>
            <a:ext cx="4244685" cy="145839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BA619-77C2-4D19-8373-F61E4784E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829" y="2659530"/>
            <a:ext cx="4332900" cy="41341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E4EBCA-5BE4-451C-A7AF-58356D6DBC80}"/>
              </a:ext>
            </a:extLst>
          </p:cNvPr>
          <p:cNvSpPr/>
          <p:nvPr/>
        </p:nvSpPr>
        <p:spPr>
          <a:xfrm>
            <a:off x="6604782" y="5459506"/>
            <a:ext cx="2229759" cy="181535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169B98-8BDE-449A-965E-4FD203D5BF56}"/>
              </a:ext>
            </a:extLst>
          </p:cNvPr>
          <p:cNvCxnSpPr>
            <a:cxnSpLocks/>
          </p:cNvCxnSpPr>
          <p:nvPr/>
        </p:nvCxnSpPr>
        <p:spPr>
          <a:xfrm>
            <a:off x="2454087" y="3926550"/>
            <a:ext cx="0" cy="1015253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EF36B4-D443-4C01-9A29-DDE549D33839}"/>
              </a:ext>
            </a:extLst>
          </p:cNvPr>
          <p:cNvSpPr txBox="1"/>
          <p:nvPr/>
        </p:nvSpPr>
        <p:spPr>
          <a:xfrm>
            <a:off x="2309622" y="4868307"/>
            <a:ext cx="31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</a:rPr>
              <a:t>=1696.8*B4-24.6*B4^2-22000</a:t>
            </a:r>
          </a:p>
        </p:txBody>
      </p:sp>
    </p:spTree>
    <p:extLst>
      <p:ext uri="{BB962C8B-B14F-4D97-AF65-F5344CB8AC3E}">
        <p14:creationId xmlns:p14="http://schemas.microsoft.com/office/powerpoint/2010/main" val="5390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happens if you adjust the price ceiling to $20?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Is your answer consistent with what we have previously seen?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happens if you completely drop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the constraint?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Solving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08284B-21DB-40AF-905D-B22253892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438" y="3160156"/>
            <a:ext cx="3610395" cy="265888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82944E-1372-4A7E-860E-56BD99671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221" y="3160145"/>
            <a:ext cx="3685783" cy="265889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5EE88F-A6CE-4460-A2B9-BA082538EAB4}"/>
              </a:ext>
            </a:extLst>
          </p:cNvPr>
          <p:cNvCxnSpPr>
            <a:cxnSpLocks/>
          </p:cNvCxnSpPr>
          <p:nvPr/>
        </p:nvCxnSpPr>
        <p:spPr>
          <a:xfrm>
            <a:off x="5130054" y="4501412"/>
            <a:ext cx="786654" cy="0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83662A-6603-4774-AAA4-E618F66B4AA4}"/>
              </a:ext>
            </a:extLst>
          </p:cNvPr>
          <p:cNvCxnSpPr>
            <a:cxnSpLocks/>
          </p:cNvCxnSpPr>
          <p:nvPr/>
        </p:nvCxnSpPr>
        <p:spPr>
          <a:xfrm flipH="1">
            <a:off x="5000066" y="4501412"/>
            <a:ext cx="786654" cy="0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8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company makes and sells clay bowls and clay mugs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Model profit as a nonlinear function for maximization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Examine the following relationships  for the profit for bowls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and mugs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Assume that there is only one constraint pertaining to labor</a:t>
                </a:r>
              </a:p>
              <a:p>
                <a:endParaRPr lang="en-US" sz="16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New optimization problem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2"/>
                <a:stretch>
                  <a:fillRect l="-619" t="-805" b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42D989-1F46-4F49-9A7E-3C812295BF50}"/>
                  </a:ext>
                </a:extLst>
              </p:cNvPr>
              <p:cNvSpPr txBox="1"/>
              <p:nvPr/>
            </p:nvSpPr>
            <p:spPr>
              <a:xfrm>
                <a:off x="598484" y="3545556"/>
                <a:ext cx="39485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𝑟𝑜𝑓𝑖𝑡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𝐵𝑜𝑤𝑙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=4−0.1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𝑀𝑢𝑔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42D989-1F46-4F49-9A7E-3C812295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4" y="3545556"/>
                <a:ext cx="3948545" cy="707886"/>
              </a:xfrm>
              <a:prstGeom prst="rect">
                <a:avLst/>
              </a:prstGeom>
              <a:blipFill>
                <a:blip r:embed="rId7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B04B3E-071A-44F9-87B5-E6B64B75C813}"/>
                  </a:ext>
                </a:extLst>
              </p:cNvPr>
              <p:cNvSpPr txBox="1"/>
              <p:nvPr/>
            </p:nvSpPr>
            <p:spPr>
              <a:xfrm>
                <a:off x="115580" y="4725210"/>
                <a:ext cx="39485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B04B3E-071A-44F9-87B5-E6B64B75C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0" y="4725210"/>
                <a:ext cx="3948545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7F0099-C4C0-4969-9628-0EDBA0E42ABD}"/>
                  </a:ext>
                </a:extLst>
              </p:cNvPr>
              <p:cNvSpPr txBox="1"/>
              <p:nvPr/>
            </p:nvSpPr>
            <p:spPr>
              <a:xfrm>
                <a:off x="612339" y="5666363"/>
                <a:ext cx="65211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0" dirty="0">
                    <a:solidFill>
                      <a:srgbClr val="404040"/>
                    </a:solidFill>
                  </a:rPr>
                  <a:t>Maximize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4−0.1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5−0.2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7F0099-C4C0-4969-9628-0EDBA0E42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9" y="5666363"/>
                <a:ext cx="6521103" cy="1015663"/>
              </a:xfrm>
              <a:prstGeom prst="rect">
                <a:avLst/>
              </a:prstGeom>
              <a:blipFill>
                <a:blip r:embed="rId9"/>
                <a:stretch>
                  <a:fillRect t="-3614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6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BeaverCreekNonlinear.xlsx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Inspect the spreadsheet and the nonlinear objective function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CBFD4A-6656-43A0-A66F-149A4E444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151" y="2985162"/>
            <a:ext cx="8604853" cy="37041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0872EB-4878-4663-8000-83BE56E277C4}"/>
              </a:ext>
            </a:extLst>
          </p:cNvPr>
          <p:cNvSpPr txBox="1"/>
          <p:nvPr/>
        </p:nvSpPr>
        <p:spPr>
          <a:xfrm>
            <a:off x="4318954" y="5331205"/>
            <a:ext cx="31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</a:rPr>
              <a:t>=(4-0.1*B4)*B4+(5-0.2*B5)*B5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9737D-4F3F-4D2E-AC29-BA3492D46209}"/>
              </a:ext>
            </a:extLst>
          </p:cNvPr>
          <p:cNvSpPr/>
          <p:nvPr/>
        </p:nvSpPr>
        <p:spPr>
          <a:xfrm>
            <a:off x="2925396" y="5290329"/>
            <a:ext cx="1383368" cy="4102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Excel Solver using algorithm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Simplex LP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and observe what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Excel Solver using GRG Nonlinear and select the sensitivity report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08B0B-E67C-4BD5-9ED7-E8D391F8E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534" y="3103724"/>
            <a:ext cx="7820025" cy="6762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299C66-28BA-4EFD-83AB-948DD2860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2262" y="3260389"/>
            <a:ext cx="5209742" cy="345513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22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Solution is to produce 18.3 bowls and 10.8 mugs for a profit of $70.42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Inspect the sensitivity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Lagrange multiplier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analogous to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shadow price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before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00ABE2-D028-4261-8FE5-DA11F4A2D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612" y="3050943"/>
            <a:ext cx="4772025" cy="2981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37BBDF-B98E-4607-9D18-FF1EFE6D1A38}"/>
              </a:ext>
            </a:extLst>
          </p:cNvPr>
          <p:cNvSpPr/>
          <p:nvPr/>
        </p:nvSpPr>
        <p:spPr>
          <a:xfrm>
            <a:off x="4605168" y="5120640"/>
            <a:ext cx="1316470" cy="911628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2736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produces two types of jeans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Designer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Straight-leg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Demand for designer jeans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and demand for straight-leg jeans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are functions of the corresponding prices, and follow the relations: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Designer jeans cost $12 per pair and straight-leg jeans cost $9  per pair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pair of jeans requires the following: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2736"/>
                <a:ext cx="8859163" cy="3785652"/>
              </a:xfrm>
              <a:prstGeom prst="rect">
                <a:avLst/>
              </a:prstGeom>
              <a:blipFill>
                <a:blip r:embed="rId2"/>
                <a:stretch>
                  <a:fillRect l="-61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Western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F11451-1DA6-4995-A564-8EB5DF56DA7A}"/>
                  </a:ext>
                </a:extLst>
              </p:cNvPr>
              <p:cNvSpPr txBox="1"/>
              <p:nvPr/>
            </p:nvSpPr>
            <p:spPr>
              <a:xfrm>
                <a:off x="584630" y="3871728"/>
                <a:ext cx="39485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=1500−24.6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=2700 −63.8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F11451-1DA6-4995-A564-8EB5DF56D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0" y="3871728"/>
                <a:ext cx="3948545" cy="707886"/>
              </a:xfrm>
              <a:prstGeom prst="rect">
                <a:avLst/>
              </a:prstGeom>
              <a:blipFill>
                <a:blip r:embed="rId7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3443526-EC73-4380-824B-FD970BFC5F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794" y="5751996"/>
            <a:ext cx="7205259" cy="887520"/>
          </a:xfrm>
          <a:prstGeom prst="rect">
            <a:avLst/>
          </a:prstGeom>
          <a:ln w="28575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73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14045</TotalTime>
  <Words>875</Words>
  <Application>Microsoft Office PowerPoint</Application>
  <PresentationFormat>Widescreen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20 </vt:lpstr>
      <vt:lpstr>Solving in Excel</vt:lpstr>
      <vt:lpstr>Solving in Excel</vt:lpstr>
      <vt:lpstr>Solving in Excel</vt:lpstr>
      <vt:lpstr>Ex: Beaver Creek Pottery</vt:lpstr>
      <vt:lpstr>Ex: Beaver Creek Pottery</vt:lpstr>
      <vt:lpstr>Ex: Beaver Creek Pottery</vt:lpstr>
      <vt:lpstr>Ex: Beaver Creek Pottery</vt:lpstr>
      <vt:lpstr>Ex: Western Clothing</vt:lpstr>
      <vt:lpstr>Ex: Western Clothing</vt:lpstr>
      <vt:lpstr>Ex: Western Clothing</vt:lpstr>
      <vt:lpstr>Ex: Western Clothing</vt:lpstr>
      <vt:lpstr>Ex: Facility Location</vt:lpstr>
      <vt:lpstr>Ex: Facility Location</vt:lpstr>
      <vt:lpstr>Ex: Facility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748</cp:revision>
  <dcterms:created xsi:type="dcterms:W3CDTF">2020-01-09T19:32:24Z</dcterms:created>
  <dcterms:modified xsi:type="dcterms:W3CDTF">2020-03-05T21:43:07Z</dcterms:modified>
</cp:coreProperties>
</file>