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43" r:id="rId3"/>
    <p:sldId id="561" r:id="rId4"/>
    <p:sldId id="562" r:id="rId5"/>
    <p:sldId id="563" r:id="rId6"/>
    <p:sldId id="549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>
        <p:scale>
          <a:sx n="57" d="100"/>
          <a:sy n="57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5.gif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nonlinear program we desire to solve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is nonlinear and quadratic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are the units of the different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 in this linear program?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2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8B31C6-FD54-4351-8416-1BDBC75BF580}"/>
                  </a:ext>
                </a:extLst>
              </p:cNvPr>
              <p:cNvSpPr txBox="1"/>
              <p:nvPr/>
            </p:nvSpPr>
            <p:spPr>
              <a:xfrm>
                <a:off x="1098530" y="2432853"/>
                <a:ext cx="545979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Minimize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/>
                  <a:t>Subject to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8B31C6-FD54-4351-8416-1BDBC75BF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30" y="2432853"/>
                <a:ext cx="5459792" cy="1631216"/>
              </a:xfrm>
              <a:prstGeom prst="rect">
                <a:avLst/>
              </a:prstGeom>
              <a:blipFill>
                <a:blip r:embed="rId7"/>
                <a:stretch>
                  <a:fillRect l="-1116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36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an investor wants to build a portfolio from the following stocks: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Consider the correlation matrix of the stocks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36D92-4BFA-44B7-8F94-781AB9DB2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7"/>
            <a:ext cx="6479553" cy="19877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8F958-2B83-4AC0-9685-D1D8FF9DF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656" y="5155947"/>
            <a:ext cx="5095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covariance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matrix can be computed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investor wants a total annual return of at least 0.11 (11%)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Markowitz.xlsx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28FDB-3237-4FE9-A07B-C3AFD472A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793" y="2416202"/>
            <a:ext cx="7686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formula for the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the alternative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what the constraints look like in Solver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FD357-E748-4BD0-A70D-871CC99C4287}"/>
              </a:ext>
            </a:extLst>
          </p:cNvPr>
          <p:cNvSpPr txBox="1"/>
          <p:nvPr/>
        </p:nvSpPr>
        <p:spPr>
          <a:xfrm>
            <a:off x="5203516" y="2690834"/>
            <a:ext cx="52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 SUMPRODUCT(B4:B7,MMULT(A16:D19,B4:B7))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50E10-55EC-4FFB-BC41-FE52BAF74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619" y="2458398"/>
            <a:ext cx="3926035" cy="12710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9426AA-D37C-4C3A-A93B-7437A331353A}"/>
              </a:ext>
            </a:extLst>
          </p:cNvPr>
          <p:cNvSpPr txBox="1"/>
          <p:nvPr/>
        </p:nvSpPr>
        <p:spPr>
          <a:xfrm>
            <a:off x="1110599" y="4471044"/>
            <a:ext cx="595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 MMULT(TRANSPOSE(B4:B7),MMULT(A16:D19,B4:B7))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B5955-BD94-4803-9D22-2C17C2ADA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374" y="5462624"/>
            <a:ext cx="3075055" cy="126156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05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State has increased its tuition for all students in each of the last 5 years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administration always thought the number of applications received was independent of tuition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Drops in applications and enrollment prove this idea to be wrong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admissions officials developed the following relationships between the number of applicants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cost of tuition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University desires to develop a planning model to indicate the in-state and out-of-state tuitions, as well as, the number of students that could be expected to enroll in the freshman class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3"/>
                <a:stretch>
                  <a:fillRect l="-61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A472C5-8307-464D-89CB-28B3DFD8E906}"/>
                  </a:ext>
                </a:extLst>
              </p:cNvPr>
              <p:cNvSpPr txBox="1"/>
              <p:nvPr/>
            </p:nvSpPr>
            <p:spPr>
              <a:xfrm>
                <a:off x="1053877" y="4809914"/>
                <a:ext cx="752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=21000−12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	(Relationship for in-state applicants)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000−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	(Relationship for out-of-state applicants)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A472C5-8307-464D-89CB-28B3DFD8E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77" y="4809914"/>
                <a:ext cx="7522587" cy="707886"/>
              </a:xfrm>
              <a:prstGeom prst="rect">
                <a:avLst/>
              </a:prstGeom>
              <a:blipFill>
                <a:blip r:embed="rId8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based on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enough classroom space for more than 1,400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Needs at least 700 freshmen to meet all its class size 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 most 800 dorm rooms available for freshmen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Historical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55% of all in-state freshmen desire to live in dorms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72% of all out-of-state freshmen desire to live in dorms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Uphold the academic standards of the institution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 SAT is 960 for in-state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 SAT is 1150 for out-of-state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University wants the entering freshmen to average 1,000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Legislative requirements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State is supported by the state LOL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The legislature wants to make sure that State doesn’t just admit out-of-state students because they pay more money or have better SAT scores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Policy that no more than 55% of the entering freshman can be out-of-state students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 Q: How much should State charge, what would the total tuition be, and how many in-state and out-of-state students should they expect?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sym typeface="Wingdings" panose="05000000000000000000" pitchFamily="2" charset="2"/>
                  </a:rPr>
                  <a:t>We have a choice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Related through the following equations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3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A4E4C-50FA-4A06-8D5F-65E4B0C43609}"/>
                  </a:ext>
                </a:extLst>
              </p:cNvPr>
              <p:cNvSpPr txBox="1"/>
              <p:nvPr/>
            </p:nvSpPr>
            <p:spPr>
              <a:xfrm>
                <a:off x="1514919" y="5958767"/>
                <a:ext cx="752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=21000−12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000−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A4E4C-50FA-4A06-8D5F-65E4B0C43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9" y="5958767"/>
                <a:ext cx="7522587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0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is to maximize the revenue in tuition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Total tuition based off in-state and out-of-state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number of freshmen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Admissions at State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/>
              <p:nvPr/>
            </p:nvSpPr>
            <p:spPr>
              <a:xfrm>
                <a:off x="1588521" y="3022930"/>
                <a:ext cx="7522587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21000−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35000−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89AF2-3E2D-4063-9901-532A9BE9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1" y="3022930"/>
                <a:ext cx="7522587" cy="549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65FCC-0AC3-4959-A4F9-512B46DD5841}"/>
                  </a:ext>
                </a:extLst>
              </p:cNvPr>
              <p:cNvSpPr txBox="1"/>
              <p:nvPr/>
            </p:nvSpPr>
            <p:spPr>
              <a:xfrm>
                <a:off x="1588520" y="4356079"/>
                <a:ext cx="7522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≤1400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65FCC-0AC3-4959-A4F9-512B46DD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0" y="4356079"/>
                <a:ext cx="752258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53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solving non-linear problems, it is important to consider the possibility that there may be multiple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local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solutions (maxima/minima)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no method that guarantees we find all such points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problems not guaranteed to have a unique interior optimal solution, it is a good idea to run the GRG algorithm starting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several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initial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following nonlinear problem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Multiple Maxima/Minima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F5374-4852-4E54-9681-65BEAAD2BC53}"/>
                  </a:ext>
                </a:extLst>
              </p:cNvPr>
              <p:cNvSpPr txBox="1"/>
              <p:nvPr/>
            </p:nvSpPr>
            <p:spPr>
              <a:xfrm>
                <a:off x="1109681" y="4880809"/>
                <a:ext cx="5459792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Maximize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F5374-4852-4E54-9681-65BEAAD2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81" y="4880809"/>
                <a:ext cx="5459792" cy="1203406"/>
              </a:xfrm>
              <a:prstGeom prst="rect">
                <a:avLst/>
              </a:prstGeom>
              <a:blipFill>
                <a:blip r:embed="rId6"/>
                <a:stretch>
                  <a:fillRect l="-893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Four different local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answer to our problem?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Multiple Maxima/Minima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A86E15-1F90-439D-B77D-F107852070A8}"/>
                  </a:ext>
                </a:extLst>
              </p:cNvPr>
              <p:cNvSpPr txBox="1"/>
              <p:nvPr/>
            </p:nvSpPr>
            <p:spPr>
              <a:xfrm>
                <a:off x="1031709" y="2299210"/>
                <a:ext cx="291651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A86E15-1F90-439D-B77D-F1078520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09" y="2299210"/>
                <a:ext cx="2916514" cy="372410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27A09A-A87B-4CEC-A2CD-CF7D5C6D827E}"/>
                  </a:ext>
                </a:extLst>
              </p:cNvPr>
              <p:cNvSpPr txBox="1"/>
              <p:nvPr/>
            </p:nvSpPr>
            <p:spPr>
              <a:xfrm>
                <a:off x="1074295" y="3896173"/>
                <a:ext cx="5459792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Maximize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Subject to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27A09A-A87B-4CEC-A2CD-CF7D5C6D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95" y="3896173"/>
                <a:ext cx="5459792" cy="1203406"/>
              </a:xfrm>
              <a:prstGeom prst="rect">
                <a:avLst/>
              </a:prstGeom>
              <a:blipFill>
                <a:blip r:embed="rId7"/>
                <a:stretch>
                  <a:fillRect l="-893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9F9CFCA1-B9C7-48FB-A171-C8515C336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728" y="2027867"/>
            <a:ext cx="4032276" cy="320977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MultipleMaxima.xlsx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following part of the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solver with four different starting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Do all four starting values lead to the same solution?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Multiple Maxima/Minima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762CA-938D-4D38-AD27-2368FAC2B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853" y="3048833"/>
            <a:ext cx="5380344" cy="72911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2B39BE-D8FD-45A6-B078-2287431CE845}"/>
                  </a:ext>
                </a:extLst>
              </p:cNvPr>
              <p:cNvSpPr txBox="1"/>
              <p:nvPr/>
            </p:nvSpPr>
            <p:spPr>
              <a:xfrm>
                <a:off x="873918" y="4459360"/>
                <a:ext cx="52220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=4,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=8,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2B39BE-D8FD-45A6-B078-2287431C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18" y="4459360"/>
                <a:ext cx="522208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under all initial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Do the answers make sense?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Multiple Maxima/Minima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A74F40-B8D7-4614-8969-7AFC0C12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27017"/>
              </p:ext>
            </p:extLst>
          </p:nvPr>
        </p:nvGraphicFramePr>
        <p:xfrm>
          <a:off x="5875610" y="2121012"/>
          <a:ext cx="39163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22">
                  <a:extLst>
                    <a:ext uri="{9D8B030D-6E8A-4147-A177-3AD203B41FA5}">
                      <a16:colId xmlns:a16="http://schemas.microsoft.com/office/drawing/2014/main" val="979931632"/>
                    </a:ext>
                  </a:extLst>
                </a:gridCol>
                <a:gridCol w="1242336">
                  <a:extLst>
                    <a:ext uri="{9D8B030D-6E8A-4147-A177-3AD203B41FA5}">
                      <a16:colId xmlns:a16="http://schemas.microsoft.com/office/drawing/2014/main" val="2795924252"/>
                    </a:ext>
                  </a:extLst>
                </a:gridCol>
                <a:gridCol w="1242336">
                  <a:extLst>
                    <a:ext uri="{9D8B030D-6E8A-4147-A177-3AD203B41FA5}">
                      <a16:colId xmlns:a16="http://schemas.microsoft.com/office/drawing/2014/main" val="408612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Starting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Values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Optimal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Solution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Maxima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9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1.13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2.95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6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4.08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7.01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3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7.18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10.79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0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7.75</a:t>
                      </a:r>
                    </a:p>
                  </a:txBody>
                  <a:tcPr anchor="ctr"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654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76FDB91-E260-4100-8F84-02C57F8B0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157" y="3050943"/>
            <a:ext cx="4309344" cy="35215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7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 investor can choose among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different investment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investment portfolio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 selection of how much to invest in each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Popular model for portfolios is the Markowitz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Minimize risk (variance of the portfolio)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return on investment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investments are assumed to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correlated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Positively correlated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Negatively correlated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Diversification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protects against these correlations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B1CCD-4A5E-422C-A3C5-CB5406679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847" y="3939490"/>
            <a:ext cx="2978157" cy="278097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3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Dope quote from Harry Markowitz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753C-77BE-4D6B-BF51-9F9D51E34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88" y="2489575"/>
            <a:ext cx="8052059" cy="374676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68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903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proportion of money invested in option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variance of investment option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correlation between investment option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investment option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variance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portfolio is given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903680"/>
              </a:xfrm>
              <a:prstGeom prst="rect">
                <a:avLst/>
              </a:prstGeom>
              <a:blipFill>
                <a:blip r:embed="rId2"/>
                <a:stretch>
                  <a:fillRect l="-619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9F71CB-058C-4CEA-A648-0C7DCC989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231" y="4484816"/>
            <a:ext cx="7215157" cy="23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expected return on investment of option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Expected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return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investment from the portfolio is given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Vector/Matrix notation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	(Vector of decision variables of portfolio)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	(Vector of expected returns)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		(Variance/covariance matrix)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01205"/>
              </a:xfrm>
              <a:prstGeom prst="rect">
                <a:avLst/>
              </a:prstGeom>
              <a:blipFill>
                <a:blip r:embed="rId2"/>
                <a:stretch>
                  <a:fillRect l="-619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 Portfolio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B73BF-F50D-4AF1-8561-646397557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56" y="3061020"/>
            <a:ext cx="5773328" cy="1437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AADF7-4FB3-4027-86FB-7F627E3BD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9883" y="5513689"/>
            <a:ext cx="3515712" cy="12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9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16433</TotalTime>
  <Words>1063</Words>
  <Application>Microsoft Office PowerPoint</Application>
  <PresentationFormat>Widescreen</PresentationFormat>
  <Paragraphs>219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21 </vt:lpstr>
      <vt:lpstr>Multiple Maxima/Minima</vt:lpstr>
      <vt:lpstr>Multiple Maxima/Minima</vt:lpstr>
      <vt:lpstr>Multiple Maxima/Minima</vt:lpstr>
      <vt:lpstr>Multiple Maxima/Minima</vt:lpstr>
      <vt:lpstr>Ex: Investment Portfolio</vt:lpstr>
      <vt:lpstr>Ex: Investment Portfolio</vt:lpstr>
      <vt:lpstr>Ex: Investment Portfolio</vt:lpstr>
      <vt:lpstr>Ex: Investment Portfolio</vt:lpstr>
      <vt:lpstr>Ex: Investment Portfolio</vt:lpstr>
      <vt:lpstr>Ex: Investment Portfolio</vt:lpstr>
      <vt:lpstr>Ex: Investment Portfolio</vt:lpstr>
      <vt:lpstr>Ex: Investment Portfolio</vt:lpstr>
      <vt:lpstr>Ex: Admissions at State</vt:lpstr>
      <vt:lpstr>Ex: Admissions at State</vt:lpstr>
      <vt:lpstr>Ex: Admissions at State</vt:lpstr>
      <vt:lpstr>Ex: Admissions at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777</cp:revision>
  <dcterms:created xsi:type="dcterms:W3CDTF">2020-01-09T19:32:24Z</dcterms:created>
  <dcterms:modified xsi:type="dcterms:W3CDTF">2020-03-23T12:56:19Z</dcterms:modified>
</cp:coreProperties>
</file>