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02" r:id="rId3"/>
    <p:sldId id="604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88209" autoAdjust="0"/>
  </p:normalViewPr>
  <p:slideViewPr>
    <p:cSldViewPr snapToGrid="0">
      <p:cViewPr varScale="1">
        <p:scale>
          <a:sx n="85" d="100"/>
          <a:sy n="85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6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0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g"/><Relationship Id="rId7" Type="http://schemas.openxmlformats.org/officeDocument/2006/relationships/image" Target="../media/image24.sv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2.gif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5.jp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Calculation of Spearman’s correlation in tab named “Rank”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variables for first die roll, second die roll, and sum of dice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columns of ranks using RANK.AVG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CORREL function on ranked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0DD80-FC54-42EA-A95F-F732DB450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500" y="2671620"/>
            <a:ext cx="4231909" cy="273903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69F30-F0E5-4E2C-B794-950F22016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619" y="6177286"/>
            <a:ext cx="3773385" cy="49793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94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PivotTables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PivotTable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a powerful tool to calculate, summarize, and analyze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purpose is to organize and summarize the data in a way that can be used to answer questions or visualize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tutorials provided on the course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Tutorial from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Excel Easy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found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Link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Tutorial from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Microsoft Support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found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Link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Many YouTube videos in addition to these two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use Excel’s PivotTables as their main tool for summarizing data making competency in this area extremely marketable</a:t>
            </a:r>
          </a:p>
        </p:txBody>
      </p:sp>
    </p:spTree>
    <p:extLst>
      <p:ext uri="{BB962C8B-B14F-4D97-AF65-F5344CB8AC3E}">
        <p14:creationId xmlns:p14="http://schemas.microsoft.com/office/powerpoint/2010/main" val="49242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CancerResearch.xlsx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Results form a PubMed search on the topic “Non-small lung cancer”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Dataset contains 10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Article ID number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pmid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Year of publication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year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Month of publication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month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Day of publication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day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Journal ID number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journ_id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Journal title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journ_name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Article title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title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Article abstract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abstract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Author’s affiliations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aff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Number of authors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num_auth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4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7128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all data: Select cell A1 (top-left) and use the shortcut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Ctrl+Shift+Down+Right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automatically select all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selecting the data include column names in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 to find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PivotTable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far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By default, this operation will generate a new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Menu bar is used to customize the PivotTable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E99DE-EAE0-4F85-BC04-78D73F26C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082" y="2324512"/>
            <a:ext cx="2299361" cy="445883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048AA32-F9A7-44D7-B588-60F1FF312939}"/>
              </a:ext>
            </a:extLst>
          </p:cNvPr>
          <p:cNvSpPr/>
          <p:nvPr/>
        </p:nvSpPr>
        <p:spPr>
          <a:xfrm flipV="1">
            <a:off x="3142981" y="5224071"/>
            <a:ext cx="4100019" cy="944381"/>
          </a:xfrm>
          <a:prstGeom prst="bentArrow">
            <a:avLst/>
          </a:prstGeom>
          <a:solidFill>
            <a:srgbClr val="A71B86"/>
          </a:solidFill>
          <a:ln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8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90180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Aspects of the menu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PivotTable Fields: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Box containing all the variables from selection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Filters: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Box where you can select fields to filter the rows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Columns: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used to define the columns of the table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Rows: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used to define the rows of the table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Values: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Type of summary statistic that the table should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summary statistics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StdDev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16695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9018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When was the research on non-small cell lung cancer most active?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journals published more papers on that topic?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institutions have conducted the most research in this area?</a:t>
            </a:r>
            <a:b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</a:b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was the average number of authors for each journal?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other questions could we explore in this dataset?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 to tab named “Pivot Table” and play around with the example or create your own tab and start from scratch</a:t>
            </a:r>
          </a:p>
        </p:txBody>
      </p:sp>
    </p:spTree>
    <p:extLst>
      <p:ext uri="{BB962C8B-B14F-4D97-AF65-F5344CB8AC3E}">
        <p14:creationId xmlns:p14="http://schemas.microsoft.com/office/powerpoint/2010/main" val="182683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 err="1">
                <a:solidFill>
                  <a:srgbClr val="404040"/>
                </a:solidFill>
                <a:latin typeface="Bodoni MT" panose="02070603080606020203" pitchFamily="18" charset="0"/>
              </a:rPr>
              <a:t>PivotCharts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90180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PivotCharts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are visual representations of the PivotTable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</a:t>
            </a:r>
            <a:r>
              <a:rPr lang="en-US" sz="2000" dirty="0" err="1">
                <a:solidFill>
                  <a:srgbClr val="A71B86"/>
                </a:solidFill>
                <a:latin typeface="Corbel" panose="020B0503020204020204" pitchFamily="34" charset="0"/>
              </a:rPr>
              <a:t>PivotCharts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through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 after selecting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options in menu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PivotChart Fields: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Box containing all the variables from selection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Filters: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 box where you can select fields to filter the axis labels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Legend(Series):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that will be used to create legends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Axis (Categories):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used to define axis labels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Values: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Type of summary statistic that the chart should summarize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default PivotChart is a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barplot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but many other options exist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chart is selected, go through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Design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 to find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Change Chart Type</a:t>
            </a:r>
          </a:p>
        </p:txBody>
      </p:sp>
    </p:spTree>
    <p:extLst>
      <p:ext uri="{BB962C8B-B14F-4D97-AF65-F5344CB8AC3E}">
        <p14:creationId xmlns:p14="http://schemas.microsoft.com/office/powerpoint/2010/main" val="355675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Current methods are appropriate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univariate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Bivariate data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observations from a pair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bivariate data, the focus shifts to understanding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relationship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between the two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Descriptive statistics for bivariate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Scatterplot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Since the most widely used method for modeling relationships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regression</a:t>
            </a:r>
            <a:r>
              <a:rPr lang="en-US" sz="2000" dirty="0">
                <a:latin typeface="Corbel" panose="020B0503020204020204" pitchFamily="34" charset="0"/>
              </a:rPr>
              <a:t>, the scatterplot is often use to inspect if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relationship</a:t>
            </a:r>
            <a:r>
              <a:rPr lang="en-US" sz="2000" dirty="0">
                <a:latin typeface="Corbel" panose="020B0503020204020204" pitchFamily="34" charset="0"/>
              </a:rPr>
              <a:t> exists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outcomes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 of the second die and the sum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SumDice.xlsx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Excel, create a scatterplot by using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Optionally, use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Recommended 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help you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Scatter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Examine plots in tab named “50” and “100” for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Investigate the plots to determine if your hypotheses were true</a:t>
            </a:r>
          </a:p>
        </p:txBody>
      </p:sp>
    </p:spTree>
    <p:extLst>
      <p:ext uri="{BB962C8B-B14F-4D97-AF65-F5344CB8AC3E}">
        <p14:creationId xmlns:p14="http://schemas.microsoft.com/office/powerpoint/2010/main" val="44846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Plots based on 100 observations from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would we quantify the difference between these relationships?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6D66C-2A91-4A06-80D0-05C13A892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617" y="2506554"/>
            <a:ext cx="3994261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53B84-ADF4-4381-84A7-FBE983986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147" y="2506554"/>
            <a:ext cx="4033455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7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sample correlation coefficient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measures the strength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relationship between two variables on a scale between -1 and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1 implies strong positive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-1 implies strong negative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0 indicates no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06A3B-4FDA-428E-9E77-9EA877E24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166" y="4699038"/>
            <a:ext cx="5118380" cy="165145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59F8-2076-4EAE-A9D2-DAE8D4CFC890}"/>
                  </a:ext>
                </a:extLst>
              </p:cNvPr>
              <p:cNvSpPr txBox="1"/>
              <p:nvPr/>
            </p:nvSpPr>
            <p:spPr>
              <a:xfrm>
                <a:off x="1416078" y="3877000"/>
                <a:ext cx="4705743" cy="7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59F8-2076-4EAE-A9D2-DAE8D4CFC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78" y="3877000"/>
                <a:ext cx="4705743" cy="794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6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Calculation of correlation using CORREL(variable 1, variable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A6FC-DF02-4253-9699-4A0D9629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244" y="2723573"/>
            <a:ext cx="3686175" cy="5048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31D8CA-7F1B-43BC-9828-DC77C35F6D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224" y="3903929"/>
            <a:ext cx="3152775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7EE98-743A-4B3C-AE00-9C86B0F4E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7244" y="5093810"/>
            <a:ext cx="3143250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2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0562" y="1932736"/>
            <a:ext cx="8945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Previous statistic is often called Pearson’s correlation coefficient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Assumptions for Pearson’s correlation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variables are normally distributed (approximately bell-shaped)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Relationship can be expressed by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Data is equally distributed around the best-fitted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Spearman’s correlation coefficient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the nonparametric version of the latter and evaluates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monotonic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relationship between the ranked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Monotonic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implies that variables change together but not at a constant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correlation coefficients are between -1 and 1</a:t>
            </a:r>
          </a:p>
        </p:txBody>
      </p:sp>
    </p:spTree>
    <p:extLst>
      <p:ext uri="{BB962C8B-B14F-4D97-AF65-F5344CB8AC3E}">
        <p14:creationId xmlns:p14="http://schemas.microsoft.com/office/powerpoint/2010/main" val="17054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4" y="1929764"/>
            <a:ext cx="9018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Visual difference between Pearson and Spearman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00D1E-F659-4354-832C-3F31863609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141" y="2429957"/>
            <a:ext cx="2715910" cy="200780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2892A-B56A-486E-ADA5-9FB0D5C9E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1413" y="2429655"/>
            <a:ext cx="3083410" cy="200780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92872-457A-4366-BB9C-B82836F23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6140" y="4726871"/>
            <a:ext cx="2715911" cy="2007802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E1E04-6237-44F7-AE35-539861B6EB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1413" y="4717907"/>
            <a:ext cx="3083410" cy="20167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26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4" y="1929764"/>
            <a:ext cx="9018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Advantage of Spearman’s is that it can be applied to discrete numeric and ordinal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Formulation is based on ranking the observations for each of the variables and computing the Pearson correlation coefficient for the ranks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ranking, we handle ties by computing the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Evaluation of Spearman’s correlation coefficient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F8289-C3B4-4CEC-BFD1-56BA5D88F71F}"/>
              </a:ext>
            </a:extLst>
          </p:cNvPr>
          <p:cNvSpPr txBox="1"/>
          <p:nvPr/>
        </p:nvSpPr>
        <p:spPr>
          <a:xfrm>
            <a:off x="1104275" y="4129975"/>
            <a:ext cx="499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=RANK.AVG(observation, variable, 0=descending)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E9F44-34C7-49CC-B126-FF3B36FFFAE5}"/>
              </a:ext>
            </a:extLst>
          </p:cNvPr>
          <p:cNvSpPr txBox="1"/>
          <p:nvPr/>
        </p:nvSpPr>
        <p:spPr>
          <a:xfrm>
            <a:off x="1018884" y="5030809"/>
            <a:ext cx="661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=CORREL(RANK.AVG(variable 1),RANK.AVG(variable 2) )</a:t>
            </a:r>
          </a:p>
        </p:txBody>
      </p:sp>
    </p:spTree>
    <p:extLst>
      <p:ext uri="{BB962C8B-B14F-4D97-AF65-F5344CB8AC3E}">
        <p14:creationId xmlns:p14="http://schemas.microsoft.com/office/powerpoint/2010/main" val="65060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19288</TotalTime>
  <Words>1060</Words>
  <Application>Microsoft Office PowerPoint</Application>
  <PresentationFormat>Widescreen</PresentationFormat>
  <Paragraphs>211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25 </vt:lpstr>
      <vt:lpstr>Descriptive Statistics</vt:lpstr>
      <vt:lpstr>Ex: Sum of Dice</vt:lpstr>
      <vt:lpstr>Ex: Sum of Dice</vt:lpstr>
      <vt:lpstr>Descriptive Statistics</vt:lpstr>
      <vt:lpstr>Ex: Sum of Dice</vt:lpstr>
      <vt:lpstr>Descriptive Statistics</vt:lpstr>
      <vt:lpstr>Descriptive Statistics</vt:lpstr>
      <vt:lpstr>Descriptive Statistics</vt:lpstr>
      <vt:lpstr>Ex: Sum of Dice</vt:lpstr>
      <vt:lpstr>PivotTables</vt:lpstr>
      <vt:lpstr>Ex: Cancer Research</vt:lpstr>
      <vt:lpstr>Ex: Cancer Research</vt:lpstr>
      <vt:lpstr>Ex: Cancer Research</vt:lpstr>
      <vt:lpstr>Ex: Cancer Research</vt:lpstr>
      <vt:lpstr>PivotCharts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892</cp:revision>
  <dcterms:created xsi:type="dcterms:W3CDTF">2020-01-09T19:32:24Z</dcterms:created>
  <dcterms:modified xsi:type="dcterms:W3CDTF">2020-04-03T02:37:42Z</dcterms:modified>
</cp:coreProperties>
</file>