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693" r:id="rId3"/>
    <p:sldId id="694" r:id="rId4"/>
    <p:sldId id="695" r:id="rId5"/>
    <p:sldId id="696" r:id="rId6"/>
    <p:sldId id="697" r:id="rId7"/>
    <p:sldId id="698" r:id="rId8"/>
    <p:sldId id="699" r:id="rId9"/>
    <p:sldId id="700" r:id="rId10"/>
    <p:sldId id="701" r:id="rId11"/>
    <p:sldId id="702" r:id="rId12"/>
    <p:sldId id="703" r:id="rId13"/>
    <p:sldId id="704" r:id="rId14"/>
    <p:sldId id="705" r:id="rId15"/>
    <p:sldId id="707" r:id="rId16"/>
    <p:sldId id="706" r:id="rId17"/>
    <p:sldId id="708" r:id="rId18"/>
    <p:sldId id="709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11B29F"/>
    <a:srgbClr val="A71B86"/>
    <a:srgbClr val="FF0E5C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25" autoAdjust="0"/>
    <p:restoredTop sz="76270" autoAdjust="0"/>
  </p:normalViewPr>
  <p:slideViewPr>
    <p:cSldViewPr snapToGrid="0">
      <p:cViewPr varScale="1">
        <p:scale>
          <a:sx n="73" d="100"/>
          <a:sy n="73" d="100"/>
        </p:scale>
        <p:origin x="12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92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56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7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88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83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13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30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445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40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1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73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26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09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36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25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98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30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3.png"/><Relationship Id="rId5" Type="http://schemas.openxmlformats.org/officeDocument/2006/relationships/image" Target="../media/image5.jpg"/><Relationship Id="rId10" Type="http://schemas.openxmlformats.org/officeDocument/2006/relationships/image" Target="../media/image12.png"/><Relationship Id="rId4" Type="http://schemas.openxmlformats.org/officeDocument/2006/relationships/image" Target="../media/image4.jp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9.png"/><Relationship Id="rId5" Type="http://schemas.openxmlformats.org/officeDocument/2006/relationships/image" Target="../media/image5.jpg"/><Relationship Id="rId10" Type="http://schemas.openxmlformats.org/officeDocument/2006/relationships/image" Target="../media/image18.png"/><Relationship Id="rId4" Type="http://schemas.openxmlformats.org/officeDocument/2006/relationships/image" Target="../media/image4.jp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0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27.png"/><Relationship Id="rId5" Type="http://schemas.openxmlformats.org/officeDocument/2006/relationships/image" Target="../media/image5.jpg"/><Relationship Id="rId10" Type="http://schemas.openxmlformats.org/officeDocument/2006/relationships/image" Target="../media/image23.png"/><Relationship Id="rId4" Type="http://schemas.openxmlformats.org/officeDocument/2006/relationships/image" Target="../media/image4.jp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6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41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3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7.jpg"/><Relationship Id="rId7" Type="http://schemas.openxmlformats.org/officeDocument/2006/relationships/image" Target="../media/image50.sv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48.gif"/><Relationship Id="rId9" Type="http://schemas.openxmlformats.org/officeDocument/2006/relationships/image" Target="../media/image5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6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4.jp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2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5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31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876890" cy="45719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0523" y="1585207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61336" y="1937580"/>
                <a:ext cx="9018070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 the coffee shop it may be unrealistic to assume that customers arrive at the same rate throughout the day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To make our models more realistic, we can change the rate during different periods of the day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Assume that we can divide the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into </a:t>
                </a:r>
                <a:r>
                  <a:rPr lang="en-US" sz="2000" i="1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k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periods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endChr m:val="]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sz="2000" b="0" i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sz="2000" b="0" i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⋯,(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,8)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such that the arrival rate during each period is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Simulate the arrivals in each period using the corresponding rate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 periods with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, arrivals will be closer to each other, while in periods with small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they will be </a:t>
                </a:r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more spread out</a:t>
                </a: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36" y="1937580"/>
                <a:ext cx="9018070" cy="4708981"/>
              </a:xfrm>
              <a:prstGeom prst="rect">
                <a:avLst/>
              </a:prstGeom>
              <a:blipFill>
                <a:blip r:embed="rId3"/>
                <a:stretch>
                  <a:fillRect l="-609" t="-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Coffee Shop Queue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96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61336" y="1937580"/>
                <a:ext cx="9018070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Consider a simulation study where we have generated observations </a:t>
                </a:r>
                <a:r>
                  <a:rPr lang="en-US" sz="2000" dirty="0" err="1">
                    <a:solidFill>
                      <a:srgbClr val="404040"/>
                    </a:solidFill>
                    <a:latin typeface="Corbel" panose="020B0503020204020204" pitchFamily="34" charset="0"/>
                  </a:rPr>
                  <a:t>i.i.d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. observations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,⋯,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of some random phenomenon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,⋯,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sample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from some distribution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can compute 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sample mean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and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sample variance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random variables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d>
                      <m:dPr>
                        <m:ctrlP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satisfy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     Where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the mean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the variance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36" y="1937580"/>
                <a:ext cx="9018070" cy="4708981"/>
              </a:xfrm>
              <a:prstGeom prst="rect">
                <a:avLst/>
              </a:prstGeom>
              <a:blipFill>
                <a:blip r:embed="rId3"/>
                <a:stretch>
                  <a:fillRect l="-609" t="-777" b="-1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Sample Mean and Variance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051CAB-E27D-44D2-96DC-F12CC8BBF5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2250" y="4043652"/>
            <a:ext cx="2133600" cy="904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74335C-08C6-418D-A28E-C6C8033745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6509" y="3929352"/>
            <a:ext cx="4048125" cy="1019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C3EB94-0A93-466A-B693-6408329EB4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22250" y="5704767"/>
            <a:ext cx="1704975" cy="476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BE081A-B265-4F74-82BA-084B3AB1925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82969" y="5685717"/>
            <a:ext cx="18669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53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61336" y="1937580"/>
                <a:ext cx="9018070" cy="4187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Download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LLN.xlsx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from link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Sheet 2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on course website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Simulate values for three different distributions</a:t>
                </a:r>
                <a:endParaRPr lang="en-US" sz="2000" i="1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𝑈𝑛𝑖𝑓𝑜𝑟𝑚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1,3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1≤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6−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𝑆𝑖𝑑𝑒𝑑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𝐷𝑖𝑒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1,2,3,4,5,6</m:t>
                        </m:r>
                      </m:e>
                    </m:d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5,4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/8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−∞&lt;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For each of the examples, we want to compute true mean and true variance to sample mean and sample variance</a:t>
                </a: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As we increase the number of simulated values, the sample mean and variance get closer to the true mean and variance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36" y="1937580"/>
                <a:ext cx="9018070" cy="4187878"/>
              </a:xfrm>
              <a:prstGeom prst="rect">
                <a:avLst/>
              </a:prstGeom>
              <a:blipFill>
                <a:blip r:embed="rId3"/>
                <a:stretch>
                  <a:fillRect l="-609" t="-873" b="-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Tres Simulations 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81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61336" y="1937580"/>
                <a:ext cx="90180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For the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𝑈𝑛𝑖𝑓𝑜𝑟𝑚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1,3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36" y="1937580"/>
                <a:ext cx="9018070" cy="400110"/>
              </a:xfrm>
              <a:prstGeom prst="rect">
                <a:avLst/>
              </a:prstGeom>
              <a:blipFill>
                <a:blip r:embed="rId3"/>
                <a:stretch>
                  <a:fillRect l="-609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Tres Simulations 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1D0222-1DD7-45D3-899A-8158548133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9975" y="2324258"/>
            <a:ext cx="7258050" cy="952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D83E9C-6442-433D-81C0-16D4A109C4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8231" y="3251609"/>
            <a:ext cx="7229475" cy="95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C0F839-66F0-43DE-A49F-2395B42925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9975" y="4301236"/>
            <a:ext cx="2876550" cy="495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FF04F7-DA07-4492-AFC0-92F61B2F404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9975" y="4838828"/>
            <a:ext cx="38576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61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61336" y="1937580"/>
                <a:ext cx="9018070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For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6−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𝑆𝑖𝑑𝑒𝑑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𝐷𝑖𝑒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For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5,4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=5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36" y="1937580"/>
                <a:ext cx="9018070" cy="4401205"/>
              </a:xfrm>
              <a:prstGeom prst="rect">
                <a:avLst/>
              </a:prstGeom>
              <a:blipFill>
                <a:blip r:embed="rId3"/>
                <a:stretch>
                  <a:fillRect l="-609" t="-831" b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Tres Simulations 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0AB84B-F822-4C36-8137-015122F588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1983" y="2284905"/>
            <a:ext cx="8239125" cy="971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55C22F-C16A-4DEE-8322-937FC684EE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8345" y="4087915"/>
            <a:ext cx="2857500" cy="571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15B481-82B1-4751-9E2C-FB0ED00265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88903" y="3256455"/>
            <a:ext cx="8000936" cy="9521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772837-B840-43E0-83BD-A8FD0DADADC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4037" y="4608818"/>
            <a:ext cx="3074509" cy="101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757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61336" y="1937580"/>
                <a:ext cx="901807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For the Uniform sample,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=44,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for the 6-sided die,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=52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for the Normal sample,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=53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Try increasing the sample sizes of all of these to 100, 1000, 10000 in the tabs named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Uniform(1,3), 6-sided die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and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Normal(5,4)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By increasing the size of the sample </a:t>
                </a:r>
                <a:r>
                  <a:rPr lang="en-US" sz="2000" i="1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n,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can clearly see that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How quickly does this convergence happen?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36" y="1937580"/>
                <a:ext cx="9018070" cy="3785652"/>
              </a:xfrm>
              <a:prstGeom prst="rect">
                <a:avLst/>
              </a:prstGeom>
              <a:blipFill>
                <a:blip r:embed="rId3"/>
                <a:stretch>
                  <a:fillRect l="-609" t="-966" b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Tres Simulations 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4E5449-B79F-4642-A9AF-3D6812C3CE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11095" y="4225688"/>
            <a:ext cx="2543747" cy="86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07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61336" y="1937580"/>
                <a:ext cx="9018070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One of the most famous results in probability states that if </a:t>
                </a:r>
                <a:r>
                  <a:rPr lang="en-US" sz="2000" i="1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large, then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    has approximately the same distribution as 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𝑁𝑜𝑟𝑚𝑎𝑙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random variable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This is known as 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Central Limit Theorem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(CLT)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This can be also written as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This is true no matter what the distribution of </a:t>
                </a:r>
                <a:r>
                  <a:rPr lang="en-US" sz="2000" i="1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X</a:t>
                </a: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36" y="1937580"/>
                <a:ext cx="9018070" cy="4401205"/>
              </a:xfrm>
              <a:prstGeom prst="rect">
                <a:avLst/>
              </a:prstGeom>
              <a:blipFill>
                <a:blip r:embed="rId3"/>
                <a:stretch>
                  <a:fillRect l="-609" t="-831" b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Central Limit Theorem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B2B950-8181-4DFB-B510-D5DF429BB2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4663" y="2517286"/>
            <a:ext cx="4271416" cy="8589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086BEF6-AD33-445A-9D08-92ACA052EE01}"/>
                  </a:ext>
                </a:extLst>
              </p:cNvPr>
              <p:cNvSpPr txBox="1"/>
              <p:nvPr/>
            </p:nvSpPr>
            <p:spPr>
              <a:xfrm>
                <a:off x="2088509" y="4979166"/>
                <a:ext cx="6388920" cy="655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f>
                            <m:fPr>
                              <m:type m:val="skw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𝑎𝑝𝑝𝑟𝑜𝑥𝑖𝑚𝑎𝑡𝑒𝑙𝑦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086BEF6-AD33-445A-9D08-92ACA052E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509" y="4979166"/>
                <a:ext cx="6388920" cy="6551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18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61336" y="1937580"/>
                <a:ext cx="9018070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To see what the CLT says using simulation, we can generate </a:t>
                </a:r>
                <a:r>
                  <a:rPr lang="en-US" sz="2000" i="1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samples, each of size </a:t>
                </a:r>
                <a:r>
                  <a:rPr lang="en-US" sz="2000" i="1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n,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from distribution </a:t>
                </a:r>
                <a:r>
                  <a:rPr lang="en-US" sz="2000" i="1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i="1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For each of the </a:t>
                </a:r>
                <a:r>
                  <a:rPr lang="en-US" sz="2000" i="1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samples we compute the statistic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plot the histogram for the  sample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,⋯,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which should look like the histogram of a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𝑁𝑜𝑟𝑚𝑎𝑙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See tab named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CLT </a:t>
                </a:r>
                <a:r>
                  <a:rPr lang="en-US" sz="2000" dirty="0">
                    <a:latin typeface="Corbel" panose="020B0503020204020204" pitchFamily="34" charset="0"/>
                  </a:rPr>
                  <a:t>in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LLN.xlsx </a:t>
                </a:r>
                <a:r>
                  <a:rPr lang="en-US" sz="2000" dirty="0">
                    <a:latin typeface="Corbel" panose="020B0503020204020204" pitchFamily="34" charset="0"/>
                  </a:rPr>
                  <a:t>which contains such an example for the case when the distribution </a:t>
                </a:r>
                <a:r>
                  <a:rPr lang="en-US" sz="2000" i="1" dirty="0">
                    <a:latin typeface="Corbel" panose="020B0503020204020204" pitchFamily="34" charset="0"/>
                  </a:rPr>
                  <a:t>F</a:t>
                </a:r>
                <a:r>
                  <a:rPr lang="en-US" sz="2000" dirty="0">
                    <a:latin typeface="Corbel" panose="020B0503020204020204" pitchFamily="34" charset="0"/>
                  </a:rPr>
                  <a:t> corresponds to a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𝑈𝑛𝑖𝑓𝑜𝑟𝑚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[1,3]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 this example,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 </a:t>
                </a:r>
                <a:r>
                  <a:rPr lang="en-US" sz="2000" dirty="0">
                    <a:latin typeface="Corbel" panose="020B0503020204020204" pitchFamily="34" charset="0"/>
                  </a:rPr>
                  <a:t>and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36" y="1937580"/>
                <a:ext cx="9018070" cy="4708981"/>
              </a:xfrm>
              <a:prstGeom prst="rect">
                <a:avLst/>
              </a:prstGeom>
              <a:blipFill>
                <a:blip r:embed="rId3"/>
                <a:stretch>
                  <a:fillRect l="-609" t="-777" r="-676" b="-1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CLT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A4159A-8266-4BC9-9765-B0A68F5C41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33194" y="3368741"/>
            <a:ext cx="2896554" cy="91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53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61336" y="1937580"/>
                <a:ext cx="9018070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Histogram for the first sample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Histogram for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,⋯,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Ideally, we need a lot larger </a:t>
                </a:r>
                <a:r>
                  <a:rPr lang="en-US" sz="2000" i="1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need to compare different values of </a:t>
                </a:r>
                <a:r>
                  <a:rPr lang="en-US" sz="2000" i="1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</a:t>
                </a: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36" y="1937580"/>
                <a:ext cx="9018070" cy="4708981"/>
              </a:xfrm>
              <a:prstGeom prst="rect">
                <a:avLst/>
              </a:prstGeom>
              <a:blipFill>
                <a:blip r:embed="rId3"/>
                <a:stretch>
                  <a:fillRect l="-609" t="-777" b="-1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CLT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902AB8-4622-4BE2-BBCE-7CC23BC3B4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6711" y="2149775"/>
            <a:ext cx="4531352" cy="174663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660DFF-7EFE-4951-B5E9-5349CDEC69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65368" y="4214411"/>
            <a:ext cx="4522695" cy="1783718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712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51590" y="1937211"/>
                <a:ext cx="9018070" cy="3620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</a:rPr>
                  <a:t>When the set of interarrival times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≥1}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</a:rPr>
                  <a:t> follow an exponential distribution with rate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we have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Poisson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process with rate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Poisson process is a classic way to model random arrivals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Parameter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called 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rate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since it corresponds to the average number of arrivals per unit of time</a:t>
                </a: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</a:t>
                </a:r>
                <a:r>
                  <a:rPr lang="en-US" sz="2000" dirty="0" err="1">
                    <a:solidFill>
                      <a:srgbClr val="404040"/>
                    </a:solidFill>
                    <a:latin typeface="Corbel" panose="020B0503020204020204" pitchFamily="34" charset="0"/>
                  </a:rPr>
                  <a:t>cdf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for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𝐸𝑋𝑃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 simulation,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 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where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,⋯</m:t>
                        </m:r>
                      </m:e>
                    </m:d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are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𝑈𝑛𝑖𝑓𝑜𝑟𝑚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90" y="1937211"/>
                <a:ext cx="9018070" cy="3620863"/>
              </a:xfrm>
              <a:prstGeom prst="rect">
                <a:avLst/>
              </a:prstGeom>
              <a:blipFill>
                <a:blip r:embed="rId3"/>
                <a:stretch>
                  <a:fillRect l="-608" t="-1010" b="-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Poisson Process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5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61336" y="1937580"/>
                <a:ext cx="9018070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</a:rPr>
                  <a:t>A coffee shop is open for 8 hours Monday through Friday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Customers arrive according to a Poisson process with a rate 5 per hour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time between arrivals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𝐸𝑋𝑃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(5)</m:t>
                    </m:r>
                  </m:oMath>
                </a14:m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amount a customer spends can be approximated using 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2.5,1</m:t>
                        </m:r>
                      </m:e>
                    </m:d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This means the average customer spends $2.50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What is the problem with using the Normal distribution for the amount spent?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Any customer who arrives before closing will be served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want to simulate the revenue of the coffee shop for one day (8 hours)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36" y="1937580"/>
                <a:ext cx="9018070" cy="4708981"/>
              </a:xfrm>
              <a:prstGeom prst="rect">
                <a:avLst/>
              </a:prstGeom>
              <a:blipFill>
                <a:blip r:embed="rId3"/>
                <a:stretch>
                  <a:fillRect l="-609" t="-777" b="-1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Coffee Shop Revenue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3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61336" y="1937580"/>
                <a:ext cx="9018070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</a:rPr>
                  <a:t>We must simulate both the arrival times of customers and the amount of money they will spend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To generate interarrival times we use the inverse transform method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𝑈𝑛𝑖𝑓𝑜𝑟𝑚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To generate the amounts spend by different customers, we use the inverse transform method based on the NORM.INV function in Excel with a mean of 2.5 and a standard deviation of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simulate the times when customers arrive as well as the amounts they spend, then we add the expenses of all the customers who arrived during the time interval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[0,8]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36" y="1937580"/>
                <a:ext cx="9018070" cy="4708981"/>
              </a:xfrm>
              <a:prstGeom prst="rect">
                <a:avLst/>
              </a:prstGeom>
              <a:blipFill>
                <a:blip r:embed="rId3"/>
                <a:stretch>
                  <a:fillRect l="-609" t="-777" r="-135" b="-1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Coffee Shop Revenue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A076239-098E-45F4-8597-2C2BEB144458}"/>
                  </a:ext>
                </a:extLst>
              </p:cNvPr>
              <p:cNvSpPr/>
              <p:nvPr/>
            </p:nvSpPr>
            <p:spPr>
              <a:xfrm>
                <a:off x="4370892" y="3261019"/>
                <a:ext cx="1824154" cy="5288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A076239-098E-45F4-8597-2C2BEB1444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892" y="3261019"/>
                <a:ext cx="1824154" cy="528863"/>
              </a:xfrm>
              <a:prstGeom prst="rect">
                <a:avLst/>
              </a:prstGeom>
              <a:blipFill>
                <a:blip r:embed="rId8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1007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61336" y="1937580"/>
            <a:ext cx="901807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CoffeeShop.xlsx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from the link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1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on the course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Focus on tab named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Descriptions of columns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Column A contains interarrival times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Column B contains arrival times (notice the calculation)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Column C contains the amount spent (notice the use of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MAX()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Column D checks to see if the customer made it by closing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Simulated revenue for a single day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Coffee Shop Revenue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342531-F154-4E6B-88E9-D2E98DBBA2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5545" y="5415455"/>
            <a:ext cx="5102225" cy="109009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4376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61336" y="1937580"/>
            <a:ext cx="901807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Same coffee shop from previous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We want to simulate the customer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Assume there is only one person at the cash register, and that this person both takes the order and prepares the coffee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Moment of silence for this poor worker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Each customer takes a random amount of time to be served, which we model as an exponential random variable with mean  of 5 minutes (1/12 hour)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Customers are served in a first-come-first-serve basis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Coffee Shop Queue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2B6F5D7-7AA5-4366-8D46-333ABD47B6F9}"/>
                  </a:ext>
                </a:extLst>
              </p:cNvPr>
              <p:cNvSpPr/>
              <p:nvPr/>
            </p:nvSpPr>
            <p:spPr>
              <a:xfrm>
                <a:off x="2493095" y="5479856"/>
                <a:ext cx="2300117" cy="670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2B6F5D7-7AA5-4366-8D46-333ABD47B6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095" y="5479856"/>
                <a:ext cx="2300117" cy="6705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57669EB-4E41-488A-AE7C-E1A10CA5E66A}"/>
                  </a:ext>
                </a:extLst>
              </p:cNvPr>
              <p:cNvSpPr/>
              <p:nvPr/>
            </p:nvSpPr>
            <p:spPr>
              <a:xfrm>
                <a:off x="5739371" y="5615053"/>
                <a:ext cx="10560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=12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57669EB-4E41-488A-AE7C-E1A10CA5E6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371" y="5615053"/>
                <a:ext cx="1056058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B0841F8-A3C1-4CB8-B872-793EBCB053F5}"/>
              </a:ext>
            </a:extLst>
          </p:cNvPr>
          <p:cNvCxnSpPr/>
          <p:nvPr/>
        </p:nvCxnSpPr>
        <p:spPr>
          <a:xfrm>
            <a:off x="4999358" y="5815108"/>
            <a:ext cx="530454" cy="0"/>
          </a:xfrm>
          <a:prstGeom prst="straightConnector1">
            <a:avLst/>
          </a:prstGeom>
          <a:ln w="762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101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61336" y="1937580"/>
                <a:ext cx="9018070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want to use simulation to determine the maximum waiting time experienced by a customer during the day, and the number of customers still present at the coffee shop (either in queue or being served) at closing time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Generate interarrival times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≥1}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</a:rPr>
                  <a:t>  as before, making sure that we have enough to cover the 8-hour interval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denote the service time of customer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To generate service times we use the inverse transform method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𝑈𝑛𝑖𝑓𝑜𝑟𝑚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Status of coffee shop changes whenever a customer arrives or leaves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36" y="1937580"/>
                <a:ext cx="9018070" cy="4708981"/>
              </a:xfrm>
              <a:prstGeom prst="rect">
                <a:avLst/>
              </a:prstGeom>
              <a:blipFill>
                <a:blip r:embed="rId3"/>
                <a:stretch>
                  <a:fillRect l="-609" t="-777" b="-1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Coffee Shop Queue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0FB150C-261D-4920-B519-0119EF8560B1}"/>
                  </a:ext>
                </a:extLst>
              </p:cNvPr>
              <p:cNvSpPr/>
              <p:nvPr/>
            </p:nvSpPr>
            <p:spPr>
              <a:xfrm>
                <a:off x="4290262" y="5107679"/>
                <a:ext cx="1925784" cy="5269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0FB150C-261D-4920-B519-0119EF8560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262" y="5107679"/>
                <a:ext cx="1925784" cy="526939"/>
              </a:xfrm>
              <a:prstGeom prst="rect">
                <a:avLst/>
              </a:prstGeom>
              <a:blipFill>
                <a:blip r:embed="rId8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3890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61336" y="1937580"/>
                <a:ext cx="9018070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number of customers in the coffee shop is 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state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of the system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arrival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 and departure times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 are known as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events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 simulation, we keep track of interarrival times, service times, arrival times, and departure times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only random numbers are interarrival times and the service times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Customer </a:t>
                </a:r>
                <a:r>
                  <a:rPr lang="en-US" sz="2000" i="1" dirty="0" err="1">
                    <a:solidFill>
                      <a:srgbClr val="404040"/>
                    </a:solidFill>
                    <a:latin typeface="Corbel" panose="020B0503020204020204" pitchFamily="34" charset="0"/>
                  </a:rPr>
                  <a:t>i</a:t>
                </a:r>
                <a:r>
                  <a:rPr lang="en-US" sz="2000" i="1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will start his/her service at two potential times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At the arrival time if no one is there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At the departure time of customer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if there is somebody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lvl="1"/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    where the first customer starts always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36" y="1937580"/>
                <a:ext cx="9018070" cy="5632311"/>
              </a:xfrm>
              <a:prstGeom prst="rect">
                <a:avLst/>
              </a:prstGeom>
              <a:blipFill>
                <a:blip r:embed="rId3"/>
                <a:stretch>
                  <a:fillRect l="-609" t="-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Coffee Shop Queue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BBFBFB-C165-4E1C-A67D-DCD16E9A8F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06506" y="5703473"/>
            <a:ext cx="43529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199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61336" y="1937580"/>
            <a:ext cx="901807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number of customers in the coffee shop at the end of the day 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CoffeeShop.xlsx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from the link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1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on the course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Focus on tab named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Notice that departure time is the sum of arrival time and service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Column H shows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waiting times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which is the difference between the start of service and arrival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Coffee Shop Queue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70ED71F-3732-4852-A028-5F4D9DA35996}"/>
                  </a:ext>
                </a:extLst>
              </p:cNvPr>
              <p:cNvSpPr/>
              <p:nvPr/>
            </p:nvSpPr>
            <p:spPr>
              <a:xfrm>
                <a:off x="1812693" y="2397392"/>
                <a:ext cx="69153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𝑢𝑚𝑏𝑒𝑟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𝐴𝑟𝑟𝑖𝑣𝑎𝑙𝑠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0,8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𝐷𝑒𝑝𝑎𝑟𝑡𝑢𝑟𝑒𝑠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[0,8]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70ED71F-3732-4852-A028-5F4D9DA359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693" y="2397392"/>
                <a:ext cx="6915355" cy="400110"/>
              </a:xfrm>
              <a:prstGeom prst="rect">
                <a:avLst/>
              </a:prstGeom>
              <a:blipFill>
                <a:blip r:embed="rId7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E0998A7-06F1-4F65-82C8-C5BF3D0B60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3492" y="5592829"/>
            <a:ext cx="3030441" cy="1053732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1211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21840</TotalTime>
  <Words>1437</Words>
  <Application>Microsoft Office PowerPoint</Application>
  <PresentationFormat>Widescreen</PresentationFormat>
  <Paragraphs>244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31 </vt:lpstr>
      <vt:lpstr>Poisson Process</vt:lpstr>
      <vt:lpstr>Ex: Coffee Shop Revenue</vt:lpstr>
      <vt:lpstr>Ex: Coffee Shop Revenue</vt:lpstr>
      <vt:lpstr>Ex: Coffee Shop Revenue</vt:lpstr>
      <vt:lpstr>Ex: Coffee Shop Queue</vt:lpstr>
      <vt:lpstr>Ex: Coffee Shop Queue</vt:lpstr>
      <vt:lpstr>Ex: Coffee Shop Queue</vt:lpstr>
      <vt:lpstr>Ex: Coffee Shop Queue</vt:lpstr>
      <vt:lpstr>Ex: Coffee Shop Queue</vt:lpstr>
      <vt:lpstr>Sample Mean and Variance</vt:lpstr>
      <vt:lpstr>Ex: Tres Simulations </vt:lpstr>
      <vt:lpstr>Ex: Tres Simulations </vt:lpstr>
      <vt:lpstr>Ex: Tres Simulations </vt:lpstr>
      <vt:lpstr>Ex: Tres Simulations </vt:lpstr>
      <vt:lpstr>Central Limit Theorem</vt:lpstr>
      <vt:lpstr>Ex: CLT</vt:lpstr>
      <vt:lpstr>Ex: CLT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Super Mario</cp:lastModifiedBy>
  <cp:revision>1124</cp:revision>
  <dcterms:created xsi:type="dcterms:W3CDTF">2020-01-09T19:32:24Z</dcterms:created>
  <dcterms:modified xsi:type="dcterms:W3CDTF">2020-04-21T04:36:01Z</dcterms:modified>
</cp:coreProperties>
</file>